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71" r:id="rId3"/>
    <p:sldId id="264" r:id="rId4"/>
    <p:sldId id="259" r:id="rId5"/>
    <p:sldId id="269" r:id="rId6"/>
    <p:sldId id="268" r:id="rId7"/>
    <p:sldId id="262" r:id="rId8"/>
    <p:sldId id="265" r:id="rId9"/>
    <p:sldId id="261" r:id="rId10"/>
    <p:sldId id="273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howGuides="1">
      <p:cViewPr varScale="1">
        <p:scale>
          <a:sx n="101" d="100"/>
          <a:sy n="101" d="100"/>
        </p:scale>
        <p:origin x="186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65BE9-9C95-EB47-8886-7CAF82D9D859}" type="datetimeFigureOut">
              <a:rPr lang="en-US" smtClean="0"/>
              <a:t>4/25/17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F0A59-5981-D24F-AF7A-12841E4E5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1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06200-1891-4F99-8B2F-27FC1FC33B96}" type="datetimeFigureOut">
              <a:rPr lang="en-US" altLang="en-US"/>
              <a:pPr>
                <a:defRPr/>
              </a:pPr>
              <a:t>4/25/17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D2139-D991-4BC1-A1DD-4DC34B1FCD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12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1512-5F93-446D-A457-14AF26737551}" type="datetimeFigureOut">
              <a:rPr lang="en-US" altLang="en-US"/>
              <a:pPr>
                <a:defRPr/>
              </a:pPr>
              <a:t>4/25/17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CC255-2D96-4F97-9900-6FCF67E3BB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1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7924E-C9DC-4460-9BD3-5FD7D0A25E33}" type="datetimeFigureOut">
              <a:rPr lang="en-US" altLang="en-US"/>
              <a:pPr>
                <a:defRPr/>
              </a:pPr>
              <a:t>4/25/17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DCBEC-B4E5-4545-BC0F-F69259E748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65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18FC8-5ACF-4FF3-BD1D-7B6C110FBF88}" type="datetimeFigureOut">
              <a:rPr lang="en-US" altLang="en-US"/>
              <a:pPr>
                <a:defRPr/>
              </a:pPr>
              <a:t>4/25/17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FEF94-09BD-4424-850C-0BEF6DBDE7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40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B6AE-6563-4489-B594-3620F4CDE51A}" type="datetimeFigureOut">
              <a:rPr lang="en-US" altLang="en-US"/>
              <a:pPr>
                <a:defRPr/>
              </a:pPr>
              <a:t>4/25/17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DCA2B-4EFE-48F3-A034-6ED028DCB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99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DBB66-37C7-4552-966D-981A848B1293}" type="datetimeFigureOut">
              <a:rPr lang="en-US" altLang="en-US"/>
              <a:pPr>
                <a:defRPr/>
              </a:pPr>
              <a:t>4/25/17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3F7A0-9145-4810-AEA9-7F19F0921E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70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59A3-6C6D-4F6A-BD38-A76D0725F4F7}" type="datetimeFigureOut">
              <a:rPr lang="en-US" altLang="en-US"/>
              <a:pPr>
                <a:defRPr/>
              </a:pPr>
              <a:t>4/25/17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2C586-BC61-4CC5-A044-B88362EA84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02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A8E75-5E85-4344-A5D4-AF45C440ADEA}" type="datetimeFigureOut">
              <a:rPr lang="en-US" altLang="en-US"/>
              <a:pPr>
                <a:defRPr/>
              </a:pPr>
              <a:t>4/25/17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C836D-4A59-420A-A317-7AA895D6F2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92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79514-C13C-4A12-8C3F-0008A907EF38}" type="datetimeFigureOut">
              <a:rPr lang="en-US" altLang="en-US"/>
              <a:pPr>
                <a:defRPr/>
              </a:pPr>
              <a:t>4/25/17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45B7E-771A-4703-86B4-6361906061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35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3C03-04A4-4973-A353-42AF376613A9}" type="datetimeFigureOut">
              <a:rPr lang="en-US" altLang="en-US"/>
              <a:pPr>
                <a:defRPr/>
              </a:pPr>
              <a:t>4/25/17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3F636-D71C-466E-88F5-1987743C09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97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416F-0EFC-460F-84E2-7C45708ABC66}" type="datetimeFigureOut">
              <a:rPr lang="en-US" altLang="en-US"/>
              <a:pPr>
                <a:defRPr/>
              </a:pPr>
              <a:t>4/25/17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59577-BA3B-47C3-B03F-8B5702827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04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0724FCB-28C1-4F51-911E-48F8FD494CFF}" type="datetimeFigureOut">
              <a:rPr lang="en-US" alt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4/25/17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AFE1036-2057-46D4-8DA8-CF5434439832}" type="slidenum">
              <a:rPr lang="en-US" alt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199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4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635000"/>
          </a:xfrm>
          <a:prstGeom prst="rect">
            <a:avLst/>
          </a:prstGeom>
          <a:solidFill>
            <a:srgbClr val="CC0000"/>
          </a:soli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2051" name="TextBox 25"/>
          <p:cNvSpPr txBox="1">
            <a:spLocks noChangeArrowheads="1"/>
          </p:cNvSpPr>
          <p:nvPr/>
        </p:nvSpPr>
        <p:spPr bwMode="auto">
          <a:xfrm>
            <a:off x="5165725" y="20638"/>
            <a:ext cx="3873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white"/>
                </a:solidFill>
                <a:latin typeface="Helvetica" pitchFamily="1" charset="0"/>
              </a:rPr>
              <a:t>D</a:t>
            </a:r>
            <a:r>
              <a:rPr lang="ja-JP" altLang="en-US" sz="1800">
                <a:solidFill>
                  <a:prstClr val="white"/>
                </a:solidFill>
                <a:latin typeface="Helvetica" pitchFamily="1" charset="0"/>
              </a:rPr>
              <a:t>’</a:t>
            </a:r>
            <a:r>
              <a:rPr lang="en-US" altLang="ja-JP" sz="1800">
                <a:solidFill>
                  <a:prstClr val="white"/>
                </a:solidFill>
                <a:latin typeface="Helvetica" pitchFamily="1" charset="0"/>
              </a:rPr>
              <a:t>Amore-McKim School of Business</a:t>
            </a:r>
            <a:endParaRPr lang="en-US" altLang="en-US" sz="1800">
              <a:solidFill>
                <a:prstClr val="white"/>
              </a:solidFill>
              <a:latin typeface="Helvetica" pitchFamily="1" charset="0"/>
            </a:endParaRP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06375"/>
            <a:ext cx="29575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itle 5"/>
          <p:cNvSpPr>
            <a:spLocks noGrp="1"/>
          </p:cNvSpPr>
          <p:nvPr>
            <p:ph type="ctrTitle"/>
          </p:nvPr>
        </p:nvSpPr>
        <p:spPr>
          <a:xfrm>
            <a:off x="533400" y="942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Using </a:t>
            </a:r>
            <a:r>
              <a:rPr lang="en-US" altLang="en-US" dirty="0" err="1" smtClean="0"/>
              <a:t>Qualtrics</a:t>
            </a:r>
            <a:r>
              <a:rPr lang="en-US" altLang="en-US" dirty="0" smtClean="0"/>
              <a:t> in the Marketing Research Classroom</a:t>
            </a:r>
          </a:p>
        </p:txBody>
      </p:sp>
      <p:sp>
        <p:nvSpPr>
          <p:cNvPr id="2054" name="Content Placeholder 6"/>
          <p:cNvSpPr>
            <a:spLocks noGrp="1"/>
          </p:cNvSpPr>
          <p:nvPr>
            <p:ph type="subTitle" idx="1"/>
          </p:nvPr>
        </p:nvSpPr>
        <p:spPr>
          <a:xfrm>
            <a:off x="1371600" y="3028950"/>
            <a:ext cx="6400800" cy="1752600"/>
          </a:xfrm>
        </p:spPr>
        <p:txBody>
          <a:bodyPr/>
          <a:lstStyle/>
          <a:p>
            <a:pPr algn="r" eaLnBrk="1" hangingPunct="1"/>
            <a:r>
              <a:rPr lang="en-US" altLang="en-US" sz="1800" dirty="0" smtClean="0">
                <a:solidFill>
                  <a:schemeClr val="tx1"/>
                </a:solidFill>
              </a:rPr>
              <a:t>Felicia G. Lassk, Ph.D.</a:t>
            </a:r>
          </a:p>
          <a:p>
            <a:pPr algn="r" eaLnBrk="1" hangingPunct="1"/>
            <a:r>
              <a:rPr lang="en-US" altLang="en-US" sz="1800" dirty="0" smtClean="0">
                <a:solidFill>
                  <a:schemeClr val="tx1"/>
                </a:solidFill>
              </a:rPr>
              <a:t>Marketing Group</a:t>
            </a:r>
          </a:p>
          <a:p>
            <a:pPr algn="r" eaLnBrk="1" hangingPunct="1"/>
            <a:r>
              <a:rPr lang="en-US" altLang="en-US" sz="1800" dirty="0" smtClean="0">
                <a:solidFill>
                  <a:schemeClr val="tx1"/>
                </a:solidFill>
              </a:rPr>
              <a:t>D</a:t>
            </a:r>
            <a:r>
              <a:rPr lang="ja-JP" altLang="en-US" sz="1800" dirty="0" smtClean="0">
                <a:solidFill>
                  <a:schemeClr val="tx1"/>
                </a:solidFill>
              </a:rPr>
              <a:t>’</a:t>
            </a:r>
            <a:r>
              <a:rPr lang="en-US" altLang="ja-JP" sz="1800" dirty="0" smtClean="0">
                <a:solidFill>
                  <a:schemeClr val="tx1"/>
                </a:solidFill>
              </a:rPr>
              <a:t>Amore-</a:t>
            </a:r>
            <a:r>
              <a:rPr lang="en-US" altLang="ja-JP" sz="1800" dirty="0" err="1" smtClean="0">
                <a:solidFill>
                  <a:schemeClr val="tx1"/>
                </a:solidFill>
              </a:rPr>
              <a:t>McKim</a:t>
            </a:r>
            <a:r>
              <a:rPr lang="en-US" altLang="ja-JP" sz="1800" dirty="0" smtClean="0">
                <a:solidFill>
                  <a:schemeClr val="tx1"/>
                </a:solidFill>
              </a:rPr>
              <a:t> School of Business</a:t>
            </a:r>
          </a:p>
          <a:p>
            <a:pPr algn="r" eaLnBrk="1" hangingPunct="1"/>
            <a:endParaRPr lang="en-US" altLang="en-US" sz="1800" dirty="0" smtClean="0">
              <a:solidFill>
                <a:schemeClr val="tx1"/>
              </a:solidFill>
            </a:endParaRPr>
          </a:p>
          <a:p>
            <a:pPr algn="r" eaLnBrk="1" hangingPunct="1"/>
            <a:r>
              <a:rPr lang="en-US" altLang="en-US" sz="2000" dirty="0" smtClean="0">
                <a:solidFill>
                  <a:srgbClr val="FF0000"/>
                </a:solidFill>
              </a:rPr>
              <a:t>T</a:t>
            </a:r>
            <a:r>
              <a:rPr lang="en-US" altLang="en-US" sz="2000" dirty="0" smtClean="0">
                <a:solidFill>
                  <a:schemeClr val="tx1"/>
                </a:solidFill>
              </a:rPr>
              <a:t>EXPO</a:t>
            </a:r>
          </a:p>
          <a:p>
            <a:pPr algn="r" eaLnBrk="1" hangingPunct="1"/>
            <a:r>
              <a:rPr lang="en-US" altLang="en-US" sz="1800" dirty="0" smtClean="0">
                <a:solidFill>
                  <a:srgbClr val="FF0000"/>
                </a:solidFill>
              </a:rPr>
              <a:t>TEACHING</a:t>
            </a:r>
            <a:r>
              <a:rPr lang="en-US" altLang="en-US" sz="1800" dirty="0" smtClean="0">
                <a:solidFill>
                  <a:schemeClr val="tx1"/>
                </a:solidFill>
              </a:rPr>
              <a:t> IN </a:t>
            </a:r>
            <a:r>
              <a:rPr lang="en-US" altLang="en-US" sz="1800" dirty="0" smtClean="0">
                <a:solidFill>
                  <a:srgbClr val="FF0000"/>
                </a:solidFill>
              </a:rPr>
              <a:t>TECHNOLOGY</a:t>
            </a:r>
          </a:p>
          <a:p>
            <a:pPr algn="r" eaLnBrk="1" hangingPunct="1"/>
            <a:r>
              <a:rPr lang="en-US" altLang="en-US" sz="1800" dirty="0" smtClean="0">
                <a:solidFill>
                  <a:schemeClr val="tx1"/>
                </a:solidFill>
              </a:rPr>
              <a:t>April 25, 2017</a:t>
            </a:r>
          </a:p>
          <a:p>
            <a:pPr eaLnBrk="1" hangingPunct="1"/>
            <a:endParaRPr lang="en-US" altLang="en-US" dirty="0" smtClean="0">
              <a:solidFill>
                <a:srgbClr val="898989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898989"/>
              </a:solidFill>
            </a:endParaRPr>
          </a:p>
          <a:p>
            <a:pPr eaLnBrk="1" hangingPunct="1"/>
            <a:endParaRPr lang="en-US" altLang="en-US" sz="2800" dirty="0" smtClean="0">
              <a:solidFill>
                <a:srgbClr val="898989"/>
              </a:solidFill>
            </a:endParaRPr>
          </a:p>
        </p:txBody>
      </p:sp>
      <p:pic>
        <p:nvPicPr>
          <p:cNvPr id="4098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297180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80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826" y="0"/>
            <a:ext cx="9144000" cy="635000"/>
          </a:xfrm>
          <a:prstGeom prst="rect">
            <a:avLst/>
          </a:prstGeom>
          <a:solidFill>
            <a:srgbClr val="CC0000"/>
          </a:soli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5123" name="TextBox 25"/>
          <p:cNvSpPr txBox="1">
            <a:spLocks noChangeArrowheads="1"/>
          </p:cNvSpPr>
          <p:nvPr/>
        </p:nvSpPr>
        <p:spPr bwMode="auto">
          <a:xfrm>
            <a:off x="5165725" y="47625"/>
            <a:ext cx="387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white"/>
                </a:solidFill>
                <a:latin typeface="Helvetica" pitchFamily="1" charset="0"/>
              </a:rPr>
              <a:t>D</a:t>
            </a:r>
            <a:r>
              <a:rPr lang="ja-JP" altLang="en-US" sz="1800">
                <a:solidFill>
                  <a:prstClr val="white"/>
                </a:solidFill>
                <a:latin typeface="Helvetica" pitchFamily="1" charset="0"/>
              </a:rPr>
              <a:t>’</a:t>
            </a:r>
            <a:r>
              <a:rPr lang="en-US" altLang="ja-JP" sz="1800">
                <a:solidFill>
                  <a:prstClr val="white"/>
                </a:solidFill>
                <a:latin typeface="Helvetica" pitchFamily="1" charset="0"/>
              </a:rPr>
              <a:t>Amore-McKim School of Business</a:t>
            </a:r>
            <a:endParaRPr lang="en-US" altLang="en-US" sz="1800">
              <a:solidFill>
                <a:prstClr val="white"/>
              </a:solidFill>
              <a:latin typeface="Helvetica" pitchFamily="1" charset="0"/>
            </a:endParaRPr>
          </a:p>
        </p:txBody>
      </p:sp>
      <p:pic>
        <p:nvPicPr>
          <p:cNvPr id="512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06375"/>
            <a:ext cx="29575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altLang="en-US" dirty="0" err="1" smtClean="0"/>
              <a:t>Qualtrics</a:t>
            </a:r>
            <a:r>
              <a:rPr lang="en-US" altLang="en-US" dirty="0" smtClean="0"/>
              <a:t> Tools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0200"/>
            <a:ext cx="6362700" cy="21488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886200"/>
            <a:ext cx="3776663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7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669" y="0"/>
            <a:ext cx="9144000" cy="635000"/>
          </a:xfrm>
          <a:prstGeom prst="rect">
            <a:avLst/>
          </a:prstGeom>
          <a:solidFill>
            <a:srgbClr val="CC0000"/>
          </a:soli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5123" name="TextBox 25"/>
          <p:cNvSpPr txBox="1">
            <a:spLocks noChangeArrowheads="1"/>
          </p:cNvSpPr>
          <p:nvPr/>
        </p:nvSpPr>
        <p:spPr bwMode="auto">
          <a:xfrm>
            <a:off x="5165725" y="47625"/>
            <a:ext cx="387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white"/>
                </a:solidFill>
                <a:latin typeface="Helvetica" pitchFamily="1" charset="0"/>
              </a:rPr>
              <a:t>D</a:t>
            </a:r>
            <a:r>
              <a:rPr lang="ja-JP" altLang="en-US" sz="1800">
                <a:solidFill>
                  <a:prstClr val="white"/>
                </a:solidFill>
                <a:latin typeface="Helvetica" pitchFamily="1" charset="0"/>
              </a:rPr>
              <a:t>’</a:t>
            </a:r>
            <a:r>
              <a:rPr lang="en-US" altLang="ja-JP" sz="1800">
                <a:solidFill>
                  <a:prstClr val="white"/>
                </a:solidFill>
                <a:latin typeface="Helvetica" pitchFamily="1" charset="0"/>
              </a:rPr>
              <a:t>Amore-McKim School of Business</a:t>
            </a:r>
            <a:endParaRPr lang="en-US" altLang="en-US" sz="1800">
              <a:solidFill>
                <a:prstClr val="white"/>
              </a:solidFill>
              <a:latin typeface="Helvetica" pitchFamily="1" charset="0"/>
            </a:endParaRPr>
          </a:p>
        </p:txBody>
      </p:sp>
      <p:pic>
        <p:nvPicPr>
          <p:cNvPr id="512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06375"/>
            <a:ext cx="29575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itle 3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Thank you!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635000"/>
          </a:xfrm>
          <a:prstGeom prst="rect">
            <a:avLst/>
          </a:prstGeom>
          <a:solidFill>
            <a:srgbClr val="CC0000"/>
          </a:soli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5123" name="TextBox 25"/>
          <p:cNvSpPr txBox="1">
            <a:spLocks noChangeArrowheads="1"/>
          </p:cNvSpPr>
          <p:nvPr/>
        </p:nvSpPr>
        <p:spPr bwMode="auto">
          <a:xfrm>
            <a:off x="5165725" y="47625"/>
            <a:ext cx="387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white"/>
                </a:solidFill>
                <a:latin typeface="Helvetica" pitchFamily="1" charset="0"/>
              </a:rPr>
              <a:t>D</a:t>
            </a:r>
            <a:r>
              <a:rPr lang="ja-JP" altLang="en-US" sz="1800">
                <a:solidFill>
                  <a:prstClr val="white"/>
                </a:solidFill>
                <a:latin typeface="Helvetica" pitchFamily="1" charset="0"/>
              </a:rPr>
              <a:t>’</a:t>
            </a:r>
            <a:r>
              <a:rPr lang="en-US" altLang="ja-JP" sz="1800">
                <a:solidFill>
                  <a:prstClr val="white"/>
                </a:solidFill>
                <a:latin typeface="Helvetica" pitchFamily="1" charset="0"/>
              </a:rPr>
              <a:t>Amore-McKim School of Business</a:t>
            </a:r>
            <a:endParaRPr lang="en-US" altLang="en-US" sz="1800">
              <a:solidFill>
                <a:prstClr val="white"/>
              </a:solidFill>
              <a:latin typeface="Helvetica" pitchFamily="1" charset="0"/>
            </a:endParaRPr>
          </a:p>
        </p:txBody>
      </p:sp>
      <p:pic>
        <p:nvPicPr>
          <p:cNvPr id="512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06375"/>
            <a:ext cx="29575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  <p:sp>
        <p:nvSpPr>
          <p:cNvPr id="512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en-US" sz="2800" dirty="0" smtClean="0"/>
              <a:t>Descriptive Research Project Overview </a:t>
            </a:r>
          </a:p>
          <a:p>
            <a:pPr>
              <a:buFont typeface="Arial" pitchFamily="34" charset="0"/>
              <a:buNone/>
            </a:pPr>
            <a:r>
              <a:rPr lang="en-US" altLang="en-US" sz="2800" dirty="0" smtClean="0"/>
              <a:t>Benefits of Using </a:t>
            </a:r>
            <a:r>
              <a:rPr lang="en-US" altLang="en-US" sz="2800" dirty="0" err="1" smtClean="0"/>
              <a:t>Qualtrics</a:t>
            </a:r>
            <a:endParaRPr lang="en-US" altLang="en-US" sz="2800" dirty="0" smtClean="0"/>
          </a:p>
          <a:p>
            <a:pPr>
              <a:buFont typeface="Arial" pitchFamily="34" charset="0"/>
              <a:buNone/>
            </a:pPr>
            <a:r>
              <a:rPr lang="en-US" altLang="en-US" sz="2800" dirty="0" smtClean="0"/>
              <a:t>Questions</a:t>
            </a:r>
          </a:p>
          <a:p>
            <a:pPr>
              <a:buFont typeface="Arial" pitchFamily="34" charset="0"/>
              <a:buNone/>
            </a:pPr>
            <a:endParaRPr lang="en-US" altLang="en-US" sz="2800" dirty="0" smtClean="0"/>
          </a:p>
          <a:p>
            <a:pPr>
              <a:buFont typeface="Arial" pitchFamily="34" charset="0"/>
              <a:buNone/>
            </a:pPr>
            <a:endParaRPr lang="en-US" altLang="en-US" sz="2800" dirty="0" smtClean="0"/>
          </a:p>
          <a:p>
            <a:pPr>
              <a:buFont typeface="Arial" pitchFamily="34" charset="0"/>
              <a:buNone/>
            </a:pPr>
            <a:endParaRPr lang="en-US" altLang="en-US" sz="2400" dirty="0" smtClean="0"/>
          </a:p>
          <a:p>
            <a:pPr>
              <a:buFont typeface="Arial" pitchFamily="34" charset="0"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764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635000"/>
          </a:xfrm>
          <a:prstGeom prst="rect">
            <a:avLst/>
          </a:prstGeom>
          <a:solidFill>
            <a:srgbClr val="CC0000"/>
          </a:soli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5123" name="TextBox 25"/>
          <p:cNvSpPr txBox="1">
            <a:spLocks noChangeArrowheads="1"/>
          </p:cNvSpPr>
          <p:nvPr/>
        </p:nvSpPr>
        <p:spPr bwMode="auto">
          <a:xfrm>
            <a:off x="5165725" y="47625"/>
            <a:ext cx="387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white"/>
                </a:solidFill>
                <a:latin typeface="Helvetica" pitchFamily="1" charset="0"/>
              </a:rPr>
              <a:t>D</a:t>
            </a:r>
            <a:r>
              <a:rPr lang="ja-JP" altLang="en-US" sz="1800">
                <a:solidFill>
                  <a:prstClr val="white"/>
                </a:solidFill>
                <a:latin typeface="Helvetica" pitchFamily="1" charset="0"/>
              </a:rPr>
              <a:t>’</a:t>
            </a:r>
            <a:r>
              <a:rPr lang="en-US" altLang="ja-JP" sz="1800">
                <a:solidFill>
                  <a:prstClr val="white"/>
                </a:solidFill>
                <a:latin typeface="Helvetica" pitchFamily="1" charset="0"/>
              </a:rPr>
              <a:t>Amore-McKim School of Business</a:t>
            </a:r>
            <a:endParaRPr lang="en-US" altLang="en-US" sz="1800">
              <a:solidFill>
                <a:prstClr val="white"/>
              </a:solidFill>
              <a:latin typeface="Helvetica" pitchFamily="1" charset="0"/>
            </a:endParaRPr>
          </a:p>
        </p:txBody>
      </p:sp>
      <p:pic>
        <p:nvPicPr>
          <p:cNvPr id="512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06375"/>
            <a:ext cx="29575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Project Overview</a:t>
            </a:r>
          </a:p>
        </p:txBody>
      </p:sp>
      <p:sp>
        <p:nvSpPr>
          <p:cNvPr id="5126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en-US" sz="2400" b="1" dirty="0" smtClean="0"/>
              <a:t>Uses:  </a:t>
            </a:r>
            <a:r>
              <a:rPr lang="en-US" altLang="en-US" sz="2400" dirty="0" smtClean="0"/>
              <a:t>Marketing Research UG and MBA courses</a:t>
            </a:r>
          </a:p>
          <a:p>
            <a:pPr>
              <a:buFont typeface="Arial" pitchFamily="34" charset="0"/>
              <a:buNone/>
            </a:pPr>
            <a:endParaRPr lang="en-US" altLang="en-US" sz="2400" dirty="0" smtClean="0"/>
          </a:p>
          <a:p>
            <a:pPr>
              <a:buNone/>
            </a:pPr>
            <a:r>
              <a:rPr lang="en-US" altLang="en-US" sz="2400" b="1" dirty="0" smtClean="0"/>
              <a:t>Project:  </a:t>
            </a:r>
            <a:r>
              <a:rPr lang="en-US" sz="2400" dirty="0">
                <a:latin typeface="+mj-lt"/>
                <a:ea typeface="Times New Roman"/>
              </a:rPr>
              <a:t>You will be working on a semester-long </a:t>
            </a:r>
            <a:r>
              <a:rPr lang="en-US" sz="2400" dirty="0" smtClean="0">
                <a:latin typeface="+mj-lt"/>
                <a:ea typeface="Times New Roman"/>
              </a:rPr>
              <a:t> descriptive research project </a:t>
            </a:r>
            <a:r>
              <a:rPr lang="en-US" sz="2400" dirty="0">
                <a:latin typeface="+mj-lt"/>
                <a:ea typeface="Times New Roman"/>
              </a:rPr>
              <a:t>that will</a:t>
            </a:r>
            <a:r>
              <a:rPr lang="en-US" sz="2400" i="1" dirty="0">
                <a:latin typeface="+mj-lt"/>
                <a:ea typeface="Times New Roman"/>
              </a:rPr>
              <a:t> </a:t>
            </a:r>
            <a:r>
              <a:rPr lang="en-US" sz="2400" dirty="0">
                <a:latin typeface="+mj-lt"/>
                <a:ea typeface="Times New Roman"/>
              </a:rPr>
              <a:t>involve identifying a marketing research </a:t>
            </a:r>
            <a:r>
              <a:rPr lang="en-US" sz="2400" dirty="0" smtClean="0">
                <a:latin typeface="+mj-lt"/>
                <a:ea typeface="Times New Roman"/>
              </a:rPr>
              <a:t>issue </a:t>
            </a:r>
            <a:r>
              <a:rPr lang="en-US" sz="2400" dirty="0">
                <a:latin typeface="+mj-lt"/>
                <a:ea typeface="Times New Roman"/>
              </a:rPr>
              <a:t>with your selected </a:t>
            </a:r>
            <a:r>
              <a:rPr lang="en-US" sz="2400" dirty="0" smtClean="0">
                <a:latin typeface="+mj-lt"/>
                <a:ea typeface="Times New Roman"/>
              </a:rPr>
              <a:t>company.  </a:t>
            </a:r>
            <a:r>
              <a:rPr lang="en-US" sz="2400" dirty="0">
                <a:latin typeface="+mj-lt"/>
                <a:ea typeface="Times New Roman"/>
              </a:rPr>
              <a:t>Your group will review the literature and secondary sources of data, </a:t>
            </a:r>
            <a:r>
              <a:rPr lang="en-US" sz="2400" dirty="0" smtClean="0">
                <a:latin typeface="+mj-lt"/>
                <a:ea typeface="Times New Roman"/>
              </a:rPr>
              <a:t>determine the sampling plan, design </a:t>
            </a:r>
            <a:r>
              <a:rPr lang="en-US" sz="2400" dirty="0">
                <a:latin typeface="+mj-lt"/>
                <a:ea typeface="Times New Roman"/>
              </a:rPr>
              <a:t>a </a:t>
            </a:r>
            <a:r>
              <a:rPr lang="en-US" sz="2400" dirty="0" smtClean="0">
                <a:latin typeface="+mj-lt"/>
                <a:ea typeface="Times New Roman"/>
              </a:rPr>
              <a:t>survey, collect data, </a:t>
            </a:r>
            <a:r>
              <a:rPr lang="en-US" sz="2400" dirty="0">
                <a:latin typeface="+mj-lt"/>
                <a:ea typeface="Times New Roman"/>
              </a:rPr>
              <a:t>and present the </a:t>
            </a:r>
            <a:r>
              <a:rPr lang="en-US" sz="2400" dirty="0" smtClean="0">
                <a:latin typeface="+mj-lt"/>
                <a:ea typeface="Times New Roman"/>
              </a:rPr>
              <a:t>results. Your </a:t>
            </a:r>
            <a:r>
              <a:rPr lang="en-US" sz="2400" dirty="0">
                <a:latin typeface="+mj-lt"/>
                <a:ea typeface="Times New Roman"/>
              </a:rPr>
              <a:t>group should collect a sample of 100 respondents from your study’s population of interest</a:t>
            </a:r>
            <a:r>
              <a:rPr lang="en-US" sz="2400" i="1" dirty="0">
                <a:latin typeface="+mj-lt"/>
                <a:ea typeface="Times New Roman"/>
              </a:rPr>
              <a:t>. </a:t>
            </a:r>
            <a:endParaRPr lang="en-US" altLang="en-US" sz="2400" dirty="0" smtClean="0">
              <a:latin typeface="+mj-lt"/>
            </a:endParaRPr>
          </a:p>
          <a:p>
            <a:pPr>
              <a:buFont typeface="Arial" pitchFamily="34" charset="0"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1703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635000"/>
          </a:xfrm>
          <a:prstGeom prst="rect">
            <a:avLst/>
          </a:prstGeom>
          <a:solidFill>
            <a:srgbClr val="CC0000"/>
          </a:soli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5123" name="TextBox 25"/>
          <p:cNvSpPr txBox="1">
            <a:spLocks noChangeArrowheads="1"/>
          </p:cNvSpPr>
          <p:nvPr/>
        </p:nvSpPr>
        <p:spPr bwMode="auto">
          <a:xfrm>
            <a:off x="5165725" y="47625"/>
            <a:ext cx="387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white"/>
                </a:solidFill>
                <a:latin typeface="Helvetica" pitchFamily="1" charset="0"/>
              </a:rPr>
              <a:t>D</a:t>
            </a:r>
            <a:r>
              <a:rPr lang="ja-JP" altLang="en-US" sz="1800">
                <a:solidFill>
                  <a:prstClr val="white"/>
                </a:solidFill>
                <a:latin typeface="Helvetica" pitchFamily="1" charset="0"/>
              </a:rPr>
              <a:t>’</a:t>
            </a:r>
            <a:r>
              <a:rPr lang="en-US" altLang="ja-JP" sz="1800">
                <a:solidFill>
                  <a:prstClr val="white"/>
                </a:solidFill>
                <a:latin typeface="Helvetica" pitchFamily="1" charset="0"/>
              </a:rPr>
              <a:t>Amore-McKim School of Business</a:t>
            </a:r>
            <a:endParaRPr lang="en-US" altLang="en-US" sz="1800">
              <a:solidFill>
                <a:prstClr val="white"/>
              </a:solidFill>
              <a:latin typeface="Helvetica" pitchFamily="1" charset="0"/>
            </a:endParaRPr>
          </a:p>
        </p:txBody>
      </p:sp>
      <p:pic>
        <p:nvPicPr>
          <p:cNvPr id="512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06375"/>
            <a:ext cx="29575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itle 3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Policy on Classroom Research Involving Human Subjects</a:t>
            </a:r>
          </a:p>
        </p:txBody>
      </p:sp>
      <p:sp>
        <p:nvSpPr>
          <p:cNvPr id="5126" name="Content Placeholder 5"/>
          <p:cNvSpPr>
            <a:spLocks noGrp="1"/>
          </p:cNvSpPr>
          <p:nvPr>
            <p:ph idx="1"/>
          </p:nvPr>
        </p:nvSpPr>
        <p:spPr>
          <a:xfrm>
            <a:off x="457200" y="2286000"/>
            <a:ext cx="8534400" cy="49530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en-US" sz="2400" dirty="0" smtClean="0"/>
              <a:t>A.  Student Research that meets the listed requirements are not subject to IRB review.</a:t>
            </a:r>
          </a:p>
          <a:p>
            <a:pPr>
              <a:buFont typeface="Arial" pitchFamily="34" charset="0"/>
              <a:buNone/>
            </a:pPr>
            <a:r>
              <a:rPr lang="en-US" altLang="en-US" sz="2400" dirty="0" smtClean="0"/>
              <a:t>B.  Student research projects must meet all the requirements for Expedited Review.</a:t>
            </a:r>
          </a:p>
          <a:p>
            <a:pPr>
              <a:buFont typeface="Arial" pitchFamily="34" charset="0"/>
              <a:buNone/>
            </a:pPr>
            <a:r>
              <a:rPr lang="en-US" altLang="en-US" sz="2400" dirty="0" smtClean="0"/>
              <a:t>C.  Sensitive information and special populations are excepted.</a:t>
            </a:r>
          </a:p>
          <a:p>
            <a:pPr>
              <a:buFont typeface="Arial" pitchFamily="34" charset="0"/>
              <a:buNone/>
            </a:pPr>
            <a:r>
              <a:rPr lang="en-US" altLang="en-US" sz="2400" dirty="0" smtClean="0"/>
              <a:t>D.  Faculty are responsible for overseeing student projects.</a:t>
            </a:r>
          </a:p>
          <a:p>
            <a:pPr>
              <a:buFont typeface="Arial" pitchFamily="34" charset="0"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5036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635000"/>
          </a:xfrm>
          <a:prstGeom prst="rect">
            <a:avLst/>
          </a:prstGeom>
          <a:solidFill>
            <a:srgbClr val="CC0000"/>
          </a:soli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5123" name="TextBox 25"/>
          <p:cNvSpPr txBox="1">
            <a:spLocks noChangeArrowheads="1"/>
          </p:cNvSpPr>
          <p:nvPr/>
        </p:nvSpPr>
        <p:spPr bwMode="auto">
          <a:xfrm>
            <a:off x="5165725" y="47625"/>
            <a:ext cx="387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white"/>
                </a:solidFill>
                <a:latin typeface="Helvetica" pitchFamily="1" charset="0"/>
              </a:rPr>
              <a:t>D</a:t>
            </a:r>
            <a:r>
              <a:rPr lang="ja-JP" altLang="en-US" sz="1800">
                <a:solidFill>
                  <a:prstClr val="white"/>
                </a:solidFill>
                <a:latin typeface="Helvetica" pitchFamily="1" charset="0"/>
              </a:rPr>
              <a:t>’</a:t>
            </a:r>
            <a:r>
              <a:rPr lang="en-US" altLang="ja-JP" sz="1800">
                <a:solidFill>
                  <a:prstClr val="white"/>
                </a:solidFill>
                <a:latin typeface="Helvetica" pitchFamily="1" charset="0"/>
              </a:rPr>
              <a:t>Amore-McKim School of Business</a:t>
            </a:r>
            <a:endParaRPr lang="en-US" altLang="en-US" sz="1800">
              <a:solidFill>
                <a:prstClr val="white"/>
              </a:solidFill>
              <a:latin typeface="Helvetica" pitchFamily="1" charset="0"/>
            </a:endParaRPr>
          </a:p>
        </p:txBody>
      </p:sp>
      <p:pic>
        <p:nvPicPr>
          <p:cNvPr id="512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06375"/>
            <a:ext cx="29575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Project Overview</a:t>
            </a:r>
          </a:p>
        </p:txBody>
      </p:sp>
      <p:sp>
        <p:nvSpPr>
          <p:cNvPr id="512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lvl="0">
              <a:buNone/>
            </a:pPr>
            <a:r>
              <a:rPr lang="en-US" altLang="en-US" sz="2800" b="1" dirty="0">
                <a:solidFill>
                  <a:prstClr val="black"/>
                </a:solidFill>
              </a:rPr>
              <a:t>Project Clients:  </a:t>
            </a:r>
            <a:endParaRPr lang="en-US" altLang="en-US" sz="2800" b="1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en-US" sz="2800" b="1" dirty="0">
                <a:solidFill>
                  <a:prstClr val="black"/>
                </a:solidFill>
              </a:rPr>
              <a:t>	</a:t>
            </a:r>
            <a:r>
              <a:rPr lang="en-US" altLang="en-US" sz="2800" dirty="0" smtClean="0">
                <a:solidFill>
                  <a:prstClr val="black"/>
                </a:solidFill>
              </a:rPr>
              <a:t>IDEA companies</a:t>
            </a:r>
          </a:p>
          <a:p>
            <a:pPr lvl="0"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	</a:t>
            </a:r>
            <a:r>
              <a:rPr lang="en-US" altLang="en-US" sz="2800" dirty="0" smtClean="0">
                <a:solidFill>
                  <a:prstClr val="black"/>
                </a:solidFill>
              </a:rPr>
              <a:t>Co-op/Corporate </a:t>
            </a:r>
            <a:r>
              <a:rPr lang="en-US" altLang="en-US" sz="2800" dirty="0">
                <a:solidFill>
                  <a:prstClr val="black"/>
                </a:solidFill>
              </a:rPr>
              <a:t>Residency </a:t>
            </a:r>
            <a:r>
              <a:rPr lang="en-US" altLang="en-US" sz="2800" dirty="0" smtClean="0">
                <a:solidFill>
                  <a:prstClr val="black"/>
                </a:solidFill>
              </a:rPr>
              <a:t>firms</a:t>
            </a:r>
          </a:p>
          <a:p>
            <a:pPr lvl="0"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	</a:t>
            </a:r>
            <a:r>
              <a:rPr lang="en-US" altLang="en-US" sz="2800" dirty="0" smtClean="0">
                <a:solidFill>
                  <a:prstClr val="black"/>
                </a:solidFill>
              </a:rPr>
              <a:t>Service-Learning companies</a:t>
            </a:r>
          </a:p>
          <a:p>
            <a:pPr lvl="0"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	</a:t>
            </a:r>
            <a:r>
              <a:rPr lang="en-US" altLang="en-US" sz="2800" dirty="0" smtClean="0">
                <a:solidFill>
                  <a:prstClr val="black"/>
                </a:solidFill>
              </a:rPr>
              <a:t>Northeastern University</a:t>
            </a:r>
          </a:p>
          <a:p>
            <a:pPr lvl="0"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	</a:t>
            </a:r>
            <a:r>
              <a:rPr lang="en-US" altLang="en-US" sz="2800" dirty="0" smtClean="0">
                <a:solidFill>
                  <a:prstClr val="black"/>
                </a:solidFill>
              </a:rPr>
              <a:t>Non-Profit organizations</a:t>
            </a:r>
          </a:p>
          <a:p>
            <a:pPr lvl="0">
              <a:buNone/>
            </a:pPr>
            <a:r>
              <a:rPr lang="en-US" altLang="en-US" sz="2800" dirty="0" smtClean="0">
                <a:solidFill>
                  <a:prstClr val="black"/>
                </a:solidFill>
              </a:rPr>
              <a:t>	Small businesses</a:t>
            </a:r>
          </a:p>
          <a:p>
            <a:pPr lvl="0">
              <a:buNone/>
            </a:pPr>
            <a:endParaRPr lang="en-US" altLang="en-US" sz="2800" dirty="0">
              <a:solidFill>
                <a:prstClr val="black"/>
              </a:solidFill>
            </a:endParaRPr>
          </a:p>
          <a:p>
            <a:pPr lvl="0">
              <a:buNone/>
            </a:pPr>
            <a:endParaRPr lang="en-US" altLang="en-US" sz="2400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None/>
            </a:pPr>
            <a:endParaRPr lang="en-US" alt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181600"/>
            <a:ext cx="1943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146235"/>
            <a:ext cx="16764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200400"/>
            <a:ext cx="12954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00200"/>
            <a:ext cx="1847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81600"/>
            <a:ext cx="33813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24200"/>
            <a:ext cx="1681163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6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635000"/>
          </a:xfrm>
          <a:prstGeom prst="rect">
            <a:avLst/>
          </a:prstGeom>
          <a:solidFill>
            <a:srgbClr val="CC0000"/>
          </a:soli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5123" name="TextBox 25"/>
          <p:cNvSpPr txBox="1">
            <a:spLocks noChangeArrowheads="1"/>
          </p:cNvSpPr>
          <p:nvPr/>
        </p:nvSpPr>
        <p:spPr bwMode="auto">
          <a:xfrm>
            <a:off x="5165725" y="47625"/>
            <a:ext cx="387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white"/>
                </a:solidFill>
                <a:latin typeface="Helvetica" pitchFamily="1" charset="0"/>
              </a:rPr>
              <a:t>D</a:t>
            </a:r>
            <a:r>
              <a:rPr lang="ja-JP" altLang="en-US" sz="1800">
                <a:solidFill>
                  <a:prstClr val="white"/>
                </a:solidFill>
                <a:latin typeface="Helvetica" pitchFamily="1" charset="0"/>
              </a:rPr>
              <a:t>’</a:t>
            </a:r>
            <a:r>
              <a:rPr lang="en-US" altLang="ja-JP" sz="1800">
                <a:solidFill>
                  <a:prstClr val="white"/>
                </a:solidFill>
                <a:latin typeface="Helvetica" pitchFamily="1" charset="0"/>
              </a:rPr>
              <a:t>Amore-McKim School of Business</a:t>
            </a:r>
            <a:endParaRPr lang="en-US" altLang="en-US" sz="1800">
              <a:solidFill>
                <a:prstClr val="white"/>
              </a:solidFill>
              <a:latin typeface="Helvetica" pitchFamily="1" charset="0"/>
            </a:endParaRPr>
          </a:p>
        </p:txBody>
      </p:sp>
      <p:pic>
        <p:nvPicPr>
          <p:cNvPr id="512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06375"/>
            <a:ext cx="29575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Project Survey</a:t>
            </a:r>
          </a:p>
        </p:txBody>
      </p:sp>
      <p:sp>
        <p:nvSpPr>
          <p:cNvPr id="512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lvl="0">
              <a:buNone/>
            </a:pPr>
            <a:r>
              <a:rPr lang="en-US" altLang="en-US" sz="2800" b="1" dirty="0">
                <a:solidFill>
                  <a:prstClr val="black"/>
                </a:solidFill>
              </a:rPr>
              <a:t>Components:  </a:t>
            </a:r>
          </a:p>
          <a:p>
            <a:pPr lvl="0">
              <a:buNone/>
            </a:pPr>
            <a:r>
              <a:rPr lang="en-US" altLang="en-US" sz="2800" b="1" dirty="0">
                <a:solidFill>
                  <a:prstClr val="black"/>
                </a:solidFill>
              </a:rPr>
              <a:t>	</a:t>
            </a:r>
            <a:r>
              <a:rPr lang="en-US" altLang="en-US" sz="2800" dirty="0">
                <a:solidFill>
                  <a:prstClr val="black"/>
                </a:solidFill>
              </a:rPr>
              <a:t>Apply survey design best practices for online/mobile surveys.</a:t>
            </a:r>
          </a:p>
          <a:p>
            <a:pPr lvl="0"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   </a:t>
            </a:r>
            <a:r>
              <a:rPr lang="en-US" altLang="en-US" sz="2800" dirty="0" smtClean="0">
                <a:solidFill>
                  <a:prstClr val="black"/>
                </a:solidFill>
              </a:rPr>
              <a:t> Develop survey questions to addresses the project’s research questions/objectives.</a:t>
            </a:r>
          </a:p>
          <a:p>
            <a:pPr lvl="0"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 </a:t>
            </a:r>
            <a:r>
              <a:rPr lang="en-US" altLang="en-US" sz="2800" dirty="0" smtClean="0">
                <a:solidFill>
                  <a:prstClr val="black"/>
                </a:solidFill>
              </a:rPr>
              <a:t>   Create a survey on </a:t>
            </a:r>
            <a:r>
              <a:rPr lang="en-US" altLang="en-US" sz="2800" dirty="0" err="1" smtClean="0">
                <a:solidFill>
                  <a:prstClr val="black"/>
                </a:solidFill>
              </a:rPr>
              <a:t>Qualtrics</a:t>
            </a:r>
            <a:r>
              <a:rPr lang="en-US" altLang="en-US" sz="2800" dirty="0" smtClean="0">
                <a:solidFill>
                  <a:prstClr val="black"/>
                </a:solidFill>
              </a:rPr>
              <a:t>.</a:t>
            </a:r>
          </a:p>
          <a:p>
            <a:pPr lvl="0"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 </a:t>
            </a:r>
            <a:r>
              <a:rPr lang="en-US" altLang="en-US" sz="2800" dirty="0" smtClean="0">
                <a:solidFill>
                  <a:prstClr val="black"/>
                </a:solidFill>
              </a:rPr>
              <a:t>	Share the survey with classmates for feedback.</a:t>
            </a:r>
          </a:p>
          <a:p>
            <a:pPr lvl="0"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	Gain feedback from the professor.</a:t>
            </a:r>
          </a:p>
          <a:p>
            <a:pPr lvl="0">
              <a:buNone/>
            </a:pPr>
            <a:r>
              <a:rPr lang="en-US" altLang="en-US" sz="2800" dirty="0" smtClean="0">
                <a:solidFill>
                  <a:prstClr val="black"/>
                </a:solidFill>
              </a:rPr>
              <a:t>	Pretest the survey.</a:t>
            </a:r>
          </a:p>
          <a:p>
            <a:pPr lvl="0"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	</a:t>
            </a:r>
            <a:r>
              <a:rPr lang="en-US" altLang="en-US" sz="2800" dirty="0" smtClean="0">
                <a:solidFill>
                  <a:prstClr val="black"/>
                </a:solidFill>
              </a:rPr>
              <a:t>Have client sign off on the final survey.</a:t>
            </a:r>
          </a:p>
          <a:p>
            <a:pPr lvl="0"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	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	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	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altLang="en-US" sz="2800" dirty="0" smtClean="0">
                <a:solidFill>
                  <a:prstClr val="black"/>
                </a:solidFill>
              </a:rPr>
              <a:t>	</a:t>
            </a:r>
            <a:endParaRPr lang="en-US" alt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6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635000"/>
          </a:xfrm>
          <a:prstGeom prst="rect">
            <a:avLst/>
          </a:prstGeom>
          <a:solidFill>
            <a:srgbClr val="CC0000"/>
          </a:soli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5123" name="TextBox 25"/>
          <p:cNvSpPr txBox="1">
            <a:spLocks noChangeArrowheads="1"/>
          </p:cNvSpPr>
          <p:nvPr/>
        </p:nvSpPr>
        <p:spPr bwMode="auto">
          <a:xfrm>
            <a:off x="5165725" y="47625"/>
            <a:ext cx="387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white"/>
                </a:solidFill>
                <a:latin typeface="Helvetica" pitchFamily="1" charset="0"/>
              </a:rPr>
              <a:t>D</a:t>
            </a:r>
            <a:r>
              <a:rPr lang="ja-JP" altLang="en-US" sz="1800">
                <a:solidFill>
                  <a:prstClr val="white"/>
                </a:solidFill>
                <a:latin typeface="Helvetica" pitchFamily="1" charset="0"/>
              </a:rPr>
              <a:t>’</a:t>
            </a:r>
            <a:r>
              <a:rPr lang="en-US" altLang="ja-JP" sz="1800">
                <a:solidFill>
                  <a:prstClr val="white"/>
                </a:solidFill>
                <a:latin typeface="Helvetica" pitchFamily="1" charset="0"/>
              </a:rPr>
              <a:t>Amore-McKim School of Business</a:t>
            </a:r>
            <a:endParaRPr lang="en-US" altLang="en-US" sz="1800">
              <a:solidFill>
                <a:prstClr val="white"/>
              </a:solidFill>
              <a:latin typeface="Helvetica" pitchFamily="1" charset="0"/>
            </a:endParaRPr>
          </a:p>
        </p:txBody>
      </p:sp>
      <p:pic>
        <p:nvPicPr>
          <p:cNvPr id="512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06375"/>
            <a:ext cx="29575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dirty="0" err="1" smtClean="0"/>
              <a:t>Qualtrics</a:t>
            </a:r>
            <a:r>
              <a:rPr lang="en-US" altLang="en-US" dirty="0" smtClean="0"/>
              <a:t> Login: neu.qualtrics.com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03" y="1600200"/>
            <a:ext cx="7595594" cy="4525963"/>
          </a:xfrm>
        </p:spPr>
      </p:pic>
    </p:spTree>
    <p:extLst>
      <p:ext uri="{BB962C8B-B14F-4D97-AF65-F5344CB8AC3E}">
        <p14:creationId xmlns:p14="http://schemas.microsoft.com/office/powerpoint/2010/main" val="401273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635000"/>
          </a:xfrm>
          <a:prstGeom prst="rect">
            <a:avLst/>
          </a:prstGeom>
          <a:solidFill>
            <a:srgbClr val="CC0000"/>
          </a:soli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5123" name="TextBox 25"/>
          <p:cNvSpPr txBox="1">
            <a:spLocks noChangeArrowheads="1"/>
          </p:cNvSpPr>
          <p:nvPr/>
        </p:nvSpPr>
        <p:spPr bwMode="auto">
          <a:xfrm>
            <a:off x="5165725" y="47625"/>
            <a:ext cx="387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white"/>
                </a:solidFill>
                <a:latin typeface="Helvetica" pitchFamily="1" charset="0"/>
              </a:rPr>
              <a:t>D</a:t>
            </a:r>
            <a:r>
              <a:rPr lang="ja-JP" altLang="en-US" sz="1800">
                <a:solidFill>
                  <a:prstClr val="white"/>
                </a:solidFill>
                <a:latin typeface="Helvetica" pitchFamily="1" charset="0"/>
              </a:rPr>
              <a:t>’</a:t>
            </a:r>
            <a:r>
              <a:rPr lang="en-US" altLang="ja-JP" sz="1800">
                <a:solidFill>
                  <a:prstClr val="white"/>
                </a:solidFill>
                <a:latin typeface="Helvetica" pitchFamily="1" charset="0"/>
              </a:rPr>
              <a:t>Amore-McKim School of Business</a:t>
            </a:r>
            <a:endParaRPr lang="en-US" altLang="en-US" sz="1800">
              <a:solidFill>
                <a:prstClr val="white"/>
              </a:solidFill>
              <a:latin typeface="Helvetica" pitchFamily="1" charset="0"/>
            </a:endParaRPr>
          </a:p>
        </p:txBody>
      </p:sp>
      <p:pic>
        <p:nvPicPr>
          <p:cNvPr id="512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06375"/>
            <a:ext cx="29575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itle 3"/>
          <p:cNvSpPr>
            <a:spLocks noGrp="1"/>
          </p:cNvSpPr>
          <p:nvPr>
            <p:ph type="title"/>
          </p:nvPr>
        </p:nvSpPr>
        <p:spPr>
          <a:xfrm>
            <a:off x="457200" y="530225"/>
            <a:ext cx="8229600" cy="1143000"/>
          </a:xfrm>
        </p:spPr>
        <p:txBody>
          <a:bodyPr/>
          <a:lstStyle/>
          <a:p>
            <a:r>
              <a:rPr lang="en-US" altLang="en-US" dirty="0" err="1" smtClean="0"/>
              <a:t>Qualtrics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OnlineTraining</a:t>
            </a:r>
            <a:r>
              <a:rPr lang="en-US" altLang="en-US" dirty="0" smtClean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00200"/>
            <a:ext cx="4502841" cy="4525963"/>
          </a:xfrm>
        </p:spPr>
      </p:pic>
      <p:sp>
        <p:nvSpPr>
          <p:cNvPr id="6" name="TextBox 5"/>
          <p:cNvSpPr txBox="1"/>
          <p:nvPr/>
        </p:nvSpPr>
        <p:spPr>
          <a:xfrm>
            <a:off x="5638800" y="1828800"/>
            <a:ext cx="305734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Qualtrics</a:t>
            </a:r>
            <a:r>
              <a:rPr lang="en-US" dirty="0" smtClean="0"/>
              <a:t> University provides help and training for all users.  Access </a:t>
            </a:r>
            <a:r>
              <a:rPr lang="en-US" dirty="0" err="1" smtClean="0"/>
              <a:t>Qualtrics</a:t>
            </a:r>
            <a:r>
              <a:rPr lang="en-US" dirty="0" smtClean="0"/>
              <a:t> University by clicking on Help.</a:t>
            </a:r>
          </a:p>
          <a:p>
            <a:endParaRPr lang="en-US" dirty="0" smtClean="0"/>
          </a:p>
          <a:p>
            <a:r>
              <a:rPr lang="en-US" dirty="0" smtClean="0"/>
              <a:t>Recommend that students view the 5-Step Program to learn how to use the platform.</a:t>
            </a:r>
          </a:p>
          <a:p>
            <a:endParaRPr lang="en-US" dirty="0"/>
          </a:p>
          <a:p>
            <a:r>
              <a:rPr lang="en-US" dirty="0" err="1" smtClean="0"/>
              <a:t>Qualtrics</a:t>
            </a:r>
            <a:r>
              <a:rPr lang="en-US" dirty="0" smtClean="0"/>
              <a:t> offers excellent customer service. For specific questions, contact </a:t>
            </a:r>
            <a:r>
              <a:rPr lang="en-US" dirty="0" err="1" smtClean="0"/>
              <a:t>Qualtrics</a:t>
            </a:r>
            <a:r>
              <a:rPr lang="en-US" dirty="0" smtClean="0"/>
              <a:t> via chat, email or phone.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635000"/>
          </a:xfrm>
          <a:prstGeom prst="rect">
            <a:avLst/>
          </a:prstGeom>
          <a:solidFill>
            <a:srgbClr val="CC0000"/>
          </a:soli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5123" name="TextBox 25"/>
          <p:cNvSpPr txBox="1">
            <a:spLocks noChangeArrowheads="1"/>
          </p:cNvSpPr>
          <p:nvPr/>
        </p:nvSpPr>
        <p:spPr bwMode="auto">
          <a:xfrm>
            <a:off x="5165725" y="47625"/>
            <a:ext cx="387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defTabSz="4572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white"/>
                </a:solidFill>
                <a:latin typeface="Helvetica" pitchFamily="1" charset="0"/>
              </a:rPr>
              <a:t>D</a:t>
            </a:r>
            <a:r>
              <a:rPr lang="ja-JP" altLang="en-US" sz="1800">
                <a:solidFill>
                  <a:prstClr val="white"/>
                </a:solidFill>
                <a:latin typeface="Helvetica" pitchFamily="1" charset="0"/>
              </a:rPr>
              <a:t>’</a:t>
            </a:r>
            <a:r>
              <a:rPr lang="en-US" altLang="ja-JP" sz="1800">
                <a:solidFill>
                  <a:prstClr val="white"/>
                </a:solidFill>
                <a:latin typeface="Helvetica" pitchFamily="1" charset="0"/>
              </a:rPr>
              <a:t>Amore-McKim School of Business</a:t>
            </a:r>
            <a:endParaRPr lang="en-US" altLang="en-US" sz="1800">
              <a:solidFill>
                <a:prstClr val="white"/>
              </a:solidFill>
              <a:latin typeface="Helvetica" pitchFamily="1" charset="0"/>
            </a:endParaRPr>
          </a:p>
        </p:txBody>
      </p:sp>
      <p:pic>
        <p:nvPicPr>
          <p:cNvPr id="512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06375"/>
            <a:ext cx="29575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itle 3"/>
          <p:cNvSpPr>
            <a:spLocks noGrp="1"/>
          </p:cNvSpPr>
          <p:nvPr>
            <p:ph type="title"/>
          </p:nvPr>
        </p:nvSpPr>
        <p:spPr>
          <a:xfrm>
            <a:off x="457200" y="530225"/>
            <a:ext cx="8229600" cy="1143000"/>
          </a:xfrm>
        </p:spPr>
        <p:txBody>
          <a:bodyPr/>
          <a:lstStyle/>
          <a:p>
            <a:r>
              <a:rPr lang="en-US" altLang="en-US" dirty="0" err="1" smtClean="0"/>
              <a:t>Qualtrics</a:t>
            </a:r>
            <a:r>
              <a:rPr lang="en-US" altLang="en-US" smtClean="0"/>
              <a:t> Survey Preview</a:t>
            </a:r>
            <a:endParaRPr lang="en-US" altLang="en-US" dirty="0" smtClean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76400"/>
            <a:ext cx="7799103" cy="4525963"/>
          </a:xfrm>
        </p:spPr>
      </p:pic>
      <p:sp>
        <p:nvSpPr>
          <p:cNvPr id="3" name="TextBox 2"/>
          <p:cNvSpPr txBox="1"/>
          <p:nvPr/>
        </p:nvSpPr>
        <p:spPr>
          <a:xfrm>
            <a:off x="1066800" y="47244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Survey preview shows the survey view on </a:t>
            </a:r>
          </a:p>
          <a:p>
            <a:r>
              <a:rPr lang="en-US" dirty="0"/>
              <a:t>l</a:t>
            </a:r>
            <a:r>
              <a:rPr lang="en-US" dirty="0" smtClean="0"/>
              <a:t>aptop/desktop computers as well as mobile devices.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MS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10783</TotalTime>
  <Words>333</Words>
  <Application>Microsoft Macintosh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Helvetica</vt:lpstr>
      <vt:lpstr>MS PGothic</vt:lpstr>
      <vt:lpstr>ＭＳ Ｐゴシック</vt:lpstr>
      <vt:lpstr>Times New Roman</vt:lpstr>
      <vt:lpstr>Arial</vt:lpstr>
      <vt:lpstr>Calibri</vt:lpstr>
      <vt:lpstr>DMSB</vt:lpstr>
      <vt:lpstr>Using Qualtrics in the Marketing Research Classroom</vt:lpstr>
      <vt:lpstr>Agenda</vt:lpstr>
      <vt:lpstr>Project Overview</vt:lpstr>
      <vt:lpstr>Policy on Classroom Research Involving Human Subjects</vt:lpstr>
      <vt:lpstr>Project Overview</vt:lpstr>
      <vt:lpstr>Project Survey</vt:lpstr>
      <vt:lpstr>Qualtrics Login: neu.qualtrics.com</vt:lpstr>
      <vt:lpstr>Qualtrics OnlineTraining </vt:lpstr>
      <vt:lpstr>Qualtrics Survey Preview</vt:lpstr>
      <vt:lpstr>Qualtrics Tools</vt:lpstr>
      <vt:lpstr>Thank you!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Felicia Lassk</dc:creator>
  <cp:lastModifiedBy>Waterbury, Clair</cp:lastModifiedBy>
  <cp:revision>31</cp:revision>
  <dcterms:created xsi:type="dcterms:W3CDTF">2017-04-13T17:48:57Z</dcterms:created>
  <dcterms:modified xsi:type="dcterms:W3CDTF">2017-04-25T11:21:20Z</dcterms:modified>
</cp:coreProperties>
</file>