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61" r:id="rId2"/>
    <p:sldId id="262" r:id="rId3"/>
    <p:sldId id="263" r:id="rId4"/>
    <p:sldId id="264" r:id="rId5"/>
    <p:sldId id="26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6" d="100"/>
          <a:sy n="116" d="100"/>
        </p:scale>
        <p:origin x="120" y="3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F4C64-148A-4BF1-9D31-2C2307ECDC01}" type="datetimeFigureOut">
              <a:rPr lang="en-US" smtClean="0"/>
              <a:t>4/2/2019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AE6B2-D4D3-48B5-A47E-A5B98F274E5D}" type="slidenum">
              <a:rPr lang="en-US" smtClean="0"/>
              <a:t>‹#›</a:t>
            </a:fld>
            <a:endParaRPr lang="en-US"/>
          </a:p>
        </p:txBody>
      </p:sp>
    </p:spTree>
    <p:extLst>
      <p:ext uri="{BB962C8B-B14F-4D97-AF65-F5344CB8AC3E}">
        <p14:creationId xmlns:p14="http://schemas.microsoft.com/office/powerpoint/2010/main" val="313964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190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492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016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8faf0935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8faf0935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069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8"/>
        <p:cNvGrpSpPr/>
        <p:nvPr/>
      </p:nvGrpSpPr>
      <p:grpSpPr>
        <a:xfrm>
          <a:off x="0" y="0"/>
          <a:ext cx="0" cy="0"/>
          <a:chOff x="0" y="0"/>
          <a:chExt cx="0" cy="0"/>
        </a:xfrm>
      </p:grpSpPr>
      <p:pic>
        <p:nvPicPr>
          <p:cNvPr id="3" name="Picture 2">
            <a:extLst>
              <a:ext uri="{FF2B5EF4-FFF2-40B4-BE49-F238E27FC236}">
                <a16:creationId xmlns:a16="http://schemas.microsoft.com/office/drawing/2014/main" id="{86D1ECA2-DFA0-DF48-9071-E41205367D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6"/>
          <p:cNvSpPr txBox="1">
            <a:spLocks noGrp="1"/>
          </p:cNvSpPr>
          <p:nvPr>
            <p:ph type="sldNum" idx="12"/>
          </p:nvPr>
        </p:nvSpPr>
        <p:spPr>
          <a:xfrm>
            <a:off x="112795" y="6205900"/>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2" name="Google Shape;42;p6"/>
          <p:cNvSpPr txBox="1"/>
          <p:nvPr/>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
        <p:nvSpPr>
          <p:cNvPr id="5" name="Google Shape;11;p2">
            <a:extLst>
              <a:ext uri="{FF2B5EF4-FFF2-40B4-BE49-F238E27FC236}">
                <a16:creationId xmlns:a16="http://schemas.microsoft.com/office/drawing/2014/main" id="{88010BA3-0DBE-B849-B11F-D01422E99803}"/>
              </a:ext>
            </a:extLst>
          </p:cNvPr>
          <p:cNvSpPr txBox="1">
            <a:spLocks noGrp="1"/>
          </p:cNvSpPr>
          <p:nvPr>
            <p:ph type="ctrTitle"/>
          </p:nvPr>
        </p:nvSpPr>
        <p:spPr>
          <a:xfrm>
            <a:off x="7164371" y="992767"/>
            <a:ext cx="4612040" cy="4487349"/>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solidFill>
                  <a:srgbClr val="D41B2C"/>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dirty="0"/>
          </a:p>
        </p:txBody>
      </p:sp>
      <p:sp>
        <p:nvSpPr>
          <p:cNvPr id="6" name="Google Shape;12;p2">
            <a:extLst>
              <a:ext uri="{FF2B5EF4-FFF2-40B4-BE49-F238E27FC236}">
                <a16:creationId xmlns:a16="http://schemas.microsoft.com/office/drawing/2014/main" id="{CFC1D340-0DE7-934B-8E2F-28D5D25BE84E}"/>
              </a:ext>
            </a:extLst>
          </p:cNvPr>
          <p:cNvSpPr txBox="1">
            <a:spLocks noGrp="1"/>
          </p:cNvSpPr>
          <p:nvPr>
            <p:ph type="subTitle" idx="1"/>
          </p:nvPr>
        </p:nvSpPr>
        <p:spPr>
          <a:xfrm>
            <a:off x="478595" y="5640657"/>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solidFill>
                  <a:srgbClr val="000000"/>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dirty="0"/>
          </a:p>
        </p:txBody>
      </p:sp>
    </p:spTree>
    <p:extLst>
      <p:ext uri="{BB962C8B-B14F-4D97-AF65-F5344CB8AC3E}">
        <p14:creationId xmlns:p14="http://schemas.microsoft.com/office/powerpoint/2010/main" val="174132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9"/>
        <p:cNvGrpSpPr/>
        <p:nvPr/>
      </p:nvGrpSpPr>
      <p:grpSpPr>
        <a:xfrm>
          <a:off x="0" y="0"/>
          <a:ext cx="0" cy="0"/>
          <a:chOff x="0" y="0"/>
          <a:chExt cx="0" cy="0"/>
        </a:xfrm>
      </p:grpSpPr>
      <p:pic>
        <p:nvPicPr>
          <p:cNvPr id="8" name="Picture 7">
            <a:extLst>
              <a:ext uri="{FF2B5EF4-FFF2-40B4-BE49-F238E27FC236}">
                <a16:creationId xmlns:a16="http://schemas.microsoft.com/office/drawing/2014/main" id="{F727AF8D-BC48-0E41-9629-DFDF9573E332}"/>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70" name="Google Shape;70;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SzPts val="1800"/>
              <a:buNone/>
              <a:defRPr>
                <a:solidFill>
                  <a:srgbClr val="000000"/>
                </a:solidFill>
              </a:defRPr>
            </a:lvl1pPr>
          </a:lstStyle>
          <a:p>
            <a:pPr lvl="0"/>
            <a:r>
              <a:rPr lang="en-US"/>
              <a:t>Edit Master text styles</a:t>
            </a:r>
          </a:p>
        </p:txBody>
      </p:sp>
      <p:sp>
        <p:nvSpPr>
          <p:cNvPr id="71" name="Google Shape;71;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7" name="Google Shape;42;p6">
            <a:extLst>
              <a:ext uri="{FF2B5EF4-FFF2-40B4-BE49-F238E27FC236}">
                <a16:creationId xmlns:a16="http://schemas.microsoft.com/office/drawing/2014/main" id="{C88F2F92-6A1B-2C4F-BC3D-BEC02BF1DB58}"/>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pic>
        <p:nvPicPr>
          <p:cNvPr id="11" name="Picture 10">
            <a:extLst>
              <a:ext uri="{FF2B5EF4-FFF2-40B4-BE49-F238E27FC236}">
                <a16:creationId xmlns:a16="http://schemas.microsoft.com/office/drawing/2014/main" id="{D10F0052-1266-0F47-AF69-B9A51AF51E72}"/>
              </a:ext>
            </a:extLst>
          </p:cNvPr>
          <p:cNvPicPr>
            <a:picLocks noChangeAspect="1"/>
          </p:cNvPicPr>
          <p:nvPr userDrawn="1"/>
        </p:nvPicPr>
        <p:blipFill>
          <a:blip r:embed="rId3"/>
          <a:stretch>
            <a:fillRect/>
          </a:stretch>
        </p:blipFill>
        <p:spPr>
          <a:xfrm>
            <a:off x="9741880" y="5854100"/>
            <a:ext cx="2368061" cy="911768"/>
          </a:xfrm>
          <a:prstGeom prst="rect">
            <a:avLst/>
          </a:prstGeom>
        </p:spPr>
      </p:pic>
    </p:spTree>
    <p:extLst>
      <p:ext uri="{BB962C8B-B14F-4D97-AF65-F5344CB8AC3E}">
        <p14:creationId xmlns:p14="http://schemas.microsoft.com/office/powerpoint/2010/main" val="34046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5"/>
        <p:cNvGrpSpPr/>
        <p:nvPr/>
      </p:nvGrpSpPr>
      <p:grpSpPr>
        <a:xfrm>
          <a:off x="0" y="0"/>
          <a:ext cx="0" cy="0"/>
          <a:chOff x="0" y="0"/>
          <a:chExt cx="0" cy="0"/>
        </a:xfrm>
      </p:grpSpPr>
      <p:pic>
        <p:nvPicPr>
          <p:cNvPr id="8" name="Picture 7">
            <a:extLst>
              <a:ext uri="{FF2B5EF4-FFF2-40B4-BE49-F238E27FC236}">
                <a16:creationId xmlns:a16="http://schemas.microsoft.com/office/drawing/2014/main" id="{FB66C3F1-3121-5C42-8839-101F7B012FF3}"/>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76" name="Google Shape;76;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solidFill>
                  <a:srgbClr val="D41B2C"/>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77" name="Google Shape;77;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solidFill>
                  <a:srgbClr val="000000"/>
                </a:solidFill>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pPr lvl="0"/>
            <a:r>
              <a:rPr lang="en-US"/>
              <a:t>Edit Master text styles</a:t>
            </a:r>
          </a:p>
        </p:txBody>
      </p:sp>
      <p:sp>
        <p:nvSpPr>
          <p:cNvPr id="78" name="Google Shape;7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Picture 10">
            <a:extLst>
              <a:ext uri="{FF2B5EF4-FFF2-40B4-BE49-F238E27FC236}">
                <a16:creationId xmlns:a16="http://schemas.microsoft.com/office/drawing/2014/main" id="{CE73BD7B-66B0-974D-84D7-2943D53033A5}"/>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12" name="Google Shape;42;p6">
            <a:extLst>
              <a:ext uri="{FF2B5EF4-FFF2-40B4-BE49-F238E27FC236}">
                <a16:creationId xmlns:a16="http://schemas.microsoft.com/office/drawing/2014/main" id="{43BD1071-FDCA-6444-BC21-958E33345627}"/>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103986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70FED42E-2D8E-E34B-B927-5067E8396C6B}"/>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pic>
        <p:nvPicPr>
          <p:cNvPr id="5" name="Picture 4">
            <a:extLst>
              <a:ext uri="{FF2B5EF4-FFF2-40B4-BE49-F238E27FC236}">
                <a16:creationId xmlns:a16="http://schemas.microsoft.com/office/drawing/2014/main" id="{D2B3E484-9491-E94A-995B-4E35B2593812}"/>
              </a:ext>
            </a:extLst>
          </p:cNvPr>
          <p:cNvPicPr>
            <a:picLocks noChangeAspect="1"/>
          </p:cNvPicPr>
          <p:nvPr userDrawn="1"/>
        </p:nvPicPr>
        <p:blipFill>
          <a:blip r:embed="rId3"/>
          <a:stretch>
            <a:fillRect/>
          </a:stretch>
        </p:blipFill>
        <p:spPr>
          <a:xfrm>
            <a:off x="9741880" y="5854100"/>
            <a:ext cx="2368061" cy="911768"/>
          </a:xfrm>
          <a:prstGeom prst="rect">
            <a:avLst/>
          </a:prstGeom>
        </p:spPr>
      </p:pic>
    </p:spTree>
    <p:extLst>
      <p:ext uri="{BB962C8B-B14F-4D97-AF65-F5344CB8AC3E}">
        <p14:creationId xmlns:p14="http://schemas.microsoft.com/office/powerpoint/2010/main" val="3904458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170638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4"/>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2752808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tx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17761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tx1">
            <a:alpha val="18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86BD022B-C7D9-7844-907F-EF1F197E0539}"/>
              </a:ext>
            </a:extLst>
          </p:cNvPr>
          <p:cNvPicPr>
            <a:picLocks noChangeAspect="1"/>
          </p:cNvPicPr>
          <p:nvPr userDrawn="1"/>
        </p:nvPicPr>
        <p:blipFill rotWithShape="1">
          <a:blip r:embed="rId2"/>
          <a:srcRect t="58092"/>
          <a:stretch/>
        </p:blipFill>
        <p:spPr>
          <a:xfrm>
            <a:off x="1" y="0"/>
            <a:ext cx="12273308" cy="6858000"/>
          </a:xfrm>
          <a:prstGeom prst="rect">
            <a:avLst/>
          </a:prstGeom>
        </p:spPr>
      </p:pic>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sp>
        <p:nvSpPr>
          <p:cNvPr id="6" name="Rectangle 5">
            <a:extLst>
              <a:ext uri="{FF2B5EF4-FFF2-40B4-BE49-F238E27FC236}">
                <a16:creationId xmlns:a16="http://schemas.microsoft.com/office/drawing/2014/main" id="{E110B22B-2380-F24C-A605-66C7057EA81F}"/>
              </a:ext>
            </a:extLst>
          </p:cNvPr>
          <p:cNvSpPr/>
          <p:nvPr userDrawn="1"/>
        </p:nvSpPr>
        <p:spPr>
          <a:xfrm>
            <a:off x="1" y="0"/>
            <a:ext cx="12273308" cy="68580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3234421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tx1">
            <a:alpha val="18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86BD022B-C7D9-7844-907F-EF1F197E0539}"/>
              </a:ext>
            </a:extLst>
          </p:cNvPr>
          <p:cNvPicPr>
            <a:picLocks noChangeAspect="1"/>
          </p:cNvPicPr>
          <p:nvPr userDrawn="1"/>
        </p:nvPicPr>
        <p:blipFill rotWithShape="1">
          <a:blip r:embed="rId2"/>
          <a:srcRect t="58092"/>
          <a:stretch/>
        </p:blipFill>
        <p:spPr>
          <a:xfrm>
            <a:off x="1" y="0"/>
            <a:ext cx="12273308" cy="6858000"/>
          </a:xfrm>
          <a:prstGeom prst="rect">
            <a:avLst/>
          </a:prstGeom>
        </p:spPr>
      </p:pic>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sp>
        <p:nvSpPr>
          <p:cNvPr id="6" name="Rectangle 5">
            <a:extLst>
              <a:ext uri="{FF2B5EF4-FFF2-40B4-BE49-F238E27FC236}">
                <a16:creationId xmlns:a16="http://schemas.microsoft.com/office/drawing/2014/main" id="{E110B22B-2380-F24C-A605-66C7057EA81F}"/>
              </a:ext>
            </a:extLst>
          </p:cNvPr>
          <p:cNvSpPr/>
          <p:nvPr userDrawn="1"/>
        </p:nvSpPr>
        <p:spPr>
          <a:xfrm>
            <a:off x="1" y="0"/>
            <a:ext cx="12273308" cy="6858000"/>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116346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bg2">
            <a:alpha val="18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86BD022B-C7D9-7844-907F-EF1F197E0539}"/>
              </a:ext>
            </a:extLst>
          </p:cNvPr>
          <p:cNvPicPr>
            <a:picLocks noChangeAspect="1"/>
          </p:cNvPicPr>
          <p:nvPr userDrawn="1"/>
        </p:nvPicPr>
        <p:blipFill rotWithShape="1">
          <a:blip r:embed="rId2"/>
          <a:srcRect t="58092"/>
          <a:stretch/>
        </p:blipFill>
        <p:spPr>
          <a:xfrm>
            <a:off x="1" y="0"/>
            <a:ext cx="12273308" cy="6858000"/>
          </a:xfrm>
          <a:prstGeom prst="rect">
            <a:avLst/>
          </a:prstGeom>
        </p:spPr>
      </p:pic>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sp>
        <p:nvSpPr>
          <p:cNvPr id="6" name="Rectangle 5">
            <a:extLst>
              <a:ext uri="{FF2B5EF4-FFF2-40B4-BE49-F238E27FC236}">
                <a16:creationId xmlns:a16="http://schemas.microsoft.com/office/drawing/2014/main" id="{E110B22B-2380-F24C-A605-66C7057EA81F}"/>
              </a:ext>
            </a:extLst>
          </p:cNvPr>
          <p:cNvSpPr/>
          <p:nvPr userDrawn="1"/>
        </p:nvSpPr>
        <p:spPr>
          <a:xfrm>
            <a:off x="1" y="0"/>
            <a:ext cx="12273308" cy="6858000"/>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Connector 2">
            <a:extLst>
              <a:ext uri="{FF2B5EF4-FFF2-40B4-BE49-F238E27FC236}">
                <a16:creationId xmlns:a16="http://schemas.microsoft.com/office/drawing/2014/main" id="{E46C8F48-CEEB-3343-9AAA-1C6765923F86}"/>
              </a:ext>
            </a:extLst>
          </p:cNvPr>
          <p:cNvCxnSpPr>
            <a:cxnSpLocks/>
          </p:cNvCxnSpPr>
          <p:nvPr userDrawn="1"/>
        </p:nvCxnSpPr>
        <p:spPr>
          <a:xfrm>
            <a:off x="4908061" y="584000"/>
            <a:ext cx="0" cy="5887139"/>
          </a:xfrm>
          <a:prstGeom prst="line">
            <a:avLst/>
          </a:prstGeom>
          <a:ln>
            <a:solidFill>
              <a:schemeClr val="bg1"/>
            </a:solidFill>
          </a:ln>
        </p:spPr>
        <p:style>
          <a:lnRef idx="2">
            <a:schemeClr val="accent4"/>
          </a:lnRef>
          <a:fillRef idx="0">
            <a:schemeClr val="accent4"/>
          </a:fillRef>
          <a:effectRef idx="1">
            <a:schemeClr val="accent4"/>
          </a:effectRef>
          <a:fontRef idx="minor">
            <a:schemeClr val="tx1"/>
          </a:fontRef>
        </p:style>
      </p:cxn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509385" y="912754"/>
            <a:ext cx="4148584" cy="5229631"/>
          </a:xfrm>
        </p:spPr>
        <p:txBody>
          <a:bodyPr>
            <a:normAutofit/>
          </a:bodyPr>
          <a:lstStyle>
            <a:lvl1pPr>
              <a:defRPr sz="48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984F2E2-2D49-3442-9F4A-E2311EA27916}"/>
              </a:ext>
            </a:extLst>
          </p:cNvPr>
          <p:cNvSpPr>
            <a:spLocks noGrp="1"/>
          </p:cNvSpPr>
          <p:nvPr>
            <p:ph type="body" sz="quarter" idx="13"/>
          </p:nvPr>
        </p:nvSpPr>
        <p:spPr>
          <a:xfrm>
            <a:off x="5720862" y="1344247"/>
            <a:ext cx="5575789" cy="4156971"/>
          </a:xfrm>
        </p:spPr>
        <p:txBody>
          <a:bodyPr>
            <a:normAutofit/>
          </a:bodyPr>
          <a:lstStyle>
            <a:lvl1pPr>
              <a:defRPr sz="3200" b="0" i="0">
                <a:solidFill>
                  <a:schemeClr val="bg1"/>
                </a:solidFill>
                <a:latin typeface="Lato" panose="020F0502020204030203" pitchFamily="34" charset="77"/>
              </a:defRPr>
            </a:lvl1pPr>
            <a:lvl2pPr>
              <a:defRPr sz="2667" b="0" i="0">
                <a:solidFill>
                  <a:schemeClr val="bg1"/>
                </a:solidFill>
                <a:latin typeface="Lato" panose="020F0502020204030203" pitchFamily="34" charset="77"/>
              </a:defRPr>
            </a:lvl2pPr>
            <a:lvl3pPr>
              <a:defRPr sz="2667" b="0" i="0">
                <a:solidFill>
                  <a:schemeClr val="bg1"/>
                </a:solidFill>
                <a:latin typeface="Lato" panose="020F0502020204030203" pitchFamily="34" charset="77"/>
              </a:defRPr>
            </a:lvl3pPr>
            <a:lvl4pPr>
              <a:defRPr sz="2667" b="0" i="0">
                <a:solidFill>
                  <a:schemeClr val="bg1"/>
                </a:solidFill>
                <a:latin typeface="Lato" panose="020F0502020204030203" pitchFamily="34" charset="77"/>
              </a:defRPr>
            </a:lvl4pPr>
            <a:lvl5pPr>
              <a:defRPr sz="2667" b="0" i="0">
                <a:solidFill>
                  <a:schemeClr val="bg1"/>
                </a:solidFill>
                <a:latin typeface="Lato" panose="020F0502020204030203" pitchFamily="34" charset="77"/>
              </a:defRPr>
            </a:lvl5pPr>
          </a:lstStyle>
          <a:p>
            <a:pPr lvl="0"/>
            <a:r>
              <a:rPr lang="en-US"/>
              <a:t>Edit Master text styles</a:t>
            </a:r>
          </a:p>
        </p:txBody>
      </p:sp>
    </p:spTree>
    <p:extLst>
      <p:ext uri="{BB962C8B-B14F-4D97-AF65-F5344CB8AC3E}">
        <p14:creationId xmlns:p14="http://schemas.microsoft.com/office/powerpoint/2010/main" val="101357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bg2">
            <a:alpha val="18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86BD022B-C7D9-7844-907F-EF1F197E0539}"/>
              </a:ext>
            </a:extLst>
          </p:cNvPr>
          <p:cNvPicPr>
            <a:picLocks noChangeAspect="1"/>
          </p:cNvPicPr>
          <p:nvPr userDrawn="1"/>
        </p:nvPicPr>
        <p:blipFill rotWithShape="1">
          <a:blip r:embed="rId2"/>
          <a:srcRect t="58092"/>
          <a:stretch/>
        </p:blipFill>
        <p:spPr>
          <a:xfrm>
            <a:off x="1" y="0"/>
            <a:ext cx="12273308" cy="6858000"/>
          </a:xfrm>
          <a:prstGeom prst="rect">
            <a:avLst/>
          </a:prstGeom>
        </p:spPr>
      </p:pic>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42;p6">
            <a:extLst>
              <a:ext uri="{FF2B5EF4-FFF2-40B4-BE49-F238E27FC236}">
                <a16:creationId xmlns:a16="http://schemas.microsoft.com/office/drawing/2014/main" id="{E45215E2-5064-5C46-9E62-B5C6A0AFA76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bg1"/>
                </a:solidFill>
                <a:latin typeface="Roboto"/>
                <a:ea typeface="Roboto"/>
                <a:cs typeface="Roboto"/>
                <a:sym typeface="Roboto"/>
              </a:rPr>
              <a:t>#NUTEXPO19</a:t>
            </a:r>
            <a:endParaRPr sz="2400" dirty="0">
              <a:solidFill>
                <a:schemeClr val="bg1"/>
              </a:solidFill>
              <a:latin typeface="Roboto"/>
              <a:ea typeface="Roboto"/>
              <a:cs typeface="Roboto"/>
              <a:sym typeface="Roboto"/>
            </a:endParaRPr>
          </a:p>
        </p:txBody>
      </p:sp>
      <p:sp>
        <p:nvSpPr>
          <p:cNvPr id="6" name="Rectangle 5">
            <a:extLst>
              <a:ext uri="{FF2B5EF4-FFF2-40B4-BE49-F238E27FC236}">
                <a16:creationId xmlns:a16="http://schemas.microsoft.com/office/drawing/2014/main" id="{E110B22B-2380-F24C-A605-66C7057EA81F}"/>
              </a:ext>
            </a:extLst>
          </p:cNvPr>
          <p:cNvSpPr/>
          <p:nvPr userDrawn="1"/>
        </p:nvSpPr>
        <p:spPr>
          <a:xfrm>
            <a:off x="1" y="0"/>
            <a:ext cx="12273308" cy="6858000"/>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6">
            <a:extLst>
              <a:ext uri="{FF2B5EF4-FFF2-40B4-BE49-F238E27FC236}">
                <a16:creationId xmlns:a16="http://schemas.microsoft.com/office/drawing/2014/main" id="{89D63C07-0D98-0D4B-BD7B-991A35E7BF58}"/>
              </a:ext>
            </a:extLst>
          </p:cNvPr>
          <p:cNvSpPr>
            <a:spLocks noGrp="1"/>
          </p:cNvSpPr>
          <p:nvPr>
            <p:ph type="title"/>
          </p:nvPr>
        </p:nvSpPr>
        <p:spPr>
          <a:xfrm>
            <a:off x="1" y="-12536"/>
            <a:ext cx="9999783" cy="1356784"/>
          </a:xfrm>
        </p:spPr>
        <p:txBody>
          <a:bodyPr>
            <a:normAutofit/>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5508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pic>
        <p:nvPicPr>
          <p:cNvPr id="10" name="Picture 9">
            <a:extLst>
              <a:ext uri="{FF2B5EF4-FFF2-40B4-BE49-F238E27FC236}">
                <a16:creationId xmlns:a16="http://schemas.microsoft.com/office/drawing/2014/main" id="{01EE4079-FF3B-5F41-BEC1-870EDA4CF536}"/>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24" name="Google Shape;24;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solidFill>
                  <a:srgbClr val="D41B2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dirty="0"/>
          </a:p>
        </p:txBody>
      </p:sp>
      <p:sp>
        <p:nvSpPr>
          <p:cNvPr id="25" name="Google Shape;2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Clr>
                <a:srgbClr val="000000"/>
              </a:buClr>
              <a:buSzPts val="1800"/>
              <a:buChar char="●"/>
              <a:defRPr>
                <a:solidFill>
                  <a:srgbClr val="000000"/>
                </a:solidFill>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78203E8C-3591-7047-981F-25948AB79C46}"/>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9" name="Google Shape;42;p6">
            <a:extLst>
              <a:ext uri="{FF2B5EF4-FFF2-40B4-BE49-F238E27FC236}">
                <a16:creationId xmlns:a16="http://schemas.microsoft.com/office/drawing/2014/main" id="{03CE8EB9-F713-0748-94ED-BF8DC57ED139}"/>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163439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83"/>
        <p:cNvGrpSpPr/>
        <p:nvPr/>
      </p:nvGrpSpPr>
      <p:grpSpPr>
        <a:xfrm>
          <a:off x="0" y="0"/>
          <a:ext cx="0" cy="0"/>
          <a:chOff x="0" y="0"/>
          <a:chExt cx="0" cy="0"/>
        </a:xfrm>
      </p:grpSpPr>
      <p:sp>
        <p:nvSpPr>
          <p:cNvPr id="84" name="Google Shape;84;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5053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alf page, sub title with image">
  <p:cSld name="Half page, sub title with image">
    <p:bg>
      <p:bgPr>
        <a:solidFill>
          <a:schemeClr val="lt1"/>
        </a:solidFill>
        <a:effectLst/>
      </p:bgPr>
    </p:bg>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438912" y="313417"/>
            <a:ext cx="11277600" cy="57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2800"/>
              <a:buFont typeface="Montserrat"/>
              <a:buNone/>
              <a:defRPr sz="3733" b="1" i="0" u="none" strike="noStrike" cap="none">
                <a:solidFill>
                  <a:srgbClr val="000000"/>
                </a:solidFill>
                <a:latin typeface="Montserrat"/>
                <a:ea typeface="Montserrat"/>
                <a:cs typeface="Montserrat"/>
                <a:sym typeface="Montserrat"/>
              </a:defRPr>
            </a:lvl1pPr>
            <a:lvl2pPr lvl="1" indent="0" rtl="0">
              <a:spcBef>
                <a:spcPts val="0"/>
              </a:spcBef>
              <a:spcAft>
                <a:spcPts val="0"/>
              </a:spcAft>
              <a:buSzPts val="2800"/>
              <a:buNone/>
              <a:defRPr sz="2400"/>
            </a:lvl2pPr>
            <a:lvl3pPr lvl="2" indent="0" rtl="0">
              <a:spcBef>
                <a:spcPts val="0"/>
              </a:spcBef>
              <a:spcAft>
                <a:spcPts val="0"/>
              </a:spcAft>
              <a:buSzPts val="2800"/>
              <a:buNone/>
              <a:defRPr sz="2400"/>
            </a:lvl3pPr>
            <a:lvl4pPr lvl="3" indent="0" rtl="0">
              <a:spcBef>
                <a:spcPts val="0"/>
              </a:spcBef>
              <a:spcAft>
                <a:spcPts val="0"/>
              </a:spcAft>
              <a:buSzPts val="2800"/>
              <a:buNone/>
              <a:defRPr sz="2400"/>
            </a:lvl4pPr>
            <a:lvl5pPr lvl="4" indent="0" rtl="0">
              <a:spcBef>
                <a:spcPts val="0"/>
              </a:spcBef>
              <a:spcAft>
                <a:spcPts val="0"/>
              </a:spcAft>
              <a:buSzPts val="2800"/>
              <a:buNone/>
              <a:defRPr sz="2400"/>
            </a:lvl5pPr>
            <a:lvl6pPr lvl="5" indent="0" rtl="0">
              <a:spcBef>
                <a:spcPts val="0"/>
              </a:spcBef>
              <a:spcAft>
                <a:spcPts val="0"/>
              </a:spcAft>
              <a:buSzPts val="2800"/>
              <a:buNone/>
              <a:defRPr sz="2400"/>
            </a:lvl6pPr>
            <a:lvl7pPr lvl="6" indent="0" rtl="0">
              <a:spcBef>
                <a:spcPts val="0"/>
              </a:spcBef>
              <a:spcAft>
                <a:spcPts val="0"/>
              </a:spcAft>
              <a:buSzPts val="2800"/>
              <a:buNone/>
              <a:defRPr sz="2400"/>
            </a:lvl7pPr>
            <a:lvl8pPr lvl="7" indent="0" rtl="0">
              <a:spcBef>
                <a:spcPts val="0"/>
              </a:spcBef>
              <a:spcAft>
                <a:spcPts val="0"/>
              </a:spcAft>
              <a:buSzPts val="2800"/>
              <a:buNone/>
              <a:defRPr sz="2400"/>
            </a:lvl8pPr>
            <a:lvl9pPr lvl="8" indent="0" rtl="0">
              <a:spcBef>
                <a:spcPts val="0"/>
              </a:spcBef>
              <a:spcAft>
                <a:spcPts val="0"/>
              </a:spcAft>
              <a:buSzPts val="2800"/>
              <a:buNone/>
              <a:defRPr sz="2400"/>
            </a:lvl9pPr>
          </a:lstStyle>
          <a:p>
            <a:r>
              <a:rPr lang="en-US"/>
              <a:t>Click to edit Master title style</a:t>
            </a:r>
            <a:endParaRPr/>
          </a:p>
        </p:txBody>
      </p:sp>
      <p:cxnSp>
        <p:nvCxnSpPr>
          <p:cNvPr id="148" name="Google Shape;148;p32"/>
          <p:cNvCxnSpPr/>
          <p:nvPr/>
        </p:nvCxnSpPr>
        <p:spPr>
          <a:xfrm>
            <a:off x="572313" y="1001853"/>
            <a:ext cx="1322000" cy="0"/>
          </a:xfrm>
          <a:prstGeom prst="straightConnector1">
            <a:avLst/>
          </a:prstGeom>
          <a:noFill/>
          <a:ln w="28575" cap="rnd" cmpd="sng">
            <a:solidFill>
              <a:srgbClr val="CC0000"/>
            </a:solidFill>
            <a:prstDash val="solid"/>
            <a:round/>
            <a:headEnd type="none" w="med" len="med"/>
            <a:tailEnd type="none" w="med" len="med"/>
          </a:ln>
        </p:spPr>
      </p:cxnSp>
      <p:sp>
        <p:nvSpPr>
          <p:cNvPr id="149" name="Google Shape;149;p32"/>
          <p:cNvSpPr txBox="1">
            <a:spLocks noGrp="1"/>
          </p:cNvSpPr>
          <p:nvPr>
            <p:ph type="subTitle" idx="1"/>
          </p:nvPr>
        </p:nvSpPr>
        <p:spPr>
          <a:xfrm>
            <a:off x="636000" y="1055467"/>
            <a:ext cx="11080400" cy="365200"/>
          </a:xfrm>
          <a:prstGeom prst="rect">
            <a:avLst/>
          </a:prstGeom>
        </p:spPr>
        <p:txBody>
          <a:bodyPr spcFirstLastPara="1" wrap="square" lIns="91425" tIns="91425" rIns="91425" bIns="91425" anchor="t" anchorCtr="0"/>
          <a:lstStyle>
            <a:lvl1pPr lvl="0">
              <a:spcBef>
                <a:spcPts val="0"/>
              </a:spcBef>
              <a:spcAft>
                <a:spcPts val="0"/>
              </a:spcAft>
              <a:buNone/>
              <a:defRPr>
                <a:solidFill>
                  <a:srgbClr val="000000"/>
                </a:solidFill>
                <a:latin typeface="Montserrat Medium"/>
                <a:ea typeface="Montserrat Medium"/>
                <a:cs typeface="Montserrat Medium"/>
                <a:sym typeface="Montserrat Medium"/>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r>
              <a:rPr lang="en-US"/>
              <a:t>Click to edit Master subtitle style</a:t>
            </a:r>
            <a:endParaRPr/>
          </a:p>
        </p:txBody>
      </p:sp>
      <p:sp>
        <p:nvSpPr>
          <p:cNvPr id="150" name="Google Shape;150;p32"/>
          <p:cNvSpPr txBox="1">
            <a:spLocks noGrp="1"/>
          </p:cNvSpPr>
          <p:nvPr>
            <p:ph type="body" idx="2"/>
          </p:nvPr>
        </p:nvSpPr>
        <p:spPr>
          <a:xfrm>
            <a:off x="676567" y="1772633"/>
            <a:ext cx="4479200" cy="4411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Font typeface="Montserrat"/>
              <a:buChar char="●"/>
              <a:defRPr>
                <a:latin typeface="Montserrat"/>
                <a:ea typeface="Montserrat"/>
                <a:cs typeface="Montserrat"/>
                <a:sym typeface="Montserrat"/>
              </a:defRPr>
            </a:lvl1pPr>
            <a:lvl2pPr marL="1219170" lvl="1" indent="-423323">
              <a:spcBef>
                <a:spcPts val="2133"/>
              </a:spcBef>
              <a:spcAft>
                <a:spcPts val="0"/>
              </a:spcAft>
              <a:buSzPts val="1400"/>
              <a:buFont typeface="Montserrat"/>
              <a:buChar char="○"/>
              <a:defRPr>
                <a:latin typeface="Montserrat"/>
                <a:ea typeface="Montserrat"/>
                <a:cs typeface="Montserrat"/>
                <a:sym typeface="Montserrat"/>
              </a:defRPr>
            </a:lvl2pPr>
            <a:lvl3pPr marL="1828754" lvl="2" indent="-423323">
              <a:spcBef>
                <a:spcPts val="2133"/>
              </a:spcBef>
              <a:spcAft>
                <a:spcPts val="0"/>
              </a:spcAft>
              <a:buSzPts val="1400"/>
              <a:buFont typeface="Montserrat"/>
              <a:buChar char="■"/>
              <a:defRPr>
                <a:latin typeface="Montserrat"/>
                <a:ea typeface="Montserrat"/>
                <a:cs typeface="Montserrat"/>
                <a:sym typeface="Montserrat"/>
              </a:defRPr>
            </a:lvl3pPr>
            <a:lvl4pPr marL="2438339" lvl="3" indent="-423323">
              <a:spcBef>
                <a:spcPts val="2133"/>
              </a:spcBef>
              <a:spcAft>
                <a:spcPts val="0"/>
              </a:spcAft>
              <a:buSzPts val="1400"/>
              <a:buFont typeface="Montserrat"/>
              <a:buChar char="●"/>
              <a:defRPr>
                <a:latin typeface="Montserrat"/>
                <a:ea typeface="Montserrat"/>
                <a:cs typeface="Montserrat"/>
                <a:sym typeface="Montserrat"/>
              </a:defRPr>
            </a:lvl4pPr>
            <a:lvl5pPr marL="3047924" lvl="4" indent="-423323">
              <a:spcBef>
                <a:spcPts val="2133"/>
              </a:spcBef>
              <a:spcAft>
                <a:spcPts val="0"/>
              </a:spcAft>
              <a:buSzPts val="1400"/>
              <a:buFont typeface="Montserrat"/>
              <a:buChar char="○"/>
              <a:defRPr>
                <a:latin typeface="Montserrat"/>
                <a:ea typeface="Montserrat"/>
                <a:cs typeface="Montserrat"/>
                <a:sym typeface="Montserrat"/>
              </a:defRPr>
            </a:lvl5pPr>
            <a:lvl6pPr marL="3657509" lvl="5" indent="-423323">
              <a:spcBef>
                <a:spcPts val="2133"/>
              </a:spcBef>
              <a:spcAft>
                <a:spcPts val="0"/>
              </a:spcAft>
              <a:buSzPts val="1400"/>
              <a:buFont typeface="Montserrat"/>
              <a:buChar char="■"/>
              <a:defRPr>
                <a:latin typeface="Montserrat"/>
                <a:ea typeface="Montserrat"/>
                <a:cs typeface="Montserrat"/>
                <a:sym typeface="Montserrat"/>
              </a:defRPr>
            </a:lvl6pPr>
            <a:lvl7pPr marL="4267093" lvl="6" indent="-423323">
              <a:spcBef>
                <a:spcPts val="2133"/>
              </a:spcBef>
              <a:spcAft>
                <a:spcPts val="0"/>
              </a:spcAft>
              <a:buSzPts val="1400"/>
              <a:buFont typeface="Montserrat"/>
              <a:buChar char="●"/>
              <a:defRPr>
                <a:latin typeface="Montserrat"/>
                <a:ea typeface="Montserrat"/>
                <a:cs typeface="Montserrat"/>
                <a:sym typeface="Montserrat"/>
              </a:defRPr>
            </a:lvl7pPr>
            <a:lvl8pPr marL="4876678" lvl="7" indent="-423323">
              <a:spcBef>
                <a:spcPts val="2133"/>
              </a:spcBef>
              <a:spcAft>
                <a:spcPts val="0"/>
              </a:spcAft>
              <a:buSzPts val="1400"/>
              <a:buFont typeface="Montserrat"/>
              <a:buChar char="○"/>
              <a:defRPr>
                <a:latin typeface="Montserrat"/>
                <a:ea typeface="Montserrat"/>
                <a:cs typeface="Montserrat"/>
                <a:sym typeface="Montserrat"/>
              </a:defRPr>
            </a:lvl8pPr>
            <a:lvl9pPr marL="5486263" lvl="8" indent="-423323">
              <a:spcBef>
                <a:spcPts val="2133"/>
              </a:spcBef>
              <a:spcAft>
                <a:spcPts val="2133"/>
              </a:spcAft>
              <a:buSzPts val="1400"/>
              <a:buFont typeface="Montserrat"/>
              <a:buChar char="■"/>
              <a:defRPr>
                <a:latin typeface="Montserrat"/>
                <a:ea typeface="Montserrat"/>
                <a:cs typeface="Montserrat"/>
                <a:sym typeface="Montserrat"/>
              </a:defRPr>
            </a:lvl9pPr>
          </a:lstStyle>
          <a:p>
            <a:pPr lvl="0"/>
            <a:r>
              <a:rPr lang="en-US"/>
              <a:t>Edit Master text styles</a:t>
            </a:r>
          </a:p>
        </p:txBody>
      </p:sp>
    </p:spTree>
    <p:extLst>
      <p:ext uri="{BB962C8B-B14F-4D97-AF65-F5344CB8AC3E}">
        <p14:creationId xmlns:p14="http://schemas.microsoft.com/office/powerpoint/2010/main" val="196010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4" name="Picture 13">
            <a:extLst>
              <a:ext uri="{FF2B5EF4-FFF2-40B4-BE49-F238E27FC236}">
                <a16:creationId xmlns:a16="http://schemas.microsoft.com/office/drawing/2014/main" id="{60C8C45B-D057-6342-89CF-A9746CCD6BC7}"/>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11" name="Google Shape;11;p2"/>
          <p:cNvSpPr txBox="1">
            <a:spLocks noGrp="1"/>
          </p:cNvSpPr>
          <p:nvPr>
            <p:ph type="ctrTitle"/>
          </p:nvPr>
        </p:nvSpPr>
        <p:spPr>
          <a:xfrm>
            <a:off x="415600" y="673399"/>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solidFill>
                  <a:srgbClr val="D41B2C"/>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dirty="0"/>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solidFill>
                  <a:srgbClr val="000000"/>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dirty="0"/>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FB822E49-CA34-D54F-AE6A-87FCDA187334}"/>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10" name="Google Shape;42;p6">
            <a:extLst>
              <a:ext uri="{FF2B5EF4-FFF2-40B4-BE49-F238E27FC236}">
                <a16:creationId xmlns:a16="http://schemas.microsoft.com/office/drawing/2014/main" id="{F637B42A-14AE-4349-BE52-D91450910A45}"/>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373035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pic>
        <p:nvPicPr>
          <p:cNvPr id="10" name="Picture 9">
            <a:extLst>
              <a:ext uri="{FF2B5EF4-FFF2-40B4-BE49-F238E27FC236}">
                <a16:creationId xmlns:a16="http://schemas.microsoft.com/office/drawing/2014/main" id="{F4124BAB-8160-E64C-BB3E-4CD6C513C86C}"/>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18" name="Google Shape;18;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solidFill>
                  <a:srgbClr val="000000"/>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F07A8AF4-1608-9E4F-A27D-8669000AD0C3}"/>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9" name="Google Shape;42;p6">
            <a:extLst>
              <a:ext uri="{FF2B5EF4-FFF2-40B4-BE49-F238E27FC236}">
                <a16:creationId xmlns:a16="http://schemas.microsoft.com/office/drawing/2014/main" id="{469E5E8E-49A8-0D42-B834-C33196638CA2}"/>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338259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pic>
        <p:nvPicPr>
          <p:cNvPr id="12" name="Picture 11">
            <a:extLst>
              <a:ext uri="{FF2B5EF4-FFF2-40B4-BE49-F238E27FC236}">
                <a16:creationId xmlns:a16="http://schemas.microsoft.com/office/drawing/2014/main" id="{B9FD4CDD-8708-4641-AAD9-C2BEDF8E7CB0}"/>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44" name="Google Shape;4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solidFill>
                  <a:srgbClr val="D41B2C"/>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dirty="0"/>
          </a:p>
        </p:txBody>
      </p:sp>
      <p:sp>
        <p:nvSpPr>
          <p:cNvPr id="45" name="Google Shape;45;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2400">
                <a:solidFill>
                  <a:srgbClr val="000000"/>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dirty="0"/>
              <a:t>Edit Master text styles</a:t>
            </a:r>
          </a:p>
        </p:txBody>
      </p:sp>
      <p:sp>
        <p:nvSpPr>
          <p:cNvPr id="46" name="Google Shape;4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7C068590-5768-454B-94A4-9850AC20C7A7}"/>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9" name="Google Shape;42;p6">
            <a:extLst>
              <a:ext uri="{FF2B5EF4-FFF2-40B4-BE49-F238E27FC236}">
                <a16:creationId xmlns:a16="http://schemas.microsoft.com/office/drawing/2014/main" id="{DE6679C2-6EF3-AA4B-8E39-8C3D2D6B9946}"/>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Tree>
    <p:extLst>
      <p:ext uri="{BB962C8B-B14F-4D97-AF65-F5344CB8AC3E}">
        <p14:creationId xmlns:p14="http://schemas.microsoft.com/office/powerpoint/2010/main" val="252386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43"/>
        <p:cNvGrpSpPr/>
        <p:nvPr/>
      </p:nvGrpSpPr>
      <p:grpSpPr>
        <a:xfrm>
          <a:off x="0" y="0"/>
          <a:ext cx="0" cy="0"/>
          <a:chOff x="0" y="0"/>
          <a:chExt cx="0" cy="0"/>
        </a:xfrm>
      </p:grpSpPr>
      <p:pic>
        <p:nvPicPr>
          <p:cNvPr id="12" name="Picture 11">
            <a:extLst>
              <a:ext uri="{FF2B5EF4-FFF2-40B4-BE49-F238E27FC236}">
                <a16:creationId xmlns:a16="http://schemas.microsoft.com/office/drawing/2014/main" id="{FC2D405D-43EC-0A44-AF3D-7AE89E32DC83}"/>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44" name="Google Shape;44;p7"/>
          <p:cNvSpPr txBox="1">
            <a:spLocks noGrp="1"/>
          </p:cNvSpPr>
          <p:nvPr>
            <p:ph type="title"/>
          </p:nvPr>
        </p:nvSpPr>
        <p:spPr>
          <a:xfrm>
            <a:off x="0" y="316778"/>
            <a:ext cx="6994208" cy="2936079"/>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6400">
                <a:solidFill>
                  <a:srgbClr val="D41B2C"/>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dirty="0"/>
          </a:p>
        </p:txBody>
      </p:sp>
      <p:sp>
        <p:nvSpPr>
          <p:cNvPr id="45" name="Google Shape;45;p7"/>
          <p:cNvSpPr txBox="1">
            <a:spLocks noGrp="1"/>
          </p:cNvSpPr>
          <p:nvPr>
            <p:ph type="body" idx="1"/>
          </p:nvPr>
        </p:nvSpPr>
        <p:spPr>
          <a:xfrm>
            <a:off x="312616" y="5320865"/>
            <a:ext cx="6681592" cy="1421559"/>
          </a:xfrm>
          <a:prstGeom prst="rect">
            <a:avLst/>
          </a:prstGeom>
        </p:spPr>
        <p:txBody>
          <a:bodyPr spcFirstLastPara="1" wrap="square" lIns="91425" tIns="91425" rIns="91425" bIns="91425" anchor="t" anchorCtr="0">
            <a:normAutofit/>
          </a:bodyPr>
          <a:lstStyle>
            <a:lvl1pPr marL="203195" lvl="0" indent="0">
              <a:spcBef>
                <a:spcPts val="0"/>
              </a:spcBef>
              <a:spcAft>
                <a:spcPts val="0"/>
              </a:spcAft>
              <a:buSzPts val="1200"/>
              <a:buNone/>
              <a:defRPr sz="3200">
                <a:solidFill>
                  <a:srgbClr val="000000"/>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
        <p:nvSpPr>
          <p:cNvPr id="46" name="Google Shape;4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7C068590-5768-454B-94A4-9850AC20C7A7}"/>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9" name="Google Shape;42;p6">
            <a:extLst>
              <a:ext uri="{FF2B5EF4-FFF2-40B4-BE49-F238E27FC236}">
                <a16:creationId xmlns:a16="http://schemas.microsoft.com/office/drawing/2014/main" id="{DE6679C2-6EF3-AA4B-8E39-8C3D2D6B9946}"/>
              </a:ext>
            </a:extLst>
          </p:cNvPr>
          <p:cNvSpPr txBox="1"/>
          <p:nvPr userDrawn="1"/>
        </p:nvSpPr>
        <p:spPr>
          <a:xfrm>
            <a:off x="9999783" y="0"/>
            <a:ext cx="2231583"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
        <p:nvSpPr>
          <p:cNvPr id="11" name="Google Shape;45;p7">
            <a:extLst>
              <a:ext uri="{FF2B5EF4-FFF2-40B4-BE49-F238E27FC236}">
                <a16:creationId xmlns:a16="http://schemas.microsoft.com/office/drawing/2014/main" id="{EF9FB03B-7366-734C-A62A-CA3BAE53FCC4}"/>
              </a:ext>
            </a:extLst>
          </p:cNvPr>
          <p:cNvSpPr txBox="1">
            <a:spLocks noGrp="1"/>
          </p:cNvSpPr>
          <p:nvPr>
            <p:ph type="body" idx="13"/>
          </p:nvPr>
        </p:nvSpPr>
        <p:spPr>
          <a:xfrm>
            <a:off x="312617" y="4427756"/>
            <a:ext cx="6681593" cy="858121"/>
          </a:xfrm>
          <a:prstGeom prst="rect">
            <a:avLst/>
          </a:prstGeom>
        </p:spPr>
        <p:txBody>
          <a:bodyPr spcFirstLastPara="1" wrap="square" lIns="91425" tIns="91425" rIns="91425" bIns="91425" anchor="b" anchorCtr="0">
            <a:normAutofit/>
          </a:bodyPr>
          <a:lstStyle>
            <a:lvl1pPr marL="203195" lvl="0" indent="0">
              <a:spcBef>
                <a:spcPts val="0"/>
              </a:spcBef>
              <a:spcAft>
                <a:spcPts val="0"/>
              </a:spcAft>
              <a:buSzPts val="1200"/>
              <a:buNone/>
              <a:defRPr sz="3200" b="1" i="0">
                <a:solidFill>
                  <a:schemeClr val="tx1"/>
                </a:solidFill>
                <a:latin typeface="Lato" panose="020F0502020204030203" pitchFamily="34" charset="77"/>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Tree>
    <p:extLst>
      <p:ext uri="{BB962C8B-B14F-4D97-AF65-F5344CB8AC3E}">
        <p14:creationId xmlns:p14="http://schemas.microsoft.com/office/powerpoint/2010/main" val="209630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43"/>
        <p:cNvGrpSpPr/>
        <p:nvPr/>
      </p:nvGrpSpPr>
      <p:grpSpPr>
        <a:xfrm>
          <a:off x="0" y="0"/>
          <a:ext cx="0" cy="0"/>
          <a:chOff x="0" y="0"/>
          <a:chExt cx="0" cy="0"/>
        </a:xfrm>
      </p:grpSpPr>
      <p:pic>
        <p:nvPicPr>
          <p:cNvPr id="8" name="Picture 7">
            <a:extLst>
              <a:ext uri="{FF2B5EF4-FFF2-40B4-BE49-F238E27FC236}">
                <a16:creationId xmlns:a16="http://schemas.microsoft.com/office/drawing/2014/main" id="{294F1E86-C5F9-4D4F-9F88-CD34A7D1E4DB}"/>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44" name="Google Shape;44;p7"/>
          <p:cNvSpPr txBox="1">
            <a:spLocks noGrp="1"/>
          </p:cNvSpPr>
          <p:nvPr>
            <p:ph type="title"/>
          </p:nvPr>
        </p:nvSpPr>
        <p:spPr>
          <a:xfrm>
            <a:off x="0" y="316778"/>
            <a:ext cx="5932227" cy="2936079"/>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6400">
                <a:solidFill>
                  <a:srgbClr val="D41B2C"/>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dirty="0"/>
          </a:p>
        </p:txBody>
      </p:sp>
      <p:sp>
        <p:nvSpPr>
          <p:cNvPr id="45" name="Google Shape;45;p7"/>
          <p:cNvSpPr txBox="1">
            <a:spLocks noGrp="1"/>
          </p:cNvSpPr>
          <p:nvPr>
            <p:ph type="body" idx="1"/>
          </p:nvPr>
        </p:nvSpPr>
        <p:spPr>
          <a:xfrm>
            <a:off x="312616" y="5320865"/>
            <a:ext cx="6681592" cy="1421559"/>
          </a:xfrm>
          <a:prstGeom prst="rect">
            <a:avLst/>
          </a:prstGeom>
        </p:spPr>
        <p:txBody>
          <a:bodyPr spcFirstLastPara="1" wrap="square" lIns="91425" tIns="91425" rIns="91425" bIns="91425" anchor="t" anchorCtr="0">
            <a:normAutofit/>
          </a:bodyPr>
          <a:lstStyle>
            <a:lvl1pPr marL="203195" lvl="0" indent="0">
              <a:spcBef>
                <a:spcPts val="0"/>
              </a:spcBef>
              <a:spcAft>
                <a:spcPts val="0"/>
              </a:spcAft>
              <a:buSzPts val="1200"/>
              <a:buNone/>
              <a:defRPr sz="3200">
                <a:solidFill>
                  <a:srgbClr val="000000"/>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
        <p:nvSpPr>
          <p:cNvPr id="46" name="Google Shape;4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 name="Google Shape;45;p7">
            <a:extLst>
              <a:ext uri="{FF2B5EF4-FFF2-40B4-BE49-F238E27FC236}">
                <a16:creationId xmlns:a16="http://schemas.microsoft.com/office/drawing/2014/main" id="{EF9FB03B-7366-734C-A62A-CA3BAE53FCC4}"/>
              </a:ext>
            </a:extLst>
          </p:cNvPr>
          <p:cNvSpPr txBox="1">
            <a:spLocks noGrp="1"/>
          </p:cNvSpPr>
          <p:nvPr>
            <p:ph type="body" idx="13"/>
          </p:nvPr>
        </p:nvSpPr>
        <p:spPr>
          <a:xfrm>
            <a:off x="312617" y="4427756"/>
            <a:ext cx="6681593" cy="858121"/>
          </a:xfrm>
          <a:prstGeom prst="rect">
            <a:avLst/>
          </a:prstGeom>
        </p:spPr>
        <p:txBody>
          <a:bodyPr spcFirstLastPara="1" wrap="square" lIns="91425" tIns="91425" rIns="91425" bIns="91425" anchor="b" anchorCtr="0">
            <a:normAutofit/>
          </a:bodyPr>
          <a:lstStyle>
            <a:lvl1pPr marL="203195" lvl="0" indent="0">
              <a:spcBef>
                <a:spcPts val="0"/>
              </a:spcBef>
              <a:spcAft>
                <a:spcPts val="0"/>
              </a:spcAft>
              <a:buSzPts val="1200"/>
              <a:buNone/>
              <a:defRPr sz="3200" b="1" i="0">
                <a:solidFill>
                  <a:schemeClr val="tx1"/>
                </a:solidFill>
                <a:latin typeface="Lato" panose="020F0502020204030203" pitchFamily="34" charset="77"/>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Edit Master text styles</a:t>
            </a:r>
          </a:p>
        </p:txBody>
      </p:sp>
    </p:spTree>
    <p:extLst>
      <p:ext uri="{BB962C8B-B14F-4D97-AF65-F5344CB8AC3E}">
        <p14:creationId xmlns:p14="http://schemas.microsoft.com/office/powerpoint/2010/main" val="130800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ection title and description">
    <p:spTree>
      <p:nvGrpSpPr>
        <p:cNvPr id="1" name="Shape 60"/>
        <p:cNvGrpSpPr/>
        <p:nvPr/>
      </p:nvGrpSpPr>
      <p:grpSpPr>
        <a:xfrm>
          <a:off x="0" y="0"/>
          <a:ext cx="0" cy="0"/>
          <a:chOff x="0" y="0"/>
          <a:chExt cx="0" cy="0"/>
        </a:xfrm>
      </p:grpSpPr>
      <p:pic>
        <p:nvPicPr>
          <p:cNvPr id="13" name="Picture 12">
            <a:extLst>
              <a:ext uri="{FF2B5EF4-FFF2-40B4-BE49-F238E27FC236}">
                <a16:creationId xmlns:a16="http://schemas.microsoft.com/office/drawing/2014/main" id="{C537A84E-3FD1-F345-9D17-43379B7E286D}"/>
              </a:ext>
            </a:extLst>
          </p:cNvPr>
          <p:cNvPicPr>
            <a:picLocks noChangeAspect="1"/>
          </p:cNvPicPr>
          <p:nvPr userDrawn="1"/>
        </p:nvPicPr>
        <p:blipFill rotWithShape="1">
          <a:blip r:embed="rId2">
            <a:alphaModFix amt="30000"/>
          </a:blip>
          <a:srcRect l="20237" t="37747" r="41558"/>
          <a:stretch/>
        </p:blipFill>
        <p:spPr>
          <a:xfrm>
            <a:off x="-62523" y="0"/>
            <a:ext cx="4657971" cy="4269365"/>
          </a:xfrm>
          <a:prstGeom prst="rect">
            <a:avLst/>
          </a:prstGeom>
        </p:spPr>
      </p:pic>
      <p:sp>
        <p:nvSpPr>
          <p:cNvPr id="61" name="Google Shape;61;p10"/>
          <p:cNvSpPr/>
          <p:nvPr/>
        </p:nvSpPr>
        <p:spPr>
          <a:xfrm>
            <a:off x="6096000" y="-167"/>
            <a:ext cx="6096000" cy="6858000"/>
          </a:xfrm>
          <a:prstGeom prst="rect">
            <a:avLst/>
          </a:prstGeom>
          <a:solidFill>
            <a:srgbClr val="A4804A">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solidFill>
                  <a:srgbClr val="000000"/>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dirty="0"/>
          </a:p>
        </p:txBody>
      </p:sp>
      <p:sp>
        <p:nvSpPr>
          <p:cNvPr id="64" name="Google Shape;64;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solidFill>
                  <a:srgbClr val="000000"/>
                </a:solidFill>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65" name="Google Shape;6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8" name="Google Shape;68;p10"/>
          <p:cNvSpPr txBox="1"/>
          <p:nvPr/>
        </p:nvSpPr>
        <p:spPr>
          <a:xfrm>
            <a:off x="0" y="6271500"/>
            <a:ext cx="2870400"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pic>
        <p:nvPicPr>
          <p:cNvPr id="10" name="Picture 9">
            <a:extLst>
              <a:ext uri="{FF2B5EF4-FFF2-40B4-BE49-F238E27FC236}">
                <a16:creationId xmlns:a16="http://schemas.microsoft.com/office/drawing/2014/main" id="{49E8C872-41A9-F048-8BEB-C28551C5B126}"/>
              </a:ext>
            </a:extLst>
          </p:cNvPr>
          <p:cNvPicPr>
            <a:picLocks noChangeAspect="1"/>
          </p:cNvPicPr>
          <p:nvPr userDrawn="1"/>
        </p:nvPicPr>
        <p:blipFill>
          <a:blip r:embed="rId3"/>
          <a:stretch>
            <a:fillRect/>
          </a:stretch>
        </p:blipFill>
        <p:spPr>
          <a:xfrm>
            <a:off x="9741880" y="5854100"/>
            <a:ext cx="2368061" cy="911768"/>
          </a:xfrm>
          <a:prstGeom prst="rect">
            <a:avLst/>
          </a:prstGeom>
        </p:spPr>
      </p:pic>
      <p:sp>
        <p:nvSpPr>
          <p:cNvPr id="11" name="Google Shape;44;p7">
            <a:extLst>
              <a:ext uri="{FF2B5EF4-FFF2-40B4-BE49-F238E27FC236}">
                <a16:creationId xmlns:a16="http://schemas.microsoft.com/office/drawing/2014/main" id="{1AB1107D-17DA-B943-AC29-A3D5AF0AE7EB}"/>
              </a:ext>
            </a:extLst>
          </p:cNvPr>
          <p:cNvSpPr txBox="1">
            <a:spLocks noGrp="1"/>
          </p:cNvSpPr>
          <p:nvPr>
            <p:ph type="title"/>
          </p:nvPr>
        </p:nvSpPr>
        <p:spPr>
          <a:xfrm>
            <a:off x="0" y="316778"/>
            <a:ext cx="5950424" cy="2936079"/>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6400">
                <a:solidFill>
                  <a:srgbClr val="D41B2C"/>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dirty="0"/>
          </a:p>
        </p:txBody>
      </p:sp>
    </p:spTree>
    <p:extLst>
      <p:ext uri="{BB962C8B-B14F-4D97-AF65-F5344CB8AC3E}">
        <p14:creationId xmlns:p14="http://schemas.microsoft.com/office/powerpoint/2010/main" val="127790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60"/>
        <p:cNvGrpSpPr/>
        <p:nvPr/>
      </p:nvGrpSpPr>
      <p:grpSpPr>
        <a:xfrm>
          <a:off x="0" y="0"/>
          <a:ext cx="0" cy="0"/>
          <a:chOff x="0" y="0"/>
          <a:chExt cx="0" cy="0"/>
        </a:xfrm>
      </p:grpSpPr>
      <p:sp>
        <p:nvSpPr>
          <p:cNvPr id="61" name="Google Shape;61;p10"/>
          <p:cNvSpPr/>
          <p:nvPr/>
        </p:nvSpPr>
        <p:spPr>
          <a:xfrm>
            <a:off x="6096000" y="-167"/>
            <a:ext cx="6096000" cy="6858000"/>
          </a:xfrm>
          <a:prstGeom prst="rect">
            <a:avLst/>
          </a:prstGeom>
          <a:solidFill>
            <a:srgbClr val="A4804A">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0"/>
          <p:cNvSpPr txBox="1">
            <a:spLocks noGrp="1"/>
          </p:cNvSpPr>
          <p:nvPr>
            <p:ph type="body" idx="2"/>
          </p:nvPr>
        </p:nvSpPr>
        <p:spPr>
          <a:xfrm>
            <a:off x="6586000" y="2201333"/>
            <a:ext cx="5116000" cy="36909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solidFill>
                  <a:srgbClr val="000000"/>
                </a:solidFill>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
        <p:nvSpPr>
          <p:cNvPr id="65" name="Google Shape;6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8" name="Google Shape;68;p10"/>
          <p:cNvSpPr txBox="1"/>
          <p:nvPr/>
        </p:nvSpPr>
        <p:spPr>
          <a:xfrm>
            <a:off x="10075333" y="24779"/>
            <a:ext cx="2870400" cy="58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dirty="0">
                <a:solidFill>
                  <a:schemeClr val="dk2"/>
                </a:solidFill>
                <a:latin typeface="Roboto"/>
                <a:ea typeface="Roboto"/>
                <a:cs typeface="Roboto"/>
                <a:sym typeface="Roboto"/>
              </a:rPr>
              <a:t>#NUTEXPO19</a:t>
            </a:r>
            <a:endParaRPr sz="2400" dirty="0">
              <a:solidFill>
                <a:schemeClr val="dk2"/>
              </a:solidFill>
              <a:latin typeface="Roboto"/>
              <a:ea typeface="Roboto"/>
              <a:cs typeface="Roboto"/>
              <a:sym typeface="Roboto"/>
            </a:endParaRPr>
          </a:p>
        </p:txBody>
      </p:sp>
      <p:sp>
        <p:nvSpPr>
          <p:cNvPr id="11" name="Google Shape;44;p7">
            <a:extLst>
              <a:ext uri="{FF2B5EF4-FFF2-40B4-BE49-F238E27FC236}">
                <a16:creationId xmlns:a16="http://schemas.microsoft.com/office/drawing/2014/main" id="{4A9CC1FA-7323-3746-BFE1-73CE9AD1481E}"/>
              </a:ext>
            </a:extLst>
          </p:cNvPr>
          <p:cNvSpPr txBox="1">
            <a:spLocks noGrp="1"/>
          </p:cNvSpPr>
          <p:nvPr>
            <p:ph type="title"/>
          </p:nvPr>
        </p:nvSpPr>
        <p:spPr>
          <a:xfrm>
            <a:off x="0" y="316779"/>
            <a:ext cx="10075333" cy="1198099"/>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6400">
                <a:solidFill>
                  <a:srgbClr val="D41B2C"/>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dirty="0"/>
          </a:p>
        </p:txBody>
      </p:sp>
      <p:sp>
        <p:nvSpPr>
          <p:cNvPr id="21" name="Google Shape;64;p10">
            <a:extLst>
              <a:ext uri="{FF2B5EF4-FFF2-40B4-BE49-F238E27FC236}">
                <a16:creationId xmlns:a16="http://schemas.microsoft.com/office/drawing/2014/main" id="{52380825-AB03-EC4A-A6BA-4E392CE04671}"/>
              </a:ext>
            </a:extLst>
          </p:cNvPr>
          <p:cNvSpPr txBox="1">
            <a:spLocks noGrp="1"/>
          </p:cNvSpPr>
          <p:nvPr>
            <p:ph type="body" idx="13"/>
          </p:nvPr>
        </p:nvSpPr>
        <p:spPr>
          <a:xfrm>
            <a:off x="490000" y="2201333"/>
            <a:ext cx="5116000" cy="36909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solidFill>
                  <a:srgbClr val="000000"/>
                </a:solidFill>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Edit Master text styles</a:t>
            </a:r>
          </a:p>
        </p:txBody>
      </p:sp>
    </p:spTree>
    <p:extLst>
      <p:ext uri="{BB962C8B-B14F-4D97-AF65-F5344CB8AC3E}">
        <p14:creationId xmlns:p14="http://schemas.microsoft.com/office/powerpoint/2010/main" val="401353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9" name="Google Shape;9;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
        <p:nvSpPr>
          <p:cNvPr id="11" name="Text Placeholder 10">
            <a:extLst>
              <a:ext uri="{FF2B5EF4-FFF2-40B4-BE49-F238E27FC236}">
                <a16:creationId xmlns:a16="http://schemas.microsoft.com/office/drawing/2014/main" id="{F5A1F432-6C12-264A-9AAD-2673E0C4E856}"/>
              </a:ext>
            </a:extLst>
          </p:cNvPr>
          <p:cNvSpPr>
            <a:spLocks noGrp="1"/>
          </p:cNvSpPr>
          <p:nvPr>
            <p:ph type="body" idx="1"/>
          </p:nvPr>
        </p:nvSpPr>
        <p:spPr>
          <a:xfrm>
            <a:off x="415600" y="1515292"/>
            <a:ext cx="11360800" cy="466114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2" name="Title Placeholder 11">
            <a:extLst>
              <a:ext uri="{FF2B5EF4-FFF2-40B4-BE49-F238E27FC236}">
                <a16:creationId xmlns:a16="http://schemas.microsoft.com/office/drawing/2014/main" id="{4FBBD272-7BE3-5C41-BC97-860AED3AE23A}"/>
              </a:ext>
            </a:extLst>
          </p:cNvPr>
          <p:cNvSpPr>
            <a:spLocks noGrp="1"/>
          </p:cNvSpPr>
          <p:nvPr>
            <p:ph type="title"/>
          </p:nvPr>
        </p:nvSpPr>
        <p:spPr>
          <a:xfrm>
            <a:off x="415600" y="366185"/>
            <a:ext cx="11360800" cy="103353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927200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733" b="1" i="0" u="none" strike="noStrike" cap="none">
          <a:solidFill>
            <a:schemeClr val="accent1">
              <a:lumMod val="40000"/>
              <a:lumOff val="60000"/>
            </a:schemeClr>
          </a:solidFill>
          <a:latin typeface="Lato" panose="020F0502020204030203" pitchFamily="34" charset="77"/>
          <a:ea typeface="Lato" panose="020F0502020204030203" pitchFamily="34" charset="77"/>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667" b="0" i="0" u="none" strike="noStrike" cap="none">
          <a:solidFill>
            <a:srgbClr val="000000"/>
          </a:solidFill>
          <a:latin typeface="Lato" panose="020F0502020204030203" pitchFamily="34" charset="77"/>
          <a:ea typeface="Lato" panose="020F0502020204030203" pitchFamily="34" charset="77"/>
          <a:cs typeface="Arial"/>
          <a:sym typeface="Arial"/>
        </a:defRPr>
      </a:lvl1pPr>
      <a:lvl2pPr marL="380990" marR="0" lvl="1" indent="-380990"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Lato" panose="020F0502020204030203" pitchFamily="34" charset="77"/>
          <a:ea typeface="Lato" panose="020F0502020204030203" pitchFamily="34" charset="77"/>
          <a:cs typeface="Arial"/>
          <a:sym typeface="Arial"/>
        </a:defRPr>
      </a:lvl2pPr>
      <a:lvl3pPr marL="380990" marR="0" lvl="2" indent="-380990"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Lato" panose="020F0502020204030203" pitchFamily="34" charset="77"/>
          <a:ea typeface="Lato" panose="020F0502020204030203" pitchFamily="34" charset="77"/>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6236B-9EFA-BC42-A064-5AFB855B87E5}"/>
              </a:ext>
            </a:extLst>
          </p:cNvPr>
          <p:cNvPicPr>
            <a:picLocks noChangeAspect="1"/>
          </p:cNvPicPr>
          <p:nvPr/>
        </p:nvPicPr>
        <p:blipFill>
          <a:blip r:embed="rId3"/>
          <a:stretch>
            <a:fillRect/>
          </a:stretch>
        </p:blipFill>
        <p:spPr>
          <a:xfrm>
            <a:off x="0" y="1337618"/>
            <a:ext cx="6790541" cy="4407653"/>
          </a:xfrm>
          <a:prstGeom prst="rect">
            <a:avLst/>
          </a:prstGeom>
        </p:spPr>
      </p:pic>
      <p:sp>
        <p:nvSpPr>
          <p:cNvPr id="5" name="Title 4">
            <a:extLst>
              <a:ext uri="{FF2B5EF4-FFF2-40B4-BE49-F238E27FC236}">
                <a16:creationId xmlns:a16="http://schemas.microsoft.com/office/drawing/2014/main" id="{2DF370CA-3A70-AA4B-95F2-3E5D9AB48A9D}"/>
              </a:ext>
            </a:extLst>
          </p:cNvPr>
          <p:cNvSpPr>
            <a:spLocks noGrp="1"/>
          </p:cNvSpPr>
          <p:nvPr>
            <p:ph type="ctrTitle"/>
          </p:nvPr>
        </p:nvSpPr>
        <p:spPr/>
        <p:txBody>
          <a:bodyPr>
            <a:noAutofit/>
          </a:bodyPr>
          <a:lstStyle/>
          <a:p>
            <a:r>
              <a:rPr lang="en-US" sz="5333" dirty="0">
                <a:latin typeface="Adobe Devanagari" panose="02040503050201020203" pitchFamily="18" charset="0"/>
                <a:cs typeface="Adobe Devanagari" panose="02040503050201020203" pitchFamily="18" charset="0"/>
              </a:rPr>
              <a:t>“Digital Posters: Maximizing Instructional Impact.” </a:t>
            </a:r>
          </a:p>
        </p:txBody>
      </p:sp>
      <p:sp>
        <p:nvSpPr>
          <p:cNvPr id="6" name="Subtitle 5">
            <a:extLst>
              <a:ext uri="{FF2B5EF4-FFF2-40B4-BE49-F238E27FC236}">
                <a16:creationId xmlns:a16="http://schemas.microsoft.com/office/drawing/2014/main" id="{06F812B6-1E80-5742-9014-E830AF047CB1}"/>
              </a:ext>
            </a:extLst>
          </p:cNvPr>
          <p:cNvSpPr>
            <a:spLocks noGrp="1"/>
          </p:cNvSpPr>
          <p:nvPr>
            <p:ph type="subTitle" idx="1"/>
          </p:nvPr>
        </p:nvSpPr>
        <p:spPr>
          <a:xfrm>
            <a:off x="7164371" y="5640657"/>
            <a:ext cx="4675024" cy="1056800"/>
          </a:xfrm>
        </p:spPr>
        <p:txBody>
          <a:bodyPr>
            <a:normAutofit fontScale="85000" lnSpcReduction="20000"/>
          </a:bodyPr>
          <a:lstStyle/>
          <a:p>
            <a:r>
              <a:rPr lang="en-US" dirty="0" smtClean="0">
                <a:latin typeface="Adobe Devanagari" panose="02040503050201020203" pitchFamily="18" charset="0"/>
                <a:cs typeface="Adobe Devanagari" panose="02040503050201020203" pitchFamily="18" charset="0"/>
              </a:rPr>
              <a:t>Darin Detwiler</a:t>
            </a:r>
            <a:r>
              <a:rPr lang="en-US" sz="2133" dirty="0">
                <a:latin typeface="Adobe Devanagari" panose="02040503050201020203" pitchFamily="18" charset="0"/>
                <a:cs typeface="Adobe Devanagari" panose="02040503050201020203" pitchFamily="18" charset="0"/>
              </a:rPr>
              <a:t>, LP.D., M.A.Ed.</a:t>
            </a:r>
            <a:endParaRPr lang="en-US" sz="1200" dirty="0">
              <a:latin typeface="Adobe Devanagari" panose="02040503050201020203" pitchFamily="18" charset="0"/>
              <a:cs typeface="Adobe Devanagari" panose="02040503050201020203" pitchFamily="18" charset="0"/>
            </a:endParaRPr>
          </a:p>
          <a:p>
            <a:r>
              <a:rPr lang="en-US" sz="2000" dirty="0">
                <a:latin typeface="Adobe Devanagari" panose="02040503050201020203" pitchFamily="18" charset="0"/>
                <a:cs typeface="Adobe Devanagari" panose="02040503050201020203" pitchFamily="18" charset="0"/>
              </a:rPr>
              <a:t>Assistant Dean, College </a:t>
            </a:r>
            <a:r>
              <a:rPr lang="en-US" sz="2000" i="1" dirty="0">
                <a:latin typeface="Adobe Devanagari" panose="02040503050201020203" pitchFamily="18" charset="0"/>
                <a:cs typeface="Adobe Devanagari" panose="02040503050201020203" pitchFamily="18" charset="0"/>
              </a:rPr>
              <a:t>of</a:t>
            </a:r>
            <a:r>
              <a:rPr lang="en-US" sz="2000" dirty="0">
                <a:latin typeface="Adobe Devanagari" panose="02040503050201020203" pitchFamily="18" charset="0"/>
                <a:cs typeface="Adobe Devanagari" panose="02040503050201020203" pitchFamily="18" charset="0"/>
              </a:rPr>
              <a:t> Professional Studies, </a:t>
            </a:r>
            <a:br>
              <a:rPr lang="en-US" sz="2000" dirty="0">
                <a:latin typeface="Adobe Devanagari" panose="02040503050201020203" pitchFamily="18" charset="0"/>
                <a:cs typeface="Adobe Devanagari" panose="02040503050201020203" pitchFamily="18" charset="0"/>
              </a:rPr>
            </a:br>
            <a:r>
              <a:rPr lang="en-US" sz="2000" dirty="0">
                <a:latin typeface="Adobe Devanagari" panose="02040503050201020203" pitchFamily="18" charset="0"/>
                <a:cs typeface="Adobe Devanagari" panose="02040503050201020203" pitchFamily="18" charset="0"/>
              </a:rPr>
              <a:t>Assistant Teaching Professor</a:t>
            </a:r>
            <a:endParaRPr lang="en-US" sz="20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449316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0719F-E224-9E42-9900-5F413125C381}"/>
              </a:ext>
            </a:extLst>
          </p:cNvPr>
          <p:cNvSpPr>
            <a:spLocks noGrp="1"/>
          </p:cNvSpPr>
          <p:nvPr>
            <p:ph type="title"/>
          </p:nvPr>
        </p:nvSpPr>
        <p:spPr>
          <a:xfrm>
            <a:off x="415600" y="349968"/>
            <a:ext cx="11360800" cy="763600"/>
          </a:xfrm>
        </p:spPr>
        <p:txBody>
          <a:bodyPr>
            <a:noAutofit/>
          </a:bodyPr>
          <a:lstStyle/>
          <a:p>
            <a:r>
              <a:rPr lang="en-US" sz="2400" dirty="0">
                <a:latin typeface="Adobe Devanagari" panose="02040503050201020203" pitchFamily="18" charset="0"/>
                <a:cs typeface="Adobe Devanagari" panose="02040503050201020203" pitchFamily="18" charset="0"/>
              </a:rPr>
              <a:t>How </a:t>
            </a:r>
            <a:r>
              <a:rPr lang="en-US" sz="2400" dirty="0">
                <a:solidFill>
                  <a:schemeClr val="tx1"/>
                </a:solidFill>
                <a:latin typeface="Adobe Devanagari" panose="02040503050201020203" pitchFamily="18" charset="0"/>
                <a:cs typeface="Adobe Devanagari" panose="02040503050201020203" pitchFamily="18" charset="0"/>
              </a:rPr>
              <a:t>discussion board POSTERS </a:t>
            </a:r>
            <a:r>
              <a:rPr lang="en-US" sz="2400" dirty="0">
                <a:latin typeface="Adobe Devanagari" panose="02040503050201020203" pitchFamily="18" charset="0"/>
                <a:cs typeface="Adobe Devanagari" panose="02040503050201020203" pitchFamily="18" charset="0"/>
              </a:rPr>
              <a:t>provide for </a:t>
            </a:r>
            <a:r>
              <a:rPr lang="en-US" sz="2400" u="sng" dirty="0">
                <a:latin typeface="Adobe Devanagari" panose="02040503050201020203" pitchFamily="18" charset="0"/>
                <a:cs typeface="Adobe Devanagari" panose="02040503050201020203" pitchFamily="18" charset="0"/>
              </a:rPr>
              <a:t>instructor engagement</a:t>
            </a:r>
            <a:r>
              <a:rPr lang="en-US" sz="2400" dirty="0">
                <a:latin typeface="Adobe Devanagari" panose="02040503050201020203" pitchFamily="18" charset="0"/>
                <a:cs typeface="Adobe Devanagari" panose="02040503050201020203" pitchFamily="18" charset="0"/>
              </a:rPr>
              <a:t>, </a:t>
            </a:r>
            <a:r>
              <a:rPr lang="en-US" sz="2400" u="sng" dirty="0">
                <a:latin typeface="Adobe Devanagari" panose="02040503050201020203" pitchFamily="18" charset="0"/>
                <a:cs typeface="Adobe Devanagari" panose="02040503050201020203" pitchFamily="18" charset="0"/>
              </a:rPr>
              <a:t>assessment of prior learning</a:t>
            </a:r>
            <a:r>
              <a:rPr lang="en-US" sz="2400" dirty="0">
                <a:latin typeface="Adobe Devanagari" panose="02040503050201020203" pitchFamily="18" charset="0"/>
                <a:cs typeface="Adobe Devanagari" panose="02040503050201020203" pitchFamily="18" charset="0"/>
              </a:rPr>
              <a:t>, </a:t>
            </a:r>
            <a:r>
              <a:rPr lang="en-US" sz="2400" u="sng" dirty="0">
                <a:latin typeface="Adobe Devanagari" panose="02040503050201020203" pitchFamily="18" charset="0"/>
                <a:cs typeface="Adobe Devanagari" panose="02040503050201020203" pitchFamily="18" charset="0"/>
              </a:rPr>
              <a:t>building a community of learners</a:t>
            </a:r>
            <a:r>
              <a:rPr lang="en-US" sz="2400" dirty="0">
                <a:latin typeface="Adobe Devanagari" panose="02040503050201020203" pitchFamily="18" charset="0"/>
                <a:cs typeface="Adobe Devanagari" panose="02040503050201020203" pitchFamily="18" charset="0"/>
              </a:rPr>
              <a:t>, and </a:t>
            </a:r>
            <a:r>
              <a:rPr lang="en-US" sz="2400" u="sng" dirty="0">
                <a:latin typeface="Adobe Devanagari" panose="02040503050201020203" pitchFamily="18" charset="0"/>
                <a:cs typeface="Adobe Devanagari" panose="02040503050201020203" pitchFamily="18" charset="0"/>
              </a:rPr>
              <a:t>supporting student success</a:t>
            </a:r>
            <a:r>
              <a:rPr lang="en-US" sz="2400" dirty="0">
                <a:latin typeface="Adobe Devanagari" panose="02040503050201020203" pitchFamily="18" charset="0"/>
                <a:cs typeface="Adobe Devanagari" panose="02040503050201020203" pitchFamily="18" charset="0"/>
              </a:rPr>
              <a:t>:</a:t>
            </a:r>
            <a:endParaRPr lang="en-US" sz="2400" dirty="0">
              <a:latin typeface="Adobe Devanagari" panose="02040503050201020203" pitchFamily="18" charset="0"/>
              <a:cs typeface="Adobe Devanagari" panose="02040503050201020203" pitchFamily="18" charset="0"/>
            </a:endParaRPr>
          </a:p>
        </p:txBody>
      </p:sp>
      <p:sp>
        <p:nvSpPr>
          <p:cNvPr id="4" name="Text Placeholder 3">
            <a:extLst>
              <a:ext uri="{FF2B5EF4-FFF2-40B4-BE49-F238E27FC236}">
                <a16:creationId xmlns:a16="http://schemas.microsoft.com/office/drawing/2014/main" id="{A0FB82D9-38C0-0F43-AA20-2D80BFBB464B}"/>
              </a:ext>
            </a:extLst>
          </p:cNvPr>
          <p:cNvSpPr>
            <a:spLocks noGrp="1"/>
          </p:cNvSpPr>
          <p:nvPr>
            <p:ph type="body" idx="1"/>
          </p:nvPr>
        </p:nvSpPr>
        <p:spPr>
          <a:xfrm>
            <a:off x="415600" y="1155633"/>
            <a:ext cx="11360800" cy="5075833"/>
          </a:xfrm>
        </p:spPr>
        <p:txBody>
          <a:bodyPr>
            <a:normAutofit/>
          </a:bodyPr>
          <a:lstStyle/>
          <a:p>
            <a:r>
              <a:rPr lang="en-US" b="1" dirty="0" smtClean="0">
                <a:solidFill>
                  <a:srgbClr val="C00000"/>
                </a:solidFill>
                <a:latin typeface="Adobe Devanagari" panose="02040503050201020203" pitchFamily="18" charset="0"/>
                <a:cs typeface="Adobe Devanagari" panose="02040503050201020203" pitchFamily="18" charset="0"/>
              </a:rPr>
              <a:t>Instructor engagement</a:t>
            </a:r>
            <a:r>
              <a:rPr lang="en-US" dirty="0" smtClean="0">
                <a:solidFill>
                  <a:srgbClr val="C00000"/>
                </a:solidFill>
                <a:latin typeface="Adobe Devanagari" panose="02040503050201020203" pitchFamily="18" charset="0"/>
                <a:cs typeface="Adobe Devanagari" panose="02040503050201020203" pitchFamily="18" charset="0"/>
              </a:rPr>
              <a:t/>
            </a:r>
            <a:br>
              <a:rPr lang="en-US" dirty="0" smtClean="0">
                <a:solidFill>
                  <a:srgbClr val="C00000"/>
                </a:solidFill>
                <a:latin typeface="Adobe Devanagari" panose="02040503050201020203" pitchFamily="18" charset="0"/>
                <a:cs typeface="Adobe Devanagari" panose="02040503050201020203" pitchFamily="18" charset="0"/>
              </a:rPr>
            </a:br>
            <a:r>
              <a:rPr lang="en-US" b="1" dirty="0" smtClean="0">
                <a:solidFill>
                  <a:schemeClr val="tx1"/>
                </a:solidFill>
                <a:latin typeface="Adobe Devanagari" panose="02040503050201020203" pitchFamily="18" charset="0"/>
                <a:cs typeface="Adobe Devanagari" panose="02040503050201020203" pitchFamily="18" charset="0"/>
              </a:rPr>
              <a:t>More instructor feedback, more opportunities for instructor to join in discourse, and more access to student work on weekly basis</a:t>
            </a:r>
          </a:p>
          <a:p>
            <a:r>
              <a:rPr lang="en-US" b="1" dirty="0" smtClean="0">
                <a:solidFill>
                  <a:srgbClr val="C00000"/>
                </a:solidFill>
                <a:latin typeface="Adobe Devanagari" panose="02040503050201020203" pitchFamily="18" charset="0"/>
                <a:cs typeface="Adobe Devanagari" panose="02040503050201020203" pitchFamily="18" charset="0"/>
              </a:rPr>
              <a:t>Assessment </a:t>
            </a:r>
            <a:r>
              <a:rPr lang="en-US" b="1" dirty="0">
                <a:solidFill>
                  <a:srgbClr val="C00000"/>
                </a:solidFill>
                <a:latin typeface="Adobe Devanagari" panose="02040503050201020203" pitchFamily="18" charset="0"/>
                <a:cs typeface="Adobe Devanagari" panose="02040503050201020203" pitchFamily="18" charset="0"/>
              </a:rPr>
              <a:t>of prior </a:t>
            </a:r>
            <a:r>
              <a:rPr lang="en-US" b="1" dirty="0" smtClean="0">
                <a:solidFill>
                  <a:srgbClr val="C00000"/>
                </a:solidFill>
                <a:latin typeface="Adobe Devanagari" panose="02040503050201020203" pitchFamily="18" charset="0"/>
                <a:cs typeface="Adobe Devanagari" panose="02040503050201020203" pitchFamily="18" charset="0"/>
              </a:rPr>
              <a:t>learning</a:t>
            </a:r>
            <a:r>
              <a:rPr lang="en-US" dirty="0" smtClean="0">
                <a:solidFill>
                  <a:srgbClr val="C00000"/>
                </a:solidFill>
                <a:latin typeface="Adobe Devanagari" panose="02040503050201020203" pitchFamily="18" charset="0"/>
                <a:cs typeface="Adobe Devanagari" panose="02040503050201020203" pitchFamily="18" charset="0"/>
              </a:rPr>
              <a:t/>
            </a:r>
            <a:br>
              <a:rPr lang="en-US" dirty="0" smtClean="0">
                <a:solidFill>
                  <a:srgbClr val="C00000"/>
                </a:solidFill>
                <a:latin typeface="Adobe Devanagari" panose="02040503050201020203" pitchFamily="18" charset="0"/>
                <a:cs typeface="Adobe Devanagari" panose="02040503050201020203" pitchFamily="18" charset="0"/>
              </a:rPr>
            </a:br>
            <a:r>
              <a:rPr lang="en-US" b="1" dirty="0" smtClean="0">
                <a:solidFill>
                  <a:schemeClr val="tx1"/>
                </a:solidFill>
                <a:latin typeface="Adobe Devanagari" panose="02040503050201020203" pitchFamily="18" charset="0"/>
                <a:cs typeface="Adobe Devanagari" panose="02040503050201020203" pitchFamily="18" charset="0"/>
              </a:rPr>
              <a:t>Actually asking them what they already know and allowing them to ask questions in advance for guest lecturers</a:t>
            </a:r>
            <a:endParaRPr lang="en-US" dirty="0" smtClean="0">
              <a:solidFill>
                <a:schemeClr val="tx1"/>
              </a:solidFill>
              <a:latin typeface="Adobe Devanagari" panose="02040503050201020203" pitchFamily="18" charset="0"/>
              <a:cs typeface="Adobe Devanagari" panose="02040503050201020203" pitchFamily="18" charset="0"/>
            </a:endParaRPr>
          </a:p>
          <a:p>
            <a:r>
              <a:rPr lang="en-US" b="1" dirty="0" smtClean="0">
                <a:solidFill>
                  <a:srgbClr val="C00000"/>
                </a:solidFill>
                <a:latin typeface="Adobe Devanagari" panose="02040503050201020203" pitchFamily="18" charset="0"/>
                <a:cs typeface="Adobe Devanagari" panose="02040503050201020203" pitchFamily="18" charset="0"/>
              </a:rPr>
              <a:t>Building </a:t>
            </a:r>
            <a:r>
              <a:rPr lang="en-US" b="1" dirty="0">
                <a:solidFill>
                  <a:srgbClr val="C00000"/>
                </a:solidFill>
                <a:latin typeface="Adobe Devanagari" panose="02040503050201020203" pitchFamily="18" charset="0"/>
                <a:cs typeface="Adobe Devanagari" panose="02040503050201020203" pitchFamily="18" charset="0"/>
              </a:rPr>
              <a:t>a community of </a:t>
            </a:r>
            <a:r>
              <a:rPr lang="en-US" b="1" dirty="0" smtClean="0">
                <a:solidFill>
                  <a:srgbClr val="C00000"/>
                </a:solidFill>
                <a:latin typeface="Adobe Devanagari" panose="02040503050201020203" pitchFamily="18" charset="0"/>
                <a:cs typeface="Adobe Devanagari" panose="02040503050201020203" pitchFamily="18" charset="0"/>
              </a:rPr>
              <a:t>learners</a:t>
            </a:r>
            <a:r>
              <a:rPr lang="en-US" dirty="0" smtClean="0">
                <a:solidFill>
                  <a:srgbClr val="C00000"/>
                </a:solidFill>
                <a:latin typeface="Adobe Devanagari" panose="02040503050201020203" pitchFamily="18" charset="0"/>
                <a:cs typeface="Adobe Devanagari" panose="02040503050201020203" pitchFamily="18" charset="0"/>
              </a:rPr>
              <a:t/>
            </a:r>
            <a:br>
              <a:rPr lang="en-US" dirty="0" smtClean="0">
                <a:solidFill>
                  <a:srgbClr val="C00000"/>
                </a:solidFill>
                <a:latin typeface="Adobe Devanagari" panose="02040503050201020203" pitchFamily="18" charset="0"/>
                <a:cs typeface="Adobe Devanagari" panose="02040503050201020203" pitchFamily="18" charset="0"/>
              </a:rPr>
            </a:br>
            <a:r>
              <a:rPr lang="en-US" b="1" dirty="0" smtClean="0">
                <a:solidFill>
                  <a:schemeClr val="tx1"/>
                </a:solidFill>
                <a:latin typeface="Adobe Devanagari" panose="02040503050201020203" pitchFamily="18" charset="0"/>
                <a:cs typeface="Adobe Devanagari" panose="02040503050201020203" pitchFamily="18" charset="0"/>
              </a:rPr>
              <a:t>Informal peer review, average of 10 posts per student per week (but not forced), focus on participation, not ‘getting the correct answer’ </a:t>
            </a:r>
            <a:endParaRPr lang="en-US" dirty="0" smtClean="0">
              <a:solidFill>
                <a:schemeClr val="tx1"/>
              </a:solidFill>
              <a:latin typeface="Adobe Devanagari" panose="02040503050201020203" pitchFamily="18" charset="0"/>
              <a:cs typeface="Adobe Devanagari" panose="02040503050201020203" pitchFamily="18" charset="0"/>
            </a:endParaRPr>
          </a:p>
          <a:p>
            <a:r>
              <a:rPr lang="en-US" b="1" dirty="0" smtClean="0">
                <a:solidFill>
                  <a:srgbClr val="C00000"/>
                </a:solidFill>
                <a:latin typeface="Adobe Devanagari" panose="02040503050201020203" pitchFamily="18" charset="0"/>
                <a:cs typeface="Adobe Devanagari" panose="02040503050201020203" pitchFamily="18" charset="0"/>
              </a:rPr>
              <a:t>Supporting </a:t>
            </a:r>
            <a:r>
              <a:rPr lang="en-US" b="1" dirty="0">
                <a:solidFill>
                  <a:srgbClr val="C00000"/>
                </a:solidFill>
                <a:latin typeface="Adobe Devanagari" panose="02040503050201020203" pitchFamily="18" charset="0"/>
                <a:cs typeface="Adobe Devanagari" panose="02040503050201020203" pitchFamily="18" charset="0"/>
              </a:rPr>
              <a:t>student </a:t>
            </a:r>
            <a:r>
              <a:rPr lang="en-US" b="1" dirty="0" smtClean="0">
                <a:solidFill>
                  <a:srgbClr val="C00000"/>
                </a:solidFill>
                <a:latin typeface="Adobe Devanagari" panose="02040503050201020203" pitchFamily="18" charset="0"/>
                <a:cs typeface="Adobe Devanagari" panose="02040503050201020203" pitchFamily="18" charset="0"/>
              </a:rPr>
              <a:t>success</a:t>
            </a:r>
            <a:r>
              <a:rPr lang="en-US" dirty="0" smtClean="0">
                <a:solidFill>
                  <a:srgbClr val="C00000"/>
                </a:solidFill>
                <a:latin typeface="Adobe Devanagari" panose="02040503050201020203" pitchFamily="18" charset="0"/>
                <a:cs typeface="Adobe Devanagari" panose="02040503050201020203" pitchFamily="18" charset="0"/>
              </a:rPr>
              <a:t/>
            </a:r>
            <a:br>
              <a:rPr lang="en-US" dirty="0" smtClean="0">
                <a:solidFill>
                  <a:srgbClr val="C00000"/>
                </a:solidFill>
                <a:latin typeface="Adobe Devanagari" panose="02040503050201020203" pitchFamily="18" charset="0"/>
                <a:cs typeface="Adobe Devanagari" panose="02040503050201020203" pitchFamily="18" charset="0"/>
              </a:rPr>
            </a:br>
            <a:r>
              <a:rPr lang="en-US" b="1" dirty="0" smtClean="0">
                <a:solidFill>
                  <a:schemeClr val="tx1"/>
                </a:solidFill>
                <a:latin typeface="Adobe Devanagari" panose="02040503050201020203" pitchFamily="18" charset="0"/>
                <a:cs typeface="Adobe Devanagari" panose="02040503050201020203" pitchFamily="18" charset="0"/>
              </a:rPr>
              <a:t>Increased formative feedback (definitions, APA format, research question, etc.), motivation, shared experience, producing products for success</a:t>
            </a:r>
            <a:endParaRPr lang="en-US" dirty="0">
              <a:solidFill>
                <a:schemeClr val="tx1"/>
              </a:solidFill>
              <a:latin typeface="Adobe Devanagari" panose="02040503050201020203" pitchFamily="18" charset="0"/>
              <a:cs typeface="Adobe Devanagari" panose="02040503050201020203" pitchFamily="18" charset="0"/>
            </a:endParaRPr>
          </a:p>
          <a:p>
            <a:endParaRPr lang="en-US" dirty="0">
              <a:solidFill>
                <a:srgbClr val="C0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323418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4314" y="924684"/>
            <a:ext cx="3481556" cy="2321037"/>
          </a:xfrm>
          <a:prstGeom prst="rect">
            <a:avLst/>
          </a:prstGeom>
          <a:ln>
            <a:solidFill>
              <a:schemeClr val="tx1"/>
            </a:solidFill>
          </a:ln>
          <a:effectLst>
            <a:outerShdw blurRad="50800" dist="76200" dir="13500000" algn="br" rotWithShape="0">
              <a:prstClr val="black">
                <a:alpha val="83000"/>
              </a:prstClr>
            </a:outerShdw>
          </a:effectLst>
        </p:spPr>
      </p:pic>
      <p:pic>
        <p:nvPicPr>
          <p:cNvPr id="5" name="Picture 4"/>
          <p:cNvPicPr>
            <a:picLocks noChangeAspect="1"/>
          </p:cNvPicPr>
          <p:nvPr/>
        </p:nvPicPr>
        <p:blipFill>
          <a:blip r:embed="rId4"/>
          <a:stretch>
            <a:fillRect/>
          </a:stretch>
        </p:blipFill>
        <p:spPr>
          <a:xfrm>
            <a:off x="4274401" y="924683"/>
            <a:ext cx="3482383" cy="2321039"/>
          </a:xfrm>
          <a:prstGeom prst="rect">
            <a:avLst/>
          </a:prstGeom>
          <a:ln>
            <a:solidFill>
              <a:schemeClr val="tx1"/>
            </a:solidFill>
          </a:ln>
          <a:effectLst>
            <a:outerShdw blurRad="50800" dist="76200" dir="13500000" algn="br" rotWithShape="0">
              <a:prstClr val="black">
                <a:alpha val="83000"/>
              </a:prstClr>
            </a:outerShdw>
          </a:effectLst>
        </p:spPr>
      </p:pic>
      <p:pic>
        <p:nvPicPr>
          <p:cNvPr id="9" name="Picture 8"/>
          <p:cNvPicPr>
            <a:picLocks noChangeAspect="1"/>
          </p:cNvPicPr>
          <p:nvPr/>
        </p:nvPicPr>
        <p:blipFill>
          <a:blip r:embed="rId5"/>
          <a:stretch>
            <a:fillRect/>
          </a:stretch>
        </p:blipFill>
        <p:spPr>
          <a:xfrm>
            <a:off x="7975315" y="924685"/>
            <a:ext cx="3496779" cy="2330633"/>
          </a:xfrm>
          <a:prstGeom prst="rect">
            <a:avLst/>
          </a:prstGeom>
          <a:ln>
            <a:solidFill>
              <a:schemeClr val="tx1"/>
            </a:solidFill>
          </a:ln>
          <a:effectLst>
            <a:outerShdw blurRad="50800" dist="76200" dir="13500000" algn="br" rotWithShape="0">
              <a:prstClr val="black">
                <a:alpha val="83000"/>
              </a:prstClr>
            </a:outerShdw>
          </a:effectLst>
        </p:spPr>
      </p:pic>
      <p:sp>
        <p:nvSpPr>
          <p:cNvPr id="16" name="Rectangle 15"/>
          <p:cNvSpPr/>
          <p:nvPr/>
        </p:nvSpPr>
        <p:spPr>
          <a:xfrm>
            <a:off x="2015633" y="1133093"/>
            <a:ext cx="623251"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18" name="Rectangle 17"/>
          <p:cNvSpPr/>
          <p:nvPr/>
        </p:nvSpPr>
        <p:spPr>
          <a:xfrm>
            <a:off x="6394732" y="966185"/>
            <a:ext cx="583824" cy="110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20" name="Rectangle 19"/>
          <p:cNvSpPr/>
          <p:nvPr/>
        </p:nvSpPr>
        <p:spPr>
          <a:xfrm>
            <a:off x="9036715" y="1076935"/>
            <a:ext cx="495108"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26" name="Rectangle 25"/>
          <p:cNvSpPr/>
          <p:nvPr/>
        </p:nvSpPr>
        <p:spPr>
          <a:xfrm>
            <a:off x="6878309" y="2975179"/>
            <a:ext cx="623251"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27" name="Rectangle 26"/>
          <p:cNvSpPr/>
          <p:nvPr/>
        </p:nvSpPr>
        <p:spPr>
          <a:xfrm>
            <a:off x="3385468" y="2813611"/>
            <a:ext cx="623251"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34" name="Rectangle 33"/>
          <p:cNvSpPr/>
          <p:nvPr/>
        </p:nvSpPr>
        <p:spPr>
          <a:xfrm flipH="1">
            <a:off x="9906000" y="1380067"/>
            <a:ext cx="1515005" cy="176953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467" kern="0">
              <a:solidFill>
                <a:srgbClr val="FFFFFF"/>
              </a:solidFill>
              <a:latin typeface="Arial"/>
              <a:sym typeface="Arial"/>
            </a:endParaRPr>
          </a:p>
        </p:txBody>
      </p:sp>
      <p:sp>
        <p:nvSpPr>
          <p:cNvPr id="35" name="Up Arrow Callout 34"/>
          <p:cNvSpPr/>
          <p:nvPr/>
        </p:nvSpPr>
        <p:spPr>
          <a:xfrm>
            <a:off x="597888" y="3339757"/>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Week ONE:</a:t>
            </a:r>
          </a:p>
          <a:p>
            <a:pPr defTabSz="1219170">
              <a:buClr>
                <a:srgbClr val="000000"/>
              </a:buClr>
            </a:pPr>
            <a:r>
              <a:rPr lang="en-US" sz="1467" kern="0" dirty="0">
                <a:solidFill>
                  <a:srgbClr val="FFFFFF"/>
                </a:solidFill>
                <a:latin typeface="Arial"/>
                <a:sym typeface="Arial"/>
              </a:rPr>
              <a:t>Use in “Introduce Yourself” Discussion Board Thread.  </a:t>
            </a:r>
            <a:br>
              <a:rPr lang="en-US" sz="1467" kern="0" dirty="0">
                <a:solidFill>
                  <a:srgbClr val="FFFFFF"/>
                </a:solidFill>
                <a:latin typeface="Arial"/>
                <a:sym typeface="Arial"/>
              </a:rPr>
            </a:br>
            <a:r>
              <a:rPr lang="en-US" sz="1467" i="1" kern="0" dirty="0">
                <a:solidFill>
                  <a:srgbClr val="FFFFFF"/>
                </a:solidFill>
                <a:latin typeface="Arial"/>
                <a:sym typeface="Arial"/>
              </a:rPr>
              <a:t>(Serves as a low threat way to engage students, learn about where they come from professionally and educationally, and to see if they can complete poster steps.)</a:t>
            </a:r>
          </a:p>
          <a:p>
            <a:pPr algn="ctr" defTabSz="1219170">
              <a:buClr>
                <a:srgbClr val="000000"/>
              </a:buClr>
            </a:pPr>
            <a:endParaRPr lang="en-US" sz="1467" kern="0" dirty="0">
              <a:solidFill>
                <a:srgbClr val="FFFFFF"/>
              </a:solidFill>
              <a:latin typeface="Arial"/>
              <a:sym typeface="Arial"/>
            </a:endParaRPr>
          </a:p>
        </p:txBody>
      </p:sp>
      <p:sp>
        <p:nvSpPr>
          <p:cNvPr id="36" name="Rectangle 35"/>
          <p:cNvSpPr/>
          <p:nvPr/>
        </p:nvSpPr>
        <p:spPr>
          <a:xfrm>
            <a:off x="52494" y="522173"/>
            <a:ext cx="12054839" cy="318100"/>
          </a:xfrm>
          <a:prstGeom prst="rect">
            <a:avLst/>
          </a:prstGeom>
        </p:spPr>
        <p:txBody>
          <a:bodyPr wrap="square">
            <a:spAutoFit/>
          </a:bodyPr>
          <a:lstStyle/>
          <a:p>
            <a:pPr algn="ctr" defTabSz="1219170">
              <a:buClr>
                <a:srgbClr val="000000"/>
              </a:buClr>
            </a:pPr>
            <a:r>
              <a:rPr lang="en-US" sz="1467" b="1" kern="0" cap="small" dirty="0">
                <a:solidFill>
                  <a:srgbClr val="000000"/>
                </a:solidFill>
                <a:latin typeface="Arial"/>
                <a:cs typeface="Arial"/>
                <a:sym typeface="Arial"/>
              </a:rPr>
              <a:t>instructor engagement</a:t>
            </a:r>
            <a:r>
              <a:rPr lang="en-US" sz="1467" b="1" kern="0" cap="small" dirty="0">
                <a:solidFill>
                  <a:srgbClr val="000000"/>
                </a:solidFill>
                <a:latin typeface="Arial"/>
                <a:cs typeface="Arial"/>
                <a:sym typeface="Arial"/>
              </a:rPr>
              <a:t>, </a:t>
            </a:r>
            <a:r>
              <a:rPr lang="en-US" sz="1467" b="1" kern="0" cap="small" dirty="0">
                <a:solidFill>
                  <a:srgbClr val="000000"/>
                </a:solidFill>
                <a:latin typeface="Arial"/>
                <a:cs typeface="Arial"/>
                <a:sym typeface="Arial"/>
              </a:rPr>
              <a:t>assessment of prior learning, </a:t>
            </a:r>
            <a:r>
              <a:rPr lang="en-US" sz="1467" b="1" kern="0" cap="small" dirty="0">
                <a:solidFill>
                  <a:srgbClr val="000000"/>
                </a:solidFill>
                <a:latin typeface="Arial"/>
                <a:cs typeface="Arial"/>
                <a:sym typeface="Arial"/>
              </a:rPr>
              <a:t>building </a:t>
            </a:r>
            <a:r>
              <a:rPr lang="en-US" sz="1467" b="1" kern="0" cap="small" dirty="0">
                <a:solidFill>
                  <a:srgbClr val="000000"/>
                </a:solidFill>
                <a:latin typeface="Arial"/>
                <a:cs typeface="Arial"/>
                <a:sym typeface="Arial"/>
              </a:rPr>
              <a:t>a community of learners, </a:t>
            </a:r>
            <a:r>
              <a:rPr lang="en-US" sz="1467" b="1" kern="0" cap="small" dirty="0">
                <a:solidFill>
                  <a:srgbClr val="000000"/>
                </a:solidFill>
                <a:latin typeface="Arial"/>
                <a:cs typeface="Arial"/>
                <a:sym typeface="Arial"/>
              </a:rPr>
              <a:t>supporting </a:t>
            </a:r>
            <a:r>
              <a:rPr lang="en-US" sz="1467" b="1" kern="0" cap="small" dirty="0">
                <a:solidFill>
                  <a:srgbClr val="000000"/>
                </a:solidFill>
                <a:latin typeface="Arial"/>
                <a:cs typeface="Arial"/>
                <a:sym typeface="Arial"/>
              </a:rPr>
              <a:t>student success</a:t>
            </a:r>
          </a:p>
        </p:txBody>
      </p:sp>
      <p:sp>
        <p:nvSpPr>
          <p:cNvPr id="37" name="Up Arrow Callout 36"/>
          <p:cNvSpPr/>
          <p:nvPr/>
        </p:nvSpPr>
        <p:spPr>
          <a:xfrm>
            <a:off x="4322378" y="3335138"/>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Week </a:t>
            </a:r>
            <a:r>
              <a:rPr lang="en-US" sz="1467" kern="0" dirty="0">
                <a:solidFill>
                  <a:srgbClr val="FFFFFF"/>
                </a:solidFill>
                <a:latin typeface="Arial"/>
                <a:sym typeface="Arial"/>
              </a:rPr>
              <a:t>TWO:</a:t>
            </a:r>
            <a:endParaRPr lang="en-US" sz="1467" kern="0" dirty="0">
              <a:solidFill>
                <a:srgbClr val="FFFFFF"/>
              </a:solidFill>
              <a:latin typeface="Arial"/>
              <a:sym typeface="Arial"/>
            </a:endParaRPr>
          </a:p>
          <a:p>
            <a:pPr defTabSz="1219170">
              <a:buClr>
                <a:srgbClr val="000000"/>
              </a:buClr>
            </a:pPr>
            <a:r>
              <a:rPr lang="en-US" sz="1467" kern="0" dirty="0">
                <a:solidFill>
                  <a:srgbClr val="FFFFFF"/>
                </a:solidFill>
                <a:latin typeface="Arial"/>
                <a:sym typeface="Arial"/>
              </a:rPr>
              <a:t>Use in </a:t>
            </a:r>
            <a:r>
              <a:rPr lang="en-US" sz="1467" kern="0" dirty="0">
                <a:solidFill>
                  <a:srgbClr val="FFFFFF"/>
                </a:solidFill>
                <a:latin typeface="Arial"/>
                <a:sym typeface="Arial"/>
              </a:rPr>
              <a:t>own Discussion </a:t>
            </a:r>
            <a:r>
              <a:rPr lang="en-US" sz="1467" kern="0" dirty="0">
                <a:solidFill>
                  <a:srgbClr val="FFFFFF"/>
                </a:solidFill>
                <a:latin typeface="Arial"/>
                <a:sym typeface="Arial"/>
              </a:rPr>
              <a:t>Board Thread.  </a:t>
            </a:r>
            <a:br>
              <a:rPr lang="en-US" sz="1467" kern="0" dirty="0">
                <a:solidFill>
                  <a:srgbClr val="FFFFFF"/>
                </a:solidFill>
                <a:latin typeface="Arial"/>
                <a:sym typeface="Arial"/>
              </a:rPr>
            </a:br>
            <a:r>
              <a:rPr lang="en-US" sz="1467" i="1" kern="0" dirty="0">
                <a:solidFill>
                  <a:srgbClr val="FFFFFF"/>
                </a:solidFill>
                <a:latin typeface="Arial"/>
                <a:sym typeface="Arial"/>
              </a:rPr>
              <a:t>(Serves as </a:t>
            </a:r>
            <a:r>
              <a:rPr lang="en-US" sz="1467" i="1" kern="0" dirty="0">
                <a:solidFill>
                  <a:srgbClr val="FFFFFF"/>
                </a:solidFill>
                <a:latin typeface="Arial"/>
                <a:sym typeface="Arial"/>
              </a:rPr>
              <a:t>way to make sure students can define key terms and can use APA format for proper citation.  Also serves a starter for student discourse during that week as we set the stage for their work in defining their case study research topics.)</a:t>
            </a:r>
            <a:endParaRPr lang="en-US" sz="1467" i="1" kern="0" dirty="0">
              <a:solidFill>
                <a:srgbClr val="FFFFFF"/>
              </a:solidFill>
              <a:latin typeface="Arial"/>
              <a:sym typeface="Arial"/>
            </a:endParaRPr>
          </a:p>
        </p:txBody>
      </p:sp>
      <p:sp>
        <p:nvSpPr>
          <p:cNvPr id="38" name="Up Arrow Callout 37"/>
          <p:cNvSpPr/>
          <p:nvPr/>
        </p:nvSpPr>
        <p:spPr>
          <a:xfrm>
            <a:off x="8046867" y="3335137"/>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ALL WEEKS:</a:t>
            </a:r>
            <a:endParaRPr lang="en-US" sz="1467" kern="0" dirty="0">
              <a:solidFill>
                <a:srgbClr val="FFFFFF"/>
              </a:solidFill>
              <a:latin typeface="Arial"/>
              <a:sym typeface="Arial"/>
            </a:endParaRPr>
          </a:p>
          <a:p>
            <a:pPr defTabSz="1219170">
              <a:buClr>
                <a:srgbClr val="000000"/>
              </a:buClr>
            </a:pPr>
            <a:r>
              <a:rPr lang="en-US" sz="1467" kern="0" dirty="0">
                <a:solidFill>
                  <a:srgbClr val="FFFFFF"/>
                </a:solidFill>
                <a:latin typeface="Arial"/>
                <a:sym typeface="Arial"/>
              </a:rPr>
              <a:t>Use in </a:t>
            </a:r>
            <a:r>
              <a:rPr lang="en-US" sz="1467" kern="0" dirty="0">
                <a:solidFill>
                  <a:srgbClr val="FFFFFF"/>
                </a:solidFill>
                <a:latin typeface="Arial"/>
                <a:sym typeface="Arial"/>
              </a:rPr>
              <a:t>own Discussion </a:t>
            </a:r>
            <a:r>
              <a:rPr lang="en-US" sz="1467" kern="0" dirty="0">
                <a:solidFill>
                  <a:srgbClr val="FFFFFF"/>
                </a:solidFill>
                <a:latin typeface="Arial"/>
                <a:sym typeface="Arial"/>
              </a:rPr>
              <a:t>Board Thread.  </a:t>
            </a:r>
            <a:br>
              <a:rPr lang="en-US" sz="1467" kern="0" dirty="0">
                <a:solidFill>
                  <a:srgbClr val="FFFFFF"/>
                </a:solidFill>
                <a:latin typeface="Arial"/>
                <a:sym typeface="Arial"/>
              </a:rPr>
            </a:br>
            <a:r>
              <a:rPr lang="en-US" sz="1467" i="1" kern="0" dirty="0">
                <a:solidFill>
                  <a:srgbClr val="FFFFFF"/>
                </a:solidFill>
                <a:latin typeface="Arial"/>
                <a:sym typeface="Arial"/>
              </a:rPr>
              <a:t>(“Before” and “After” posters for use in engaging students prior to class.  Gains questions for lecturers. Builds community of learners.  Also </a:t>
            </a:r>
            <a:r>
              <a:rPr lang="en-US" sz="1467" i="1" kern="0" dirty="0">
                <a:solidFill>
                  <a:srgbClr val="FFFFFF"/>
                </a:solidFill>
                <a:latin typeface="Arial"/>
                <a:sym typeface="Arial"/>
              </a:rPr>
              <a:t>serves a starter for student discourse during that </a:t>
            </a:r>
            <a:r>
              <a:rPr lang="en-US" sz="1467" i="1" kern="0" dirty="0">
                <a:solidFill>
                  <a:srgbClr val="FFFFFF"/>
                </a:solidFill>
                <a:latin typeface="Arial"/>
                <a:sym typeface="Arial"/>
              </a:rPr>
              <a:t>week.)</a:t>
            </a:r>
            <a:endParaRPr lang="en-US" sz="1467" i="1" kern="0" dirty="0">
              <a:solidFill>
                <a:srgbClr val="FFFFFF"/>
              </a:solidFill>
              <a:latin typeface="Arial"/>
              <a:sym typeface="Arial"/>
            </a:endParaRPr>
          </a:p>
        </p:txBody>
      </p:sp>
      <p:sp>
        <p:nvSpPr>
          <p:cNvPr id="40" name="Title 10">
            <a:extLst>
              <a:ext uri="{FF2B5EF4-FFF2-40B4-BE49-F238E27FC236}">
                <a16:creationId xmlns:a16="http://schemas.microsoft.com/office/drawing/2014/main" id="{CADD1507-DEEE-5642-85C0-2333A1336F8D}"/>
              </a:ext>
            </a:extLst>
          </p:cNvPr>
          <p:cNvSpPr>
            <a:spLocks noGrp="1"/>
          </p:cNvSpPr>
          <p:nvPr>
            <p:ph type="title"/>
          </p:nvPr>
        </p:nvSpPr>
        <p:spPr>
          <a:xfrm>
            <a:off x="60960" y="1"/>
            <a:ext cx="2438400" cy="684708"/>
          </a:xfrm>
        </p:spPr>
        <p:txBody>
          <a:bodyPr>
            <a:normAutofit fontScale="90000"/>
          </a:bodyPr>
          <a:lstStyle/>
          <a:p>
            <a:r>
              <a:rPr lang="en-US" sz="3600" dirty="0">
                <a:latin typeface="Adobe Devanagari" panose="02040503050201020203" pitchFamily="18" charset="0"/>
                <a:cs typeface="Adobe Devanagari" panose="02040503050201020203" pitchFamily="18" charset="0"/>
              </a:rPr>
              <a:t>EXAMPLES</a:t>
            </a:r>
            <a:endParaRPr lang="en-US" sz="3733"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7644949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ADD1507-DEEE-5642-85C0-2333A1336F8D}"/>
              </a:ext>
            </a:extLst>
          </p:cNvPr>
          <p:cNvSpPr>
            <a:spLocks noGrp="1"/>
          </p:cNvSpPr>
          <p:nvPr>
            <p:ph type="title"/>
          </p:nvPr>
        </p:nvSpPr>
        <p:spPr>
          <a:xfrm>
            <a:off x="60960" y="1"/>
            <a:ext cx="2438400" cy="684708"/>
          </a:xfrm>
        </p:spPr>
        <p:txBody>
          <a:bodyPr>
            <a:normAutofit fontScale="90000"/>
          </a:bodyPr>
          <a:lstStyle/>
          <a:p>
            <a:r>
              <a:rPr lang="en-US" sz="3600" dirty="0">
                <a:latin typeface="Adobe Devanagari" panose="02040503050201020203" pitchFamily="18" charset="0"/>
                <a:cs typeface="Adobe Devanagari" panose="02040503050201020203" pitchFamily="18" charset="0"/>
              </a:rPr>
              <a:t>EXAMPLES</a:t>
            </a:r>
            <a:endParaRPr lang="en-US" sz="3733" dirty="0">
              <a:latin typeface="Adobe Devanagari" panose="02040503050201020203" pitchFamily="18" charset="0"/>
              <a:cs typeface="Adobe Devanagari" panose="02040503050201020203" pitchFamily="18" charset="0"/>
            </a:endParaRPr>
          </a:p>
        </p:txBody>
      </p:sp>
      <p:pic>
        <p:nvPicPr>
          <p:cNvPr id="7" name="Picture 6"/>
          <p:cNvPicPr>
            <a:picLocks noChangeAspect="1"/>
          </p:cNvPicPr>
          <p:nvPr/>
        </p:nvPicPr>
        <p:blipFill>
          <a:blip r:embed="rId3"/>
          <a:stretch>
            <a:fillRect/>
          </a:stretch>
        </p:blipFill>
        <p:spPr>
          <a:xfrm>
            <a:off x="574314" y="939859"/>
            <a:ext cx="3481556" cy="2321037"/>
          </a:xfrm>
          <a:prstGeom prst="rect">
            <a:avLst/>
          </a:prstGeom>
          <a:ln>
            <a:solidFill>
              <a:schemeClr val="tx1"/>
            </a:solidFill>
          </a:ln>
          <a:effectLst>
            <a:outerShdw blurRad="50800" dist="76200" dir="13500000" algn="br" rotWithShape="0">
              <a:prstClr val="black">
                <a:alpha val="83000"/>
              </a:prstClr>
            </a:outerShdw>
          </a:effectLst>
        </p:spPr>
      </p:pic>
      <p:pic>
        <p:nvPicPr>
          <p:cNvPr id="14" name="Picture 13"/>
          <p:cNvPicPr>
            <a:picLocks noChangeAspect="1"/>
          </p:cNvPicPr>
          <p:nvPr/>
        </p:nvPicPr>
        <p:blipFill>
          <a:blip r:embed="rId4"/>
          <a:stretch>
            <a:fillRect/>
          </a:stretch>
        </p:blipFill>
        <p:spPr>
          <a:xfrm>
            <a:off x="4274401" y="959239"/>
            <a:ext cx="3482383" cy="2321588"/>
          </a:xfrm>
          <a:prstGeom prst="rect">
            <a:avLst/>
          </a:prstGeom>
          <a:ln>
            <a:solidFill>
              <a:schemeClr val="tx1"/>
            </a:solidFill>
          </a:ln>
          <a:effectLst>
            <a:outerShdw blurRad="50800" dist="76200" dir="13500000" algn="br" rotWithShape="0">
              <a:prstClr val="black">
                <a:alpha val="83000"/>
              </a:prstClr>
            </a:outerShdw>
          </a:effectLst>
        </p:spPr>
      </p:pic>
      <p:pic>
        <p:nvPicPr>
          <p:cNvPr id="15" name="Picture 14"/>
          <p:cNvPicPr>
            <a:picLocks noChangeAspect="1"/>
          </p:cNvPicPr>
          <p:nvPr/>
        </p:nvPicPr>
        <p:blipFill>
          <a:blip r:embed="rId5"/>
          <a:stretch>
            <a:fillRect/>
          </a:stretch>
        </p:blipFill>
        <p:spPr>
          <a:xfrm>
            <a:off x="8005240" y="959239"/>
            <a:ext cx="3466853" cy="2311236"/>
          </a:xfrm>
          <a:prstGeom prst="rect">
            <a:avLst/>
          </a:prstGeom>
          <a:ln>
            <a:solidFill>
              <a:schemeClr val="tx1"/>
            </a:solidFill>
          </a:ln>
          <a:effectLst>
            <a:outerShdw blurRad="50800" dist="76200" dir="13500000" algn="br" rotWithShape="0">
              <a:prstClr val="black">
                <a:alpha val="83000"/>
              </a:prstClr>
            </a:outerShdw>
          </a:effectLst>
        </p:spPr>
      </p:pic>
      <p:sp>
        <p:nvSpPr>
          <p:cNvPr id="22" name="Rectangle 21"/>
          <p:cNvSpPr/>
          <p:nvPr/>
        </p:nvSpPr>
        <p:spPr>
          <a:xfrm>
            <a:off x="5879149" y="1155021"/>
            <a:ext cx="583824" cy="110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23" name="Rectangle 22"/>
          <p:cNvSpPr/>
          <p:nvPr/>
        </p:nvSpPr>
        <p:spPr>
          <a:xfrm>
            <a:off x="2163168" y="1137207"/>
            <a:ext cx="583824" cy="110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24" name="Rectangle 23"/>
          <p:cNvSpPr/>
          <p:nvPr/>
        </p:nvSpPr>
        <p:spPr>
          <a:xfrm>
            <a:off x="9446755" y="1170553"/>
            <a:ext cx="583824" cy="110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28" name="Rectangle 27"/>
          <p:cNvSpPr/>
          <p:nvPr/>
        </p:nvSpPr>
        <p:spPr>
          <a:xfrm>
            <a:off x="3215296" y="2774518"/>
            <a:ext cx="623251"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29" name="Rectangle 28"/>
          <p:cNvSpPr/>
          <p:nvPr/>
        </p:nvSpPr>
        <p:spPr>
          <a:xfrm>
            <a:off x="6906557" y="2793350"/>
            <a:ext cx="623251" cy="1000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en-US" sz="1867" kern="0">
              <a:solidFill>
                <a:srgbClr val="FFFFFF"/>
              </a:solidFill>
              <a:latin typeface="Arial"/>
              <a:sym typeface="Arial"/>
            </a:endParaRPr>
          </a:p>
        </p:txBody>
      </p:sp>
      <p:sp>
        <p:nvSpPr>
          <p:cNvPr id="21" name="Up Arrow Callout 20"/>
          <p:cNvSpPr/>
          <p:nvPr/>
        </p:nvSpPr>
        <p:spPr>
          <a:xfrm>
            <a:off x="597888" y="3339757"/>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Week </a:t>
            </a:r>
            <a:r>
              <a:rPr lang="en-US" sz="1467" kern="0" dirty="0">
                <a:solidFill>
                  <a:srgbClr val="FFFFFF"/>
                </a:solidFill>
                <a:latin typeface="Arial"/>
                <a:sym typeface="Arial"/>
              </a:rPr>
              <a:t>THREE:</a:t>
            </a:r>
            <a:endParaRPr lang="en-US" sz="1467" kern="0" dirty="0">
              <a:solidFill>
                <a:srgbClr val="FFFFFF"/>
              </a:solidFill>
              <a:latin typeface="Arial"/>
              <a:sym typeface="Arial"/>
            </a:endParaRPr>
          </a:p>
          <a:p>
            <a:pPr defTabSz="1219170">
              <a:buClr>
                <a:srgbClr val="000000"/>
              </a:buClr>
            </a:pPr>
            <a:r>
              <a:rPr lang="en-US" sz="1467" kern="0" dirty="0">
                <a:solidFill>
                  <a:srgbClr val="FFFFFF"/>
                </a:solidFill>
                <a:latin typeface="Arial"/>
                <a:sym typeface="Arial"/>
              </a:rPr>
              <a:t>Use in </a:t>
            </a:r>
            <a:r>
              <a:rPr lang="en-US" sz="1467" kern="0" dirty="0">
                <a:solidFill>
                  <a:srgbClr val="FFFFFF"/>
                </a:solidFill>
                <a:latin typeface="Arial"/>
                <a:sym typeface="Arial"/>
              </a:rPr>
              <a:t>own Discussion </a:t>
            </a:r>
            <a:r>
              <a:rPr lang="en-US" sz="1467" kern="0" dirty="0">
                <a:solidFill>
                  <a:srgbClr val="FFFFFF"/>
                </a:solidFill>
                <a:latin typeface="Arial"/>
                <a:sym typeface="Arial"/>
              </a:rPr>
              <a:t>Board Thread.  </a:t>
            </a:r>
            <a:br>
              <a:rPr lang="en-US" sz="1467" kern="0" dirty="0">
                <a:solidFill>
                  <a:srgbClr val="FFFFFF"/>
                </a:solidFill>
                <a:latin typeface="Arial"/>
                <a:sym typeface="Arial"/>
              </a:rPr>
            </a:br>
            <a:r>
              <a:rPr lang="en-US" sz="1467" i="1" kern="0" dirty="0">
                <a:solidFill>
                  <a:srgbClr val="FFFFFF"/>
                </a:solidFill>
                <a:latin typeface="Arial"/>
                <a:sym typeface="Arial"/>
              </a:rPr>
              <a:t>(Serves as a </a:t>
            </a:r>
            <a:r>
              <a:rPr lang="en-US" sz="1467" i="1" kern="0" dirty="0">
                <a:solidFill>
                  <a:srgbClr val="FFFFFF"/>
                </a:solidFill>
                <a:latin typeface="Arial"/>
                <a:sym typeface="Arial"/>
              </a:rPr>
              <a:t>means to have students define topic, apply SSPs, identify intended process for research, and share with other students.  Builds community of learners and supports student success.)</a:t>
            </a:r>
            <a:endParaRPr lang="en-US" sz="1467" i="1" kern="0" dirty="0">
              <a:solidFill>
                <a:srgbClr val="FFFFFF"/>
              </a:solidFill>
              <a:latin typeface="Arial"/>
              <a:sym typeface="Arial"/>
            </a:endParaRPr>
          </a:p>
        </p:txBody>
      </p:sp>
      <p:sp>
        <p:nvSpPr>
          <p:cNvPr id="25" name="Rectangle 24"/>
          <p:cNvSpPr/>
          <p:nvPr/>
        </p:nvSpPr>
        <p:spPr>
          <a:xfrm>
            <a:off x="52494" y="522173"/>
            <a:ext cx="12054839" cy="338554"/>
          </a:xfrm>
          <a:prstGeom prst="rect">
            <a:avLst/>
          </a:prstGeom>
        </p:spPr>
        <p:txBody>
          <a:bodyPr wrap="square">
            <a:spAutoFit/>
          </a:bodyPr>
          <a:lstStyle/>
          <a:p>
            <a:pPr algn="ctr" defTabSz="1219170">
              <a:buClr>
                <a:srgbClr val="000000"/>
              </a:buClr>
            </a:pPr>
            <a:r>
              <a:rPr lang="en-US" sz="1600" b="1" kern="0" cap="small" dirty="0">
                <a:solidFill>
                  <a:srgbClr val="000000"/>
                </a:solidFill>
                <a:latin typeface="Arial"/>
                <a:cs typeface="Arial"/>
                <a:sym typeface="Arial"/>
              </a:rPr>
              <a:t>instructor engagement</a:t>
            </a:r>
            <a:r>
              <a:rPr lang="en-US" sz="1600" b="1" kern="0" cap="small" dirty="0">
                <a:solidFill>
                  <a:srgbClr val="000000"/>
                </a:solidFill>
                <a:latin typeface="Arial"/>
                <a:cs typeface="Arial"/>
                <a:sym typeface="Arial"/>
              </a:rPr>
              <a:t>, </a:t>
            </a:r>
            <a:r>
              <a:rPr lang="en-US" sz="1600" b="1" kern="0" cap="small" dirty="0">
                <a:solidFill>
                  <a:srgbClr val="000000"/>
                </a:solidFill>
                <a:latin typeface="Arial"/>
                <a:cs typeface="Arial"/>
                <a:sym typeface="Arial"/>
              </a:rPr>
              <a:t>assessment of prior learning, </a:t>
            </a:r>
            <a:r>
              <a:rPr lang="en-US" sz="1600" b="1" kern="0" cap="small" dirty="0">
                <a:solidFill>
                  <a:srgbClr val="000000"/>
                </a:solidFill>
                <a:latin typeface="Arial"/>
                <a:cs typeface="Arial"/>
                <a:sym typeface="Arial"/>
              </a:rPr>
              <a:t>building </a:t>
            </a:r>
            <a:r>
              <a:rPr lang="en-US" sz="1600" b="1" kern="0" cap="small" dirty="0">
                <a:solidFill>
                  <a:srgbClr val="000000"/>
                </a:solidFill>
                <a:latin typeface="Arial"/>
                <a:cs typeface="Arial"/>
                <a:sym typeface="Arial"/>
              </a:rPr>
              <a:t>a community of learners, </a:t>
            </a:r>
            <a:r>
              <a:rPr lang="en-US" sz="1600" b="1" kern="0" cap="small" dirty="0">
                <a:solidFill>
                  <a:srgbClr val="000000"/>
                </a:solidFill>
                <a:latin typeface="Arial"/>
                <a:cs typeface="Arial"/>
                <a:sym typeface="Arial"/>
              </a:rPr>
              <a:t>supporting </a:t>
            </a:r>
            <a:r>
              <a:rPr lang="en-US" sz="1600" b="1" kern="0" cap="small" dirty="0">
                <a:solidFill>
                  <a:srgbClr val="000000"/>
                </a:solidFill>
                <a:latin typeface="Arial"/>
                <a:cs typeface="Arial"/>
                <a:sym typeface="Arial"/>
              </a:rPr>
              <a:t>student success</a:t>
            </a:r>
          </a:p>
        </p:txBody>
      </p:sp>
      <p:sp>
        <p:nvSpPr>
          <p:cNvPr id="30" name="Up Arrow Callout 29"/>
          <p:cNvSpPr/>
          <p:nvPr/>
        </p:nvSpPr>
        <p:spPr>
          <a:xfrm>
            <a:off x="4322378" y="3335138"/>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Week </a:t>
            </a:r>
            <a:r>
              <a:rPr lang="en-US" sz="1467" kern="0" dirty="0">
                <a:solidFill>
                  <a:srgbClr val="FFFFFF"/>
                </a:solidFill>
                <a:latin typeface="Arial"/>
                <a:sym typeface="Arial"/>
              </a:rPr>
              <a:t>TWO weeks before Paper due:</a:t>
            </a:r>
            <a:endParaRPr lang="en-US" sz="1467" kern="0" dirty="0">
              <a:solidFill>
                <a:srgbClr val="FFFFFF"/>
              </a:solidFill>
              <a:latin typeface="Arial"/>
              <a:sym typeface="Arial"/>
            </a:endParaRPr>
          </a:p>
          <a:p>
            <a:pPr defTabSz="1219170">
              <a:buClr>
                <a:srgbClr val="000000"/>
              </a:buClr>
            </a:pPr>
            <a:r>
              <a:rPr lang="en-US" sz="1467" kern="0" dirty="0">
                <a:solidFill>
                  <a:srgbClr val="FFFFFF"/>
                </a:solidFill>
                <a:latin typeface="Arial"/>
                <a:sym typeface="Arial"/>
              </a:rPr>
              <a:t>Use in own Discussion Board Thread.  </a:t>
            </a:r>
            <a:br>
              <a:rPr lang="en-US" sz="1467" kern="0" dirty="0">
                <a:solidFill>
                  <a:srgbClr val="FFFFFF"/>
                </a:solidFill>
                <a:latin typeface="Arial"/>
                <a:sym typeface="Arial"/>
              </a:rPr>
            </a:br>
            <a:r>
              <a:rPr lang="en-US" sz="1467" i="1" kern="0" dirty="0">
                <a:solidFill>
                  <a:srgbClr val="FFFFFF"/>
                </a:solidFill>
                <a:latin typeface="Arial"/>
                <a:sym typeface="Arial"/>
              </a:rPr>
              <a:t>(Serves as a means to have students </a:t>
            </a:r>
            <a:r>
              <a:rPr lang="en-US" sz="1467" i="1" kern="0" dirty="0">
                <a:solidFill>
                  <a:srgbClr val="FFFFFF"/>
                </a:solidFill>
                <a:latin typeface="Arial"/>
                <a:sym typeface="Arial"/>
              </a:rPr>
              <a:t>expand </a:t>
            </a:r>
            <a:r>
              <a:rPr lang="en-US" sz="1467" i="1" kern="0" dirty="0">
                <a:solidFill>
                  <a:srgbClr val="FFFFFF"/>
                </a:solidFill>
                <a:latin typeface="Arial"/>
                <a:sym typeface="Arial"/>
              </a:rPr>
              <a:t>topic, </a:t>
            </a:r>
            <a:r>
              <a:rPr lang="en-US" sz="1467" i="1" kern="0" dirty="0">
                <a:solidFill>
                  <a:srgbClr val="FFFFFF"/>
                </a:solidFill>
                <a:latin typeface="Arial"/>
                <a:sym typeface="Arial"/>
              </a:rPr>
              <a:t>highlight key questions for paper. Builds </a:t>
            </a:r>
            <a:r>
              <a:rPr lang="en-US" sz="1467" i="1" kern="0" dirty="0">
                <a:solidFill>
                  <a:srgbClr val="FFFFFF"/>
                </a:solidFill>
                <a:latin typeface="Arial"/>
                <a:sym typeface="Arial"/>
              </a:rPr>
              <a:t>community of learners and supports student </a:t>
            </a:r>
            <a:r>
              <a:rPr lang="en-US" sz="1467" i="1" kern="0" dirty="0">
                <a:solidFill>
                  <a:srgbClr val="FFFFFF"/>
                </a:solidFill>
                <a:latin typeface="Arial"/>
                <a:sym typeface="Arial"/>
              </a:rPr>
              <a:t>success by having students not waiting until last minute to start writing their paper.)</a:t>
            </a:r>
            <a:endParaRPr lang="en-US" sz="1467" i="1" kern="0" dirty="0">
              <a:solidFill>
                <a:srgbClr val="FFFFFF"/>
              </a:solidFill>
              <a:latin typeface="Arial"/>
              <a:sym typeface="Arial"/>
            </a:endParaRPr>
          </a:p>
        </p:txBody>
      </p:sp>
      <p:sp>
        <p:nvSpPr>
          <p:cNvPr id="32" name="Up Arrow Callout 31"/>
          <p:cNvSpPr/>
          <p:nvPr/>
        </p:nvSpPr>
        <p:spPr>
          <a:xfrm>
            <a:off x="8046867" y="3335137"/>
            <a:ext cx="3434405" cy="2485311"/>
          </a:xfrm>
          <a:prstGeom prst="upArrowCallout">
            <a:avLst>
              <a:gd name="adj1" fmla="val 7691"/>
              <a:gd name="adj2" fmla="val 14491"/>
              <a:gd name="adj3" fmla="val 8001"/>
              <a:gd name="adj4" fmla="val 8396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a:buClr>
                <a:srgbClr val="000000"/>
              </a:buClr>
            </a:pPr>
            <a:r>
              <a:rPr lang="en-US" sz="1467" kern="0" dirty="0">
                <a:solidFill>
                  <a:srgbClr val="FFFFFF"/>
                </a:solidFill>
                <a:latin typeface="Arial"/>
                <a:sym typeface="Arial"/>
              </a:rPr>
              <a:t>FINAL Week:</a:t>
            </a:r>
            <a:endParaRPr lang="en-US" sz="1467" kern="0" dirty="0">
              <a:solidFill>
                <a:srgbClr val="FFFFFF"/>
              </a:solidFill>
              <a:latin typeface="Arial"/>
              <a:sym typeface="Arial"/>
            </a:endParaRPr>
          </a:p>
          <a:p>
            <a:pPr defTabSz="1219170">
              <a:buClr>
                <a:srgbClr val="000000"/>
              </a:buClr>
            </a:pPr>
            <a:r>
              <a:rPr lang="en-US" sz="1467" kern="0" dirty="0">
                <a:solidFill>
                  <a:srgbClr val="FFFFFF"/>
                </a:solidFill>
                <a:latin typeface="Arial"/>
                <a:sym typeface="Arial"/>
              </a:rPr>
              <a:t>Use in own Discussion Board Thread.  </a:t>
            </a:r>
            <a:br>
              <a:rPr lang="en-US" sz="1467" kern="0" dirty="0">
                <a:solidFill>
                  <a:srgbClr val="FFFFFF"/>
                </a:solidFill>
                <a:latin typeface="Arial"/>
                <a:sym typeface="Arial"/>
              </a:rPr>
            </a:br>
            <a:r>
              <a:rPr lang="en-US" sz="1467" i="1" kern="0" dirty="0">
                <a:solidFill>
                  <a:srgbClr val="FFFFFF"/>
                </a:solidFill>
                <a:latin typeface="Arial"/>
                <a:sym typeface="Arial"/>
              </a:rPr>
              <a:t>(Serves as a means to have students </a:t>
            </a:r>
            <a:r>
              <a:rPr lang="en-US" sz="1467" i="1" kern="0" dirty="0">
                <a:solidFill>
                  <a:srgbClr val="FFFFFF"/>
                </a:solidFill>
                <a:latin typeface="Arial"/>
                <a:sym typeface="Arial"/>
              </a:rPr>
              <a:t>reflect on their perceived exposure in the course to specific Student Learning Outcomes and on the various SAIL dimensions.  Gives instructor great insights.)</a:t>
            </a:r>
            <a:endParaRPr lang="en-US" sz="1467" i="1" kern="0" dirty="0">
              <a:solidFill>
                <a:srgbClr val="FFFFFF"/>
              </a:solidFill>
              <a:latin typeface="Arial"/>
              <a:sym typeface="Arial"/>
            </a:endParaRPr>
          </a:p>
        </p:txBody>
      </p:sp>
    </p:spTree>
    <p:extLst>
      <p:ext uri="{BB962C8B-B14F-4D97-AF65-F5344CB8AC3E}">
        <p14:creationId xmlns:p14="http://schemas.microsoft.com/office/powerpoint/2010/main" val="1361912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 name="TextBox 1">
            <a:extLst>
              <a:ext uri="{FF2B5EF4-FFF2-40B4-BE49-F238E27FC236}">
                <a16:creationId xmlns:a16="http://schemas.microsoft.com/office/drawing/2014/main" id="{49968684-1C46-F643-B1AF-37377EEC00E3}"/>
              </a:ext>
            </a:extLst>
          </p:cNvPr>
          <p:cNvSpPr txBox="1"/>
          <p:nvPr/>
        </p:nvSpPr>
        <p:spPr>
          <a:xfrm>
            <a:off x="286870" y="2483542"/>
            <a:ext cx="6508377" cy="1897892"/>
          </a:xfrm>
          <a:prstGeom prst="rect">
            <a:avLst/>
          </a:prstGeom>
          <a:noFill/>
        </p:spPr>
        <p:txBody>
          <a:bodyPr wrap="square" rtlCol="0">
            <a:spAutoFit/>
          </a:bodyPr>
          <a:lstStyle/>
          <a:p>
            <a:pPr algn="ctr" defTabSz="1219170">
              <a:buClr>
                <a:srgbClr val="000000"/>
              </a:buClr>
            </a:pPr>
            <a:r>
              <a:rPr lang="en-US" sz="3733" b="1" kern="0" dirty="0">
                <a:solidFill>
                  <a:srgbClr val="D31B2C"/>
                </a:solidFill>
                <a:latin typeface="Adobe Devanagari" panose="02040503050201020203" pitchFamily="18" charset="0"/>
                <a:cs typeface="Adobe Devanagari" panose="02040503050201020203" pitchFamily="18" charset="0"/>
                <a:sym typeface="Arial"/>
              </a:rPr>
              <a:t>THANK YOU FOR ATTENDING </a:t>
            </a:r>
            <a:r>
              <a:rPr lang="en-US" sz="5333" b="1" kern="0" dirty="0">
                <a:solidFill>
                  <a:srgbClr val="D31B2C"/>
                </a:solidFill>
                <a:latin typeface="Adobe Devanagari" panose="02040503050201020203" pitchFamily="18" charset="0"/>
                <a:cs typeface="Adobe Devanagari" panose="02040503050201020203" pitchFamily="18" charset="0"/>
                <a:sym typeface="Arial"/>
              </a:rPr>
              <a:t/>
            </a:r>
            <a:br>
              <a:rPr lang="en-US" sz="5333" b="1" kern="0" dirty="0">
                <a:solidFill>
                  <a:srgbClr val="D31B2C"/>
                </a:solidFill>
                <a:latin typeface="Adobe Devanagari" panose="02040503050201020203" pitchFamily="18" charset="0"/>
                <a:cs typeface="Adobe Devanagari" panose="02040503050201020203" pitchFamily="18" charset="0"/>
                <a:sym typeface="Arial"/>
              </a:rPr>
            </a:br>
            <a:r>
              <a:rPr lang="en-US" sz="8000" b="1" kern="0" dirty="0">
                <a:solidFill>
                  <a:srgbClr val="D31B2C"/>
                </a:solidFill>
                <a:latin typeface="Adobe Devanagari" panose="02040503050201020203" pitchFamily="18" charset="0"/>
                <a:cs typeface="Adobe Devanagari" panose="02040503050201020203" pitchFamily="18" charset="0"/>
                <a:sym typeface="Arial"/>
              </a:rPr>
              <a:t>TEXPO </a:t>
            </a:r>
            <a:r>
              <a:rPr lang="en-US" sz="8000" b="1" kern="0" dirty="0">
                <a:solidFill>
                  <a:srgbClr val="D31B2C"/>
                </a:solidFill>
                <a:latin typeface="Adobe Devanagari" panose="02040503050201020203" pitchFamily="18" charset="0"/>
                <a:cs typeface="Adobe Devanagari" panose="02040503050201020203" pitchFamily="18" charset="0"/>
                <a:sym typeface="Arial"/>
              </a:rPr>
              <a:t>2019!</a:t>
            </a:r>
          </a:p>
        </p:txBody>
      </p:sp>
      <p:sp>
        <p:nvSpPr>
          <p:cNvPr id="6" name="TextBox 5"/>
          <p:cNvSpPr txBox="1"/>
          <p:nvPr/>
        </p:nvSpPr>
        <p:spPr>
          <a:xfrm>
            <a:off x="7399689" y="2365444"/>
            <a:ext cx="4356399" cy="1569660"/>
          </a:xfrm>
          <a:prstGeom prst="rect">
            <a:avLst/>
          </a:prstGeom>
          <a:noFill/>
        </p:spPr>
        <p:txBody>
          <a:bodyPr wrap="square" rtlCol="0">
            <a:spAutoFit/>
          </a:bodyPr>
          <a:lstStyle/>
          <a:p>
            <a:pPr algn="just" defTabSz="1219170">
              <a:buClr>
                <a:srgbClr val="000000"/>
              </a:buClr>
            </a:pPr>
            <a:r>
              <a:rPr lang="en-US" sz="1600" b="1" kern="0" dirty="0">
                <a:solidFill>
                  <a:srgbClr val="C00000"/>
                </a:solidFill>
                <a:latin typeface="Leelawadee" panose="020B0502040204020203" pitchFamily="34" charset="-34"/>
                <a:ea typeface="Batang" panose="02030600000101010101" pitchFamily="18" charset="-127"/>
                <a:cs typeface="Leelawadee" panose="020B0502040204020203" pitchFamily="34" charset="-34"/>
                <a:sym typeface="Arial"/>
              </a:rPr>
              <a:t>“The after </a:t>
            </a:r>
            <a:r>
              <a:rPr lang="en-US" sz="1600" b="1" kern="0" cap="all" dirty="0">
                <a:solidFill>
                  <a:srgbClr val="C00000"/>
                </a:solidFill>
                <a:latin typeface="Leelawadee" panose="020B0502040204020203" pitchFamily="34" charset="-34"/>
                <a:ea typeface="Batang" panose="02030600000101010101" pitchFamily="18" charset="-127"/>
                <a:cs typeface="Leelawadee" panose="020B0502040204020203" pitchFamily="34" charset="-34"/>
                <a:sym typeface="Arial"/>
              </a:rPr>
              <a:t>posters</a:t>
            </a:r>
            <a:r>
              <a:rPr lang="en-US" sz="1600" b="1" kern="0" dirty="0">
                <a:solidFill>
                  <a:srgbClr val="C00000"/>
                </a:solidFill>
                <a:latin typeface="Leelawadee" panose="020B0502040204020203" pitchFamily="34" charset="-34"/>
                <a:ea typeface="Batang" panose="02030600000101010101" pitchFamily="18" charset="-127"/>
                <a:cs typeface="Leelawadee" panose="020B0502040204020203" pitchFamily="34" charset="-34"/>
                <a:sym typeface="Arial"/>
              </a:rPr>
              <a:t> were very interesting to see how other students viewed the same subject and what they took from it.  The discussions that derived from the POSTERS were also very collaborative and respectful, as well as enthusiastic.”</a:t>
            </a:r>
            <a:endParaRPr lang="en-US" sz="1600" b="1" kern="0" dirty="0">
              <a:solidFill>
                <a:srgbClr val="C00000"/>
              </a:solidFill>
              <a:latin typeface="Leelawadee" panose="020B0502040204020203" pitchFamily="34" charset="-34"/>
              <a:ea typeface="Batang" panose="02030600000101010101" pitchFamily="18" charset="-127"/>
              <a:cs typeface="Leelawadee" panose="020B0502040204020203" pitchFamily="34" charset="-34"/>
              <a:sym typeface="Arial"/>
            </a:endParaRPr>
          </a:p>
        </p:txBody>
      </p:sp>
      <p:sp>
        <p:nvSpPr>
          <p:cNvPr id="7" name="TextBox 6"/>
          <p:cNvSpPr txBox="1"/>
          <p:nvPr/>
        </p:nvSpPr>
        <p:spPr>
          <a:xfrm rot="21061925">
            <a:off x="6815858" y="759958"/>
            <a:ext cx="5524063" cy="666977"/>
          </a:xfrm>
          <a:prstGeom prst="rect">
            <a:avLst/>
          </a:prstGeom>
          <a:noFill/>
        </p:spPr>
        <p:txBody>
          <a:bodyPr wrap="square" rtlCol="0">
            <a:spAutoFit/>
          </a:bodyPr>
          <a:lstStyle/>
          <a:p>
            <a:pPr defTabSz="1219170">
              <a:buClr>
                <a:srgbClr val="000000"/>
              </a:buClr>
            </a:pPr>
            <a:r>
              <a:rPr lang="en-US" sz="1867" b="1" kern="0" dirty="0">
                <a:solidFill>
                  <a:srgbClr val="000000"/>
                </a:solidFill>
                <a:latin typeface="Batang" panose="02030600000101010101" pitchFamily="18" charset="-127"/>
                <a:ea typeface="Batang" panose="02030600000101010101" pitchFamily="18" charset="-127"/>
                <a:cs typeface="Arial"/>
                <a:sym typeface="Arial"/>
              </a:rPr>
              <a:t>“I like working on the </a:t>
            </a:r>
            <a:r>
              <a:rPr lang="en-US" sz="1867" b="1" kern="0" cap="all" dirty="0">
                <a:solidFill>
                  <a:srgbClr val="000000"/>
                </a:solidFill>
                <a:latin typeface="Batang" panose="02030600000101010101" pitchFamily="18" charset="-127"/>
                <a:ea typeface="Batang" panose="02030600000101010101" pitchFamily="18" charset="-127"/>
                <a:cs typeface="Arial"/>
                <a:sym typeface="Arial"/>
              </a:rPr>
              <a:t>posters</a:t>
            </a:r>
            <a:r>
              <a:rPr lang="en-US" sz="1867" b="1" kern="0" dirty="0">
                <a:solidFill>
                  <a:srgbClr val="000000"/>
                </a:solidFill>
                <a:latin typeface="Batang" panose="02030600000101010101" pitchFamily="18" charset="-127"/>
                <a:ea typeface="Batang" panose="02030600000101010101" pitchFamily="18" charset="-127"/>
                <a:cs typeface="Arial"/>
                <a:sym typeface="Arial"/>
              </a:rPr>
              <a:t> because it helps to put my thoughts together for papers.”</a:t>
            </a:r>
            <a:endParaRPr lang="en-US" sz="1867" b="1" kern="0" dirty="0">
              <a:solidFill>
                <a:srgbClr val="000000"/>
              </a:solidFill>
              <a:latin typeface="Batang" panose="02030600000101010101" pitchFamily="18" charset="-127"/>
              <a:ea typeface="Batang" panose="02030600000101010101" pitchFamily="18" charset="-127"/>
              <a:cs typeface="Arial"/>
              <a:sym typeface="Arial"/>
            </a:endParaRPr>
          </a:p>
        </p:txBody>
      </p:sp>
      <p:sp>
        <p:nvSpPr>
          <p:cNvPr id="8" name="TextBox 7"/>
          <p:cNvSpPr txBox="1"/>
          <p:nvPr/>
        </p:nvSpPr>
        <p:spPr>
          <a:xfrm rot="21326112">
            <a:off x="7914737" y="1711486"/>
            <a:ext cx="4172157" cy="379656"/>
          </a:xfrm>
          <a:prstGeom prst="rect">
            <a:avLst/>
          </a:prstGeom>
          <a:noFill/>
        </p:spPr>
        <p:txBody>
          <a:bodyPr wrap="square" rtlCol="0">
            <a:spAutoFit/>
          </a:bodyPr>
          <a:lstStyle/>
          <a:p>
            <a:pPr defTabSz="1219170">
              <a:buClr>
                <a:srgbClr val="000000"/>
              </a:buClr>
            </a:pPr>
            <a:r>
              <a:rPr lang="en-US" sz="1867" b="1" kern="0" dirty="0">
                <a:solidFill>
                  <a:srgbClr val="0070C0"/>
                </a:solidFill>
                <a:latin typeface="Comic Sans MS" panose="030F0702030302020204" pitchFamily="66" charset="0"/>
                <a:ea typeface="Batang" panose="02030600000101010101" pitchFamily="18" charset="-127"/>
                <a:cs typeface="Arial"/>
                <a:sym typeface="Arial"/>
              </a:rPr>
              <a:t>“I love seeing others’ </a:t>
            </a:r>
            <a:r>
              <a:rPr lang="en-US" sz="1867" b="1" kern="0" cap="all" dirty="0">
                <a:solidFill>
                  <a:srgbClr val="0070C0"/>
                </a:solidFill>
                <a:latin typeface="Comic Sans MS" panose="030F0702030302020204" pitchFamily="66" charset="0"/>
                <a:ea typeface="Batang" panose="02030600000101010101" pitchFamily="18" charset="-127"/>
                <a:cs typeface="Arial"/>
                <a:sym typeface="Arial"/>
              </a:rPr>
              <a:t>posters</a:t>
            </a:r>
            <a:r>
              <a:rPr lang="en-US" sz="1867" b="1" kern="0" dirty="0">
                <a:solidFill>
                  <a:srgbClr val="0070C0"/>
                </a:solidFill>
                <a:latin typeface="Comic Sans MS" panose="030F0702030302020204" pitchFamily="66" charset="0"/>
                <a:ea typeface="Batang" panose="02030600000101010101" pitchFamily="18" charset="-127"/>
                <a:cs typeface="Arial"/>
                <a:sym typeface="Arial"/>
              </a:rPr>
              <a:t>.”</a:t>
            </a:r>
            <a:endParaRPr lang="en-US" sz="1867" b="1" kern="0" dirty="0">
              <a:solidFill>
                <a:srgbClr val="0070C0"/>
              </a:solidFill>
              <a:latin typeface="Comic Sans MS" panose="030F0702030302020204" pitchFamily="66" charset="0"/>
              <a:ea typeface="Batang" panose="02030600000101010101" pitchFamily="18" charset="-127"/>
              <a:cs typeface="Arial"/>
              <a:sym typeface="Arial"/>
            </a:endParaRPr>
          </a:p>
        </p:txBody>
      </p:sp>
      <p:sp>
        <p:nvSpPr>
          <p:cNvPr id="9" name="TextBox 8"/>
          <p:cNvSpPr txBox="1"/>
          <p:nvPr/>
        </p:nvSpPr>
        <p:spPr>
          <a:xfrm rot="732149">
            <a:off x="7079422" y="5275191"/>
            <a:ext cx="5152705" cy="954300"/>
          </a:xfrm>
          <a:prstGeom prst="rect">
            <a:avLst/>
          </a:prstGeom>
          <a:noFill/>
        </p:spPr>
        <p:txBody>
          <a:bodyPr wrap="square" rtlCol="0">
            <a:spAutoFit/>
          </a:bodyPr>
          <a:lstStyle/>
          <a:p>
            <a:pPr defTabSz="1219170">
              <a:buClr>
                <a:srgbClr val="000000"/>
              </a:buClr>
            </a:pPr>
            <a:r>
              <a:rPr lang="en-US" sz="1867" b="1" kern="0" dirty="0">
                <a:solidFill>
                  <a:srgbClr val="000000"/>
                </a:solidFill>
                <a:latin typeface="Tw Cen MT Condensed" panose="020B0606020104020203" pitchFamily="34" charset="0"/>
                <a:ea typeface="Batang" panose="02030600000101010101" pitchFamily="18" charset="-127"/>
                <a:cs typeface="Arial"/>
                <a:sym typeface="Arial"/>
              </a:rPr>
              <a:t>“After the POSTERS, I used all of the comments that were given to me from classmates and the instructor to succeed and complete the main product.”</a:t>
            </a:r>
            <a:endParaRPr lang="en-US" sz="1867" b="1" kern="0" dirty="0">
              <a:solidFill>
                <a:srgbClr val="000000"/>
              </a:solidFill>
              <a:latin typeface="Tw Cen MT Condensed" panose="020B0606020104020203" pitchFamily="34" charset="0"/>
              <a:ea typeface="Batang" panose="02030600000101010101" pitchFamily="18" charset="-127"/>
              <a:cs typeface="Arial"/>
              <a:sym typeface="Arial"/>
            </a:endParaRPr>
          </a:p>
        </p:txBody>
      </p:sp>
      <p:sp>
        <p:nvSpPr>
          <p:cNvPr id="10" name="TextBox 9"/>
          <p:cNvSpPr txBox="1"/>
          <p:nvPr/>
        </p:nvSpPr>
        <p:spPr>
          <a:xfrm rot="344639">
            <a:off x="7582225" y="4295200"/>
            <a:ext cx="4491059" cy="666977"/>
          </a:xfrm>
          <a:prstGeom prst="rect">
            <a:avLst/>
          </a:prstGeom>
          <a:noFill/>
        </p:spPr>
        <p:txBody>
          <a:bodyPr wrap="square" rtlCol="0">
            <a:spAutoFit/>
          </a:bodyPr>
          <a:lstStyle/>
          <a:p>
            <a:pPr defTabSz="1219170">
              <a:buClr>
                <a:srgbClr val="000000"/>
              </a:buClr>
            </a:pPr>
            <a:r>
              <a:rPr lang="en-US" sz="1867" b="1" kern="0" dirty="0">
                <a:solidFill>
                  <a:srgbClr val="0070C0"/>
                </a:solidFill>
                <a:latin typeface="Georgia" panose="02040502050405020303" pitchFamily="18" charset="0"/>
                <a:ea typeface="Batang" panose="02030600000101010101" pitchFamily="18" charset="-127"/>
                <a:cs typeface="Arial"/>
                <a:sym typeface="Arial"/>
              </a:rPr>
              <a:t>“These POSTERS are such effective ways of communicating.”</a:t>
            </a:r>
            <a:endParaRPr lang="en-US" sz="1867" b="1" kern="0" dirty="0">
              <a:solidFill>
                <a:srgbClr val="0070C0"/>
              </a:solidFill>
              <a:latin typeface="Georgia" panose="02040502050405020303" pitchFamily="18" charset="0"/>
              <a:ea typeface="Batang" panose="02030600000101010101" pitchFamily="18" charset="-127"/>
              <a:cs typeface="Arial"/>
              <a:sym typeface="Arial"/>
            </a:endParaRPr>
          </a:p>
        </p:txBody>
      </p:sp>
      <p:sp>
        <p:nvSpPr>
          <p:cNvPr id="11" name="Subtitle 5">
            <a:extLst>
              <a:ext uri="{FF2B5EF4-FFF2-40B4-BE49-F238E27FC236}">
                <a16:creationId xmlns:a16="http://schemas.microsoft.com/office/drawing/2014/main" id="{06F812B6-1E80-5742-9014-E830AF047CB1}"/>
              </a:ext>
            </a:extLst>
          </p:cNvPr>
          <p:cNvSpPr>
            <a:spLocks noGrp="1"/>
          </p:cNvSpPr>
          <p:nvPr>
            <p:ph type="subTitle" idx="1"/>
          </p:nvPr>
        </p:nvSpPr>
        <p:spPr>
          <a:xfrm>
            <a:off x="0" y="5801200"/>
            <a:ext cx="4261899" cy="1056800"/>
          </a:xfrm>
        </p:spPr>
        <p:txBody>
          <a:bodyPr>
            <a:normAutofit fontScale="85000" lnSpcReduction="20000"/>
          </a:bodyPr>
          <a:lstStyle/>
          <a:p>
            <a:r>
              <a:rPr lang="en-US" dirty="0" smtClean="0">
                <a:latin typeface="Adobe Devanagari" panose="02040503050201020203" pitchFamily="18" charset="0"/>
                <a:cs typeface="Adobe Devanagari" panose="02040503050201020203" pitchFamily="18" charset="0"/>
              </a:rPr>
              <a:t>Darin Detwiler</a:t>
            </a:r>
            <a:r>
              <a:rPr lang="en-US" sz="2400" dirty="0">
                <a:latin typeface="Adobe Devanagari" panose="02040503050201020203" pitchFamily="18" charset="0"/>
                <a:cs typeface="Adobe Devanagari" panose="02040503050201020203" pitchFamily="18" charset="0"/>
              </a:rPr>
              <a:t>, LP.D., M.A.Ed.</a:t>
            </a:r>
            <a:endParaRPr lang="en-US" sz="1333" dirty="0">
              <a:latin typeface="Adobe Devanagari" panose="02040503050201020203" pitchFamily="18" charset="0"/>
              <a:cs typeface="Adobe Devanagari" panose="02040503050201020203" pitchFamily="18" charset="0"/>
            </a:endParaRPr>
          </a:p>
          <a:p>
            <a:r>
              <a:rPr lang="en-US" sz="2000" dirty="0">
                <a:latin typeface="Adobe Devanagari" panose="02040503050201020203" pitchFamily="18" charset="0"/>
                <a:cs typeface="Adobe Devanagari" panose="02040503050201020203" pitchFamily="18" charset="0"/>
              </a:rPr>
              <a:t>Assistant Dean, College </a:t>
            </a:r>
            <a:r>
              <a:rPr lang="en-US" sz="2000" i="1" dirty="0">
                <a:latin typeface="Adobe Devanagari" panose="02040503050201020203" pitchFamily="18" charset="0"/>
                <a:cs typeface="Adobe Devanagari" panose="02040503050201020203" pitchFamily="18" charset="0"/>
              </a:rPr>
              <a:t>of</a:t>
            </a:r>
            <a:r>
              <a:rPr lang="en-US" sz="2000" dirty="0">
                <a:latin typeface="Adobe Devanagari" panose="02040503050201020203" pitchFamily="18" charset="0"/>
                <a:cs typeface="Adobe Devanagari" panose="02040503050201020203" pitchFamily="18" charset="0"/>
              </a:rPr>
              <a:t> Professional Studies, </a:t>
            </a:r>
            <a:br>
              <a:rPr lang="en-US" sz="2000" dirty="0">
                <a:latin typeface="Adobe Devanagari" panose="02040503050201020203" pitchFamily="18" charset="0"/>
                <a:cs typeface="Adobe Devanagari" panose="02040503050201020203" pitchFamily="18" charset="0"/>
              </a:rPr>
            </a:br>
            <a:r>
              <a:rPr lang="en-US" sz="2000" dirty="0">
                <a:latin typeface="Adobe Devanagari" panose="02040503050201020203" pitchFamily="18" charset="0"/>
                <a:cs typeface="Adobe Devanagari" panose="02040503050201020203" pitchFamily="18" charset="0"/>
              </a:rPr>
              <a:t>Assistant Teaching Professor</a:t>
            </a:r>
            <a:endParaRPr lang="en-US" sz="20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3421000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TEXPO2019_2">
      <a:dk1>
        <a:srgbClr val="000000"/>
      </a:dk1>
      <a:lt1>
        <a:srgbClr val="FFFFFF"/>
      </a:lt1>
      <a:dk2>
        <a:srgbClr val="595959"/>
      </a:dk2>
      <a:lt2>
        <a:srgbClr val="EEEEEE"/>
      </a:lt2>
      <a:accent1>
        <a:srgbClr val="D31B2C"/>
      </a:accent1>
      <a:accent2>
        <a:srgbClr val="212121"/>
      </a:accent2>
      <a:accent3>
        <a:srgbClr val="78909C"/>
      </a:accent3>
      <a:accent4>
        <a:srgbClr val="A38049"/>
      </a:accent4>
      <a:accent5>
        <a:srgbClr val="99A3B0"/>
      </a:accent5>
      <a:accent6>
        <a:srgbClr val="385775"/>
      </a:accent6>
      <a:hlink>
        <a:srgbClr val="D31B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XPO_Template_presentation" id="{DF3B2393-FC6F-704F-B050-BF421487482B}" vid="{F861EAED-8B96-284E-9B48-013CA48000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279</Words>
  <Application>Microsoft Office PowerPoint</Application>
  <PresentationFormat>Widescreen</PresentationFormat>
  <Paragraphs>32</Paragraphs>
  <Slides>5</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vt:i4>
      </vt:variant>
    </vt:vector>
  </HeadingPairs>
  <TitlesOfParts>
    <vt:vector size="18" baseType="lpstr">
      <vt:lpstr>Batang</vt:lpstr>
      <vt:lpstr>Adobe Devanagari</vt:lpstr>
      <vt:lpstr>Arial</vt:lpstr>
      <vt:lpstr>Calibri</vt:lpstr>
      <vt:lpstr>Comic Sans MS</vt:lpstr>
      <vt:lpstr>Georgia</vt:lpstr>
      <vt:lpstr>Lato</vt:lpstr>
      <vt:lpstr>Leelawadee</vt:lpstr>
      <vt:lpstr>Montserrat</vt:lpstr>
      <vt:lpstr>Montserrat Medium</vt:lpstr>
      <vt:lpstr>Roboto</vt:lpstr>
      <vt:lpstr>Tw Cen MT Condensed</vt:lpstr>
      <vt:lpstr>Simple Light</vt:lpstr>
      <vt:lpstr>“Digital Posters: Maximizing Instructional Impact.” </vt:lpstr>
      <vt:lpstr>How discussion board POSTERS provide for instructor engagement, assessment of prior learning, building a community of learners, and supporting student success:</vt:lpstr>
      <vt:lpstr>EXAMPLES</vt:lpstr>
      <vt:lpstr>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Posters: Maximizing Instructional Impact.”</dc:title>
  <dc:creator>Detwiler, Darin</dc:creator>
  <cp:lastModifiedBy>Detwiler, Darin</cp:lastModifiedBy>
  <cp:revision>3</cp:revision>
  <dcterms:created xsi:type="dcterms:W3CDTF">2019-04-02T18:56:43Z</dcterms:created>
  <dcterms:modified xsi:type="dcterms:W3CDTF">2019-04-02T18:59:11Z</dcterms:modified>
</cp:coreProperties>
</file>