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2" r:id="rId3"/>
    <p:sldId id="345" r:id="rId4"/>
    <p:sldId id="338" r:id="rId5"/>
    <p:sldId id="340" r:id="rId6"/>
    <p:sldId id="341" r:id="rId7"/>
    <p:sldId id="260" r:id="rId8"/>
    <p:sldId id="277" r:id="rId9"/>
    <p:sldId id="346" r:id="rId10"/>
    <p:sldId id="34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lgar, Cigdem" initials="TC" lastIdx="42" clrIdx="0">
    <p:extLst>
      <p:ext uri="{19B8F6BF-5375-455C-9EA6-DF929625EA0E}">
        <p15:presenceInfo xmlns:p15="http://schemas.microsoft.com/office/powerpoint/2012/main" userId="963fdb7f-4733-4d73-ad24-634014e7fa6d" providerId="Windows Live"/>
      </p:ext>
    </p:extLst>
  </p:cmAuthor>
  <p:cmAuthor id="2" name="Chang, Susan" initials="CS" lastIdx="18" clrIdx="1">
    <p:extLst>
      <p:ext uri="{19B8F6BF-5375-455C-9EA6-DF929625EA0E}">
        <p15:presenceInfo xmlns:p15="http://schemas.microsoft.com/office/powerpoint/2012/main" userId="db5b756d-08cf-48c7-865c-83bed5dfa0f6" providerId="Windows Live"/>
      </p:ext>
    </p:extLst>
  </p:cmAuthor>
  <p:cmAuthor id="3" name="Gallagher, Chris" initials="GC" lastIdx="5" clrIdx="2">
    <p:extLst>
      <p:ext uri="{19B8F6BF-5375-455C-9EA6-DF929625EA0E}">
        <p15:presenceInfo xmlns:p15="http://schemas.microsoft.com/office/powerpoint/2012/main" userId="S::c.gallagher@northeastern.edu::3cb04e24-4147-41e5-bfd6-d8b44ddd3b9b" providerId="AD"/>
      </p:ext>
    </p:extLst>
  </p:cmAuthor>
  <p:cmAuthor id="4" name="Ziemer, Katherine S." initials="KSZ" lastIdx="12" clrIdx="3">
    <p:extLst>
      <p:ext uri="{19B8F6BF-5375-455C-9EA6-DF929625EA0E}">
        <p15:presenceInfo xmlns:p15="http://schemas.microsoft.com/office/powerpoint/2012/main" userId="Ziemer, Katherine S." providerId="None"/>
      </p:ext>
    </p:extLst>
  </p:cmAuthor>
  <p:cmAuthor id="5" name="Chang, Susan" initials="CS [2]" lastIdx="2" clrIdx="4">
    <p:extLst>
      <p:ext uri="{19B8F6BF-5375-455C-9EA6-DF929625EA0E}">
        <p15:presenceInfo xmlns:p15="http://schemas.microsoft.com/office/powerpoint/2012/main" userId="S::schang@northeastern.edu::db5b756d-08cf-48c7-865c-83bed5dfa0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BF"/>
    <a:srgbClr val="DCC3FA"/>
    <a:srgbClr val="DA9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6"/>
    <p:restoredTop sz="93194" autoAdjust="0"/>
  </p:normalViewPr>
  <p:slideViewPr>
    <p:cSldViewPr snapToGrid="0" snapToObjects="1">
      <p:cViewPr varScale="1">
        <p:scale>
          <a:sx n="91" d="100"/>
          <a:sy n="91" d="100"/>
        </p:scale>
        <p:origin x="85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352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D5CA62-E605-554D-8F97-B4FEBC70FD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6A27D7-A150-B549-94DA-3DD9174C7B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1FF6B-0CBB-A340-B2E8-32AC5D30E5E8}" type="datetimeFigureOut">
              <a:rPr lang="en-US" smtClean="0"/>
              <a:t>4/6/19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89149-3726-2C4E-9A1F-DAD8D961A7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C6B0C9-F959-2F44-913F-12C71A9345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FF666E-9B98-CE43-9AD1-433AC14A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40D394-46FF-40BE-B1F4-11B168889DAF}" type="datetimeFigureOut">
              <a:rPr lang="en-US" smtClean="0"/>
              <a:t>4/6/19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1BEB50-C152-408F-BE21-B06703D69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BEB50-C152-408F-BE21-B06703D696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1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BEB50-C152-408F-BE21-B06703D696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54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BEB50-C152-408F-BE21-B06703D696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73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BEB50-C152-408F-BE21-B06703D696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33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BEB50-C152-408F-BE21-B06703D696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36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BEB50-C152-408F-BE21-B06703D696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81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B12D-9538-F24E-A2EF-67017321D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F24EF-C761-0346-A110-29EB09663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3C535-99E1-3C46-A4E1-1BC367681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D06F-3F17-C041-82BA-58267354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B8094-E846-CD4F-8E98-487FB259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2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F9203-C47C-D44C-AF9C-2DDBE244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D1FED-A33A-0144-9AEC-B122BEBB1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2FE55-EB7F-4D4B-A34F-D6B5578F5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DA30-FF41-3545-B83A-2688E756E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CC75C-223E-4F47-BDDF-BBB601FF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9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E4CCA-273B-C041-9425-C3D309E55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25BFB-8CE6-6C43-AF22-CBFB08FFC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46B45-3433-6A45-A617-4C32F917C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D4483-8E2A-8241-B924-A60FCAEC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D7ABE-7010-F341-8682-5DF21653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4551-A013-BC4B-9FAF-94140E33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43" y="365125"/>
            <a:ext cx="11469130" cy="1325563"/>
          </a:xfrm>
        </p:spPr>
        <p:txBody>
          <a:bodyPr>
            <a:normAutofit/>
          </a:bodyPr>
          <a:lstStyle>
            <a:lvl1pPr>
              <a:defRPr sz="3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44B2-94DF-2D46-B711-39CF2F984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643" y="1825625"/>
            <a:ext cx="11469130" cy="435133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8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6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4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4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9A405-596E-EE40-9F61-48852E77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05837-CAF3-294E-AAD6-51C90A804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6BFD0-1D02-5944-912E-34BF2566A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A35EEE8-86F3-7A45-ACAE-FAE46FE847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9913"/>
          </a:xfrm>
          <a:prstGeom prst="rect">
            <a:avLst/>
          </a:prstGeom>
          <a:solidFill>
            <a:srgbClr val="CD000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8" name="Picture 1" descr="white_neu_logo.png">
            <a:extLst>
              <a:ext uri="{FF2B5EF4-FFF2-40B4-BE49-F238E27FC236}">
                <a16:creationId xmlns:a16="http://schemas.microsoft.com/office/drawing/2014/main" id="{4D46C0FD-F3D7-F245-8FBF-64FB5CA87F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9863"/>
            <a:ext cx="30480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7419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D26D5-336D-FA48-8128-2092BF2C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9A1BA-DC78-BD40-BC72-B24168385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01F56-7632-B944-A31C-6AD7D34B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1FACE-A270-9E4A-855C-EA0DC61A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69DCC-8297-0048-B9BD-E2B00CC4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7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9946-29D0-6045-B8B1-512EE0AF1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40D7E-BB46-9048-ADBA-84023AA11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A060E-3661-954E-BFEE-28ACEA658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3BCF7-32E6-874E-9F44-4B80DF85D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50DAA-4EA7-1641-BD53-E5B855A3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E7321-00E0-5148-B0D2-E7702060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0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4964D-5D4F-CF43-9A4A-4D247BFD9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937A7-9E1E-D24E-8F47-C55314024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B1D51-3055-2247-A558-4A8A92F4C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71ABFC-5C4C-E448-959C-23487E8B5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FB1EAB-F7CF-514E-9F19-884C0CC70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901551-8026-8740-B6CB-604D80901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4520F-D7FE-DD4A-94E9-96350134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DEC742-8E57-1B4A-B228-698F05AA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7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1AE7F-515E-2842-A797-008E8838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22697-724A-DB44-AC66-3598CFE2D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473CA2-6019-1844-B7CC-899CE33DA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402DAF-B836-0241-A958-AC6A6A53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CEBFC-9A4C-5743-9DF5-448B0A73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23547-0F63-444C-AE6A-3EEB94DD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CA0BD-836B-3F44-B90B-AECA01C6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3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9843F-51AF-7140-B6C7-E708E5622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12029-C8B3-3E48-BC31-129CE39E1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60DE4-9BAC-A249-BA0F-80198209E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D2CF4-627B-2B44-8AAA-62540339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7A929-9BEE-9142-B306-1F72187EB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3BBA8-1755-6A4D-B55C-9905CC30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1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33651-5CF2-4B41-BCDF-7F4334E79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85113D-8FE9-854A-A4D8-568AAA692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E20B1-AD3F-BA4A-8CE0-B56DCFBCF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6381B-0F13-D347-9E6D-41A602BC1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B8E5F-2AF1-A547-927F-94293627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6F0C1-E10E-4E4E-9AB0-8C891118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0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EB47B3-7466-704D-B5D1-611DDF78A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6FA07-C7BB-2B4D-9006-22B336E4B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33B11-DD08-324F-B1E7-818F2D889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636C-83AD-6A48-BB08-FE6BD71CAD9C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84425-073D-4B40-958A-1E49B53EE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44A41-E8A1-B14F-9A87-C15CFF157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B8ED-C6CA-ED45-8C44-4FD78409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2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FD68-8E4A-B345-9A43-6568BB59B7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Assessment at</a:t>
            </a:r>
            <a:b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Northeastern University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6B8A2-10A1-C74A-8100-20B8F4308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3322" y="5067591"/>
            <a:ext cx="9284677" cy="10237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TEXPO</a:t>
            </a:r>
          </a:p>
          <a:p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April 9, 2019 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722A60B-2370-9D45-843F-58584185E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69913"/>
          </a:xfrm>
          <a:prstGeom prst="rect">
            <a:avLst/>
          </a:prstGeom>
          <a:solidFill>
            <a:srgbClr val="CD000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7" name="Picture 1" descr="white_neu_logo.png">
            <a:extLst>
              <a:ext uri="{FF2B5EF4-FFF2-40B4-BE49-F238E27FC236}">
                <a16:creationId xmlns:a16="http://schemas.microsoft.com/office/drawing/2014/main" id="{8E349645-7B9A-2E4C-99D3-FD0498AE8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9863"/>
            <a:ext cx="30480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005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F06-CA51-114D-89EF-3F460CA9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Technology</a:t>
            </a:r>
            <a:r>
              <a:rPr lang="en-US" b="1" dirty="0"/>
              <a:t> </a:t>
            </a:r>
            <a:r>
              <a:rPr lang="en-US" dirty="0"/>
              <a:t>Requirements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B4C5B-860D-E84A-B606-F9652350F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dirty="0"/>
              <a:t>Accessibility and transparency for all users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Accredited and non-accredited programs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Robust portfolio and assessment functionality 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Integration with NU data sources (LMS, SAIL, Banner, Co-op data, etc.) 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Adaptability for range of assessment approaches 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Accommodation of variety of student artifact formats 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Clean, easy-to-adjust workflows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Powerful data analytics and reporting 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Real-time, reliable tech support</a:t>
            </a:r>
          </a:p>
        </p:txBody>
      </p:sp>
    </p:spTree>
    <p:extLst>
      <p:ext uri="{BB962C8B-B14F-4D97-AF65-F5344CB8AC3E}">
        <p14:creationId xmlns:p14="http://schemas.microsoft.com/office/powerpoint/2010/main" val="382264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87AD-F488-2F47-8B53-3C6EA8B0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of Assessment at Northeastern </a:t>
            </a:r>
            <a:r>
              <a:rPr lang="en-US" sz="1600" dirty="0"/>
              <a:t>(approximate)</a:t>
            </a:r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CF53EA-217B-3347-B493-36504AF3B20C}"/>
              </a:ext>
            </a:extLst>
          </p:cNvPr>
          <p:cNvSpPr txBox="1"/>
          <p:nvPr/>
        </p:nvSpPr>
        <p:spPr>
          <a:xfrm>
            <a:off x="238013" y="1730393"/>
            <a:ext cx="7025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5A2A43-6D45-264A-813D-85DC15986CDE}"/>
              </a:ext>
            </a:extLst>
          </p:cNvPr>
          <p:cNvSpPr txBox="1"/>
          <p:nvPr/>
        </p:nvSpPr>
        <p:spPr>
          <a:xfrm>
            <a:off x="1937768" y="1730393"/>
            <a:ext cx="7025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FBD1B9-7872-F549-812E-2A56784B0C5D}"/>
              </a:ext>
            </a:extLst>
          </p:cNvPr>
          <p:cNvSpPr txBox="1"/>
          <p:nvPr/>
        </p:nvSpPr>
        <p:spPr>
          <a:xfrm>
            <a:off x="3637523" y="1730393"/>
            <a:ext cx="7025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B1C013-5FFE-2448-A45F-7793A3D47689}"/>
              </a:ext>
            </a:extLst>
          </p:cNvPr>
          <p:cNvSpPr txBox="1"/>
          <p:nvPr/>
        </p:nvSpPr>
        <p:spPr>
          <a:xfrm>
            <a:off x="5337278" y="1730393"/>
            <a:ext cx="7025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FD9A48-0A2E-E243-BF84-885C8FBE405A}"/>
              </a:ext>
            </a:extLst>
          </p:cNvPr>
          <p:cNvSpPr txBox="1"/>
          <p:nvPr/>
        </p:nvSpPr>
        <p:spPr>
          <a:xfrm>
            <a:off x="7037033" y="1730393"/>
            <a:ext cx="7025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B65C6C-168D-1341-AA77-03402E51B4DC}"/>
              </a:ext>
            </a:extLst>
          </p:cNvPr>
          <p:cNvSpPr txBox="1"/>
          <p:nvPr/>
        </p:nvSpPr>
        <p:spPr>
          <a:xfrm>
            <a:off x="8736788" y="1730393"/>
            <a:ext cx="7025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ABDC77-B5A7-5143-AB2A-C1814CA22E4D}"/>
              </a:ext>
            </a:extLst>
          </p:cNvPr>
          <p:cNvSpPr txBox="1"/>
          <p:nvPr/>
        </p:nvSpPr>
        <p:spPr>
          <a:xfrm>
            <a:off x="10436541" y="1730393"/>
            <a:ext cx="7025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2019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7D56D1-E5F4-1F43-B5A7-95E1A2D86C04}"/>
              </a:ext>
            </a:extLst>
          </p:cNvPr>
          <p:cNvCxnSpPr>
            <a:cxnSpLocks/>
          </p:cNvCxnSpPr>
          <p:nvPr/>
        </p:nvCxnSpPr>
        <p:spPr>
          <a:xfrm>
            <a:off x="0" y="2042151"/>
            <a:ext cx="12192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6B0E1F3-9B65-A643-8BC1-A41A8739D5F7}"/>
              </a:ext>
            </a:extLst>
          </p:cNvPr>
          <p:cNvSpPr txBox="1"/>
          <p:nvPr/>
        </p:nvSpPr>
        <p:spPr>
          <a:xfrm>
            <a:off x="39189" y="4219046"/>
            <a:ext cx="3302024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Co-op curriculum and evaluation revisions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D3C968E-2F4D-5A4B-B325-E6C377105F76}"/>
              </a:ext>
            </a:extLst>
          </p:cNvPr>
          <p:cNvGrpSpPr/>
          <p:nvPr/>
        </p:nvGrpSpPr>
        <p:grpSpPr>
          <a:xfrm>
            <a:off x="39189" y="3341993"/>
            <a:ext cx="12152810" cy="784775"/>
            <a:chOff x="39189" y="3220073"/>
            <a:chExt cx="12152810" cy="78477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3F60463-C4C0-BF40-AFF0-EA753A009F4E}"/>
                </a:ext>
              </a:extLst>
            </p:cNvPr>
            <p:cNvSpPr txBox="1"/>
            <p:nvPr/>
          </p:nvSpPr>
          <p:spPr>
            <a:xfrm>
              <a:off x="39189" y="3220073"/>
              <a:ext cx="3095897" cy="430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Review of all</a:t>
              </a:r>
              <a:b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</a:br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programmatic learning outcomes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62456AE-64AC-BC44-94D5-3A5450E1A05E}"/>
                </a:ext>
              </a:extLst>
            </p:cNvPr>
            <p:cNvSpPr txBox="1"/>
            <p:nvPr/>
          </p:nvSpPr>
          <p:spPr>
            <a:xfrm>
              <a:off x="39189" y="3743238"/>
              <a:ext cx="12152810" cy="2616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CATLR works with programs on learning outcomes, developing, and implementing assessment plans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1BD1DA3-04AE-974E-AD5C-6062A325E004}"/>
              </a:ext>
            </a:extLst>
          </p:cNvPr>
          <p:cNvGrpSpPr/>
          <p:nvPr/>
        </p:nvGrpSpPr>
        <p:grpSpPr>
          <a:xfrm>
            <a:off x="5917474" y="5803875"/>
            <a:ext cx="6274526" cy="784774"/>
            <a:chOff x="5917474" y="5681955"/>
            <a:chExt cx="6274526" cy="78477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42645F-7F1F-B849-B0F3-831D232AB786}"/>
                </a:ext>
              </a:extLst>
            </p:cNvPr>
            <p:cNvSpPr txBox="1"/>
            <p:nvPr/>
          </p:nvSpPr>
          <p:spPr>
            <a:xfrm>
              <a:off x="5917474" y="5681955"/>
              <a:ext cx="6274526" cy="261610"/>
            </a:xfrm>
            <a:prstGeom prst="rect">
              <a:avLst/>
            </a:prstGeom>
            <a:solidFill>
              <a:srgbClr val="DCC3FA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CATLR begins working with academic programs to collect completed E-Series forms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B59FC5C-EFC7-2F45-BAC2-D17A683BBE92}"/>
                </a:ext>
              </a:extLst>
            </p:cNvPr>
            <p:cNvSpPr txBox="1"/>
            <p:nvPr/>
          </p:nvSpPr>
          <p:spPr>
            <a:xfrm>
              <a:off x="7859631" y="6035842"/>
              <a:ext cx="3500028" cy="430887"/>
            </a:xfrm>
            <a:prstGeom prst="rect">
              <a:avLst/>
            </a:prstGeom>
            <a:solidFill>
              <a:srgbClr val="DCC3FA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Expeditious quality check of learning</a:t>
              </a:r>
              <a:b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</a:br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outcomes and assessment plans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52A00ED-B066-2540-9C52-0C0A6F6C7AA0}"/>
              </a:ext>
            </a:extLst>
          </p:cNvPr>
          <p:cNvGrpSpPr/>
          <p:nvPr/>
        </p:nvGrpSpPr>
        <p:grpSpPr>
          <a:xfrm>
            <a:off x="39189" y="2649551"/>
            <a:ext cx="10341967" cy="600164"/>
            <a:chOff x="39189" y="2638966"/>
            <a:chExt cx="10341967" cy="60016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C81C5F0-BF02-2D45-862F-AE99A41BF368}"/>
                </a:ext>
              </a:extLst>
            </p:cNvPr>
            <p:cNvSpPr txBox="1"/>
            <p:nvPr/>
          </p:nvSpPr>
          <p:spPr>
            <a:xfrm>
              <a:off x="39189" y="2638966"/>
              <a:ext cx="2034927" cy="6001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Form Center for Advancing Teaching and Learning Through Research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C5A68F4-33DC-114A-9F00-285F59EA278B}"/>
                </a:ext>
              </a:extLst>
            </p:cNvPr>
            <p:cNvSpPr txBox="1"/>
            <p:nvPr/>
          </p:nvSpPr>
          <p:spPr>
            <a:xfrm>
              <a:off x="5194553" y="2723605"/>
              <a:ext cx="2210294" cy="4308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Form Academic</a:t>
              </a:r>
              <a:b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</a:br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Assessment Group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A86EBAE-D281-3140-BA81-D7891F31DFA2}"/>
                </a:ext>
              </a:extLst>
            </p:cNvPr>
            <p:cNvSpPr txBox="1"/>
            <p:nvPr/>
          </p:nvSpPr>
          <p:spPr>
            <a:xfrm>
              <a:off x="9088043" y="2638966"/>
              <a:ext cx="1293113" cy="6001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Form Assessment and Research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3DD1838-D8AB-CE41-BB8F-80907AC9A990}"/>
              </a:ext>
            </a:extLst>
          </p:cNvPr>
          <p:cNvGrpSpPr/>
          <p:nvPr/>
        </p:nvGrpSpPr>
        <p:grpSpPr>
          <a:xfrm>
            <a:off x="2063931" y="4926822"/>
            <a:ext cx="10128069" cy="784775"/>
            <a:chOff x="2063931" y="4804902"/>
            <a:chExt cx="10128069" cy="78477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833FC88-27A2-CB43-924C-9DBEAE5209F9}"/>
                </a:ext>
              </a:extLst>
            </p:cNvPr>
            <p:cNvSpPr txBox="1"/>
            <p:nvPr/>
          </p:nvSpPr>
          <p:spPr>
            <a:xfrm>
              <a:off x="2063931" y="4804902"/>
              <a:ext cx="2640279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NUpath</a:t>
              </a:r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curriculum designed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A52496A-27EC-414A-ABBB-C2C80A5C71AC}"/>
                </a:ext>
              </a:extLst>
            </p:cNvPr>
            <p:cNvSpPr txBox="1"/>
            <p:nvPr/>
          </p:nvSpPr>
          <p:spPr>
            <a:xfrm>
              <a:off x="5348249" y="4804902"/>
              <a:ext cx="6843751" cy="2616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NUpath</a:t>
              </a:r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replaced </a:t>
              </a:r>
              <a:r>
                <a:rPr lang="en-US" sz="1100" dirty="0" err="1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NUCore</a:t>
              </a:r>
              <a:endPara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7359FB-26D1-8D43-9058-0E978CC2608C}"/>
                </a:ext>
              </a:extLst>
            </p:cNvPr>
            <p:cNvSpPr txBox="1"/>
            <p:nvPr/>
          </p:nvSpPr>
          <p:spPr>
            <a:xfrm>
              <a:off x="3763687" y="5158790"/>
              <a:ext cx="1430866" cy="4308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NUpath</a:t>
              </a:r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approved by Faculty Senate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C76E9CD-FFFC-FF4E-9746-F8D0CE16FE95}"/>
                </a:ext>
              </a:extLst>
            </p:cNvPr>
            <p:cNvSpPr txBox="1"/>
            <p:nvPr/>
          </p:nvSpPr>
          <p:spPr>
            <a:xfrm>
              <a:off x="5348249" y="5158790"/>
              <a:ext cx="6843751" cy="4308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NUpath</a:t>
              </a:r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assessment</a:t>
              </a:r>
              <a:b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</a:br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planning and proof of concepts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A92DADD-9980-2243-93F8-0D06455EE26C}"/>
              </a:ext>
            </a:extLst>
          </p:cNvPr>
          <p:cNvSpPr txBox="1"/>
          <p:nvPr/>
        </p:nvSpPr>
        <p:spPr>
          <a:xfrm>
            <a:off x="39189" y="4572934"/>
            <a:ext cx="4665021" cy="261610"/>
          </a:xfrm>
          <a:prstGeom prst="rect">
            <a:avLst/>
          </a:prstGeom>
          <a:solidFill>
            <a:srgbClr val="FFC9B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NUCore</a:t>
            </a:r>
            <a:r>
              <a: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capstone assessment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B339B94-8ED8-3541-8F11-AD145DFBE25F}"/>
              </a:ext>
            </a:extLst>
          </p:cNvPr>
          <p:cNvGrpSpPr/>
          <p:nvPr/>
        </p:nvGrpSpPr>
        <p:grpSpPr>
          <a:xfrm>
            <a:off x="39189" y="2126386"/>
            <a:ext cx="10218936" cy="430887"/>
            <a:chOff x="39189" y="2004466"/>
            <a:chExt cx="10218936" cy="43088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AC3C254-1EFC-F844-AA81-AB2130C5B14B}"/>
                </a:ext>
              </a:extLst>
            </p:cNvPr>
            <p:cNvSpPr txBox="1"/>
            <p:nvPr/>
          </p:nvSpPr>
          <p:spPr>
            <a:xfrm>
              <a:off x="39189" y="2004466"/>
              <a:ext cx="1520670" cy="4308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NEASC</a:t>
              </a:r>
              <a:b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</a:br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Interim Report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91AFA3E-B63A-A447-B216-0BCBFDC404AD}"/>
                </a:ext>
              </a:extLst>
            </p:cNvPr>
            <p:cNvSpPr txBox="1"/>
            <p:nvPr/>
          </p:nvSpPr>
          <p:spPr>
            <a:xfrm>
              <a:off x="7602071" y="2004466"/>
              <a:ext cx="2656054" cy="4308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Development of Institutional Assessment Plan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03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5ED5B-4573-E04E-81C6-ADCB51B6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England Commission of Higher Education (NECHE)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726C-ED75-7B46-9481-D8BAFF654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100% NECHE </a:t>
            </a:r>
            <a:r>
              <a:rPr lang="en-US" dirty="0" err="1"/>
              <a:t>ESeries</a:t>
            </a:r>
            <a:r>
              <a:rPr lang="en-US" dirty="0"/>
              <a:t> forms submitted</a:t>
            </a:r>
          </a:p>
          <a:p>
            <a:pPr lvl="1"/>
            <a:r>
              <a:rPr lang="en-US" dirty="0"/>
              <a:t>All academic programs have programmatic learning outcomes</a:t>
            </a:r>
          </a:p>
          <a:p>
            <a:pPr lvl="1"/>
            <a:r>
              <a:rPr lang="en-US" dirty="0"/>
              <a:t>Almost every program has an assessment plan</a:t>
            </a:r>
          </a:p>
          <a:p>
            <a:r>
              <a:rPr lang="en-US" dirty="0"/>
              <a:t>Expeditious quality check based on E-Series forms indicated that some programs</a:t>
            </a:r>
          </a:p>
          <a:p>
            <a:pPr lvl="1"/>
            <a:r>
              <a:rPr lang="en-US" dirty="0"/>
              <a:t>Had appropriate programmatic student learning outcomes and assessments of those learning outcomes (or plans to assess)</a:t>
            </a:r>
          </a:p>
          <a:p>
            <a:pPr lvl="1"/>
            <a:r>
              <a:rPr lang="en-US" dirty="0"/>
              <a:t>Have more work to do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27221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C8191-B5EF-8644-9D7F-CED9591A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C1DE0-48BA-1841-A0CF-E5C96E816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643" y="1487999"/>
            <a:ext cx="11469130" cy="5032375"/>
          </a:xfrm>
        </p:spPr>
        <p:txBody>
          <a:bodyPr>
            <a:normAutofit/>
          </a:bodyPr>
          <a:lstStyle/>
          <a:p>
            <a:r>
              <a:rPr lang="en-US" sz="2400" dirty="0"/>
              <a:t>Diversity of program assessment</a:t>
            </a:r>
            <a:endParaRPr lang="en-US" dirty="0"/>
          </a:p>
          <a:p>
            <a:pPr lvl="1"/>
            <a:r>
              <a:rPr lang="en-US" dirty="0"/>
              <a:t>Uniqueness of programs and colleges</a:t>
            </a:r>
          </a:p>
          <a:p>
            <a:pPr lvl="1"/>
            <a:r>
              <a:rPr lang="en-US" dirty="0" err="1"/>
              <a:t>Northeastern’s</a:t>
            </a:r>
            <a:r>
              <a:rPr lang="en-US" dirty="0"/>
              <a:t> agility and flexibility regarding customized processes</a:t>
            </a:r>
          </a:p>
          <a:p>
            <a:pPr lvl="2"/>
            <a:r>
              <a:rPr lang="en-US" dirty="0"/>
              <a:t>Combined majors</a:t>
            </a:r>
          </a:p>
          <a:p>
            <a:pPr lvl="1"/>
            <a:r>
              <a:rPr lang="en-US" dirty="0"/>
              <a:t>Undergraduate and graduate degrees</a:t>
            </a:r>
          </a:p>
          <a:p>
            <a:pPr lvl="2"/>
            <a:r>
              <a:rPr lang="en-US" dirty="0"/>
              <a:t>Breaking from academic traditions in graduate programs</a:t>
            </a:r>
          </a:p>
          <a:p>
            <a:r>
              <a:rPr lang="en-US" sz="2400" dirty="0"/>
              <a:t>Some common themes</a:t>
            </a:r>
            <a:endParaRPr lang="en-US" dirty="0"/>
          </a:p>
          <a:p>
            <a:pPr lvl="1"/>
            <a:r>
              <a:rPr lang="en-US" dirty="0"/>
              <a:t>Student success is the primary driver for the assessment of learning outcomes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Faculty involvement varies appropriately by program</a:t>
            </a:r>
          </a:p>
          <a:p>
            <a:pPr lvl="1"/>
            <a:r>
              <a:rPr lang="en-US" dirty="0"/>
              <a:t>Intentional, ongoing examination of streamlined data collection methods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4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AEDE-D8D8-274D-AF81-6800B1771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NECHE Assessment Goals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CC8ED2-2729-994F-9A4C-5B185D7A3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643" y="1825624"/>
            <a:ext cx="1146913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December 2019</a:t>
            </a:r>
          </a:p>
          <a:p>
            <a:pPr marL="0" indent="0">
              <a:buNone/>
            </a:pPr>
            <a:r>
              <a:rPr lang="en-US" dirty="0"/>
              <a:t>Every program has submitted an effective* assessment plan with clear implementation strategies to its college(s).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December 2020</a:t>
            </a:r>
          </a:p>
          <a:p>
            <a:pPr marL="0" indent="0">
              <a:buNone/>
            </a:pPr>
            <a:r>
              <a:rPr lang="en-US" dirty="0"/>
              <a:t>Every program has received feedback from its college(s) and completed the first year of their assessment plan.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/>
              <a:t>* Effective assessment plans:</a:t>
            </a:r>
          </a:p>
          <a:p>
            <a:pPr marL="468313" indent="-220663"/>
            <a:r>
              <a:rPr lang="en-US" sz="1600" dirty="0"/>
              <a:t>Reflect the curricula</a:t>
            </a:r>
          </a:p>
          <a:p>
            <a:pPr marL="468313" indent="-220663"/>
            <a:r>
              <a:rPr lang="en-US" sz="1600" dirty="0"/>
              <a:t>Build on appropriate, achievable, explicit, measurable learning outcomes</a:t>
            </a:r>
          </a:p>
          <a:p>
            <a:pPr marL="468313" indent="-220663"/>
            <a:r>
              <a:rPr lang="en-US" sz="1600" dirty="0"/>
              <a:t>Include both direct and indirect measures</a:t>
            </a:r>
          </a:p>
          <a:p>
            <a:pPr marL="468313" indent="-220663"/>
            <a:r>
              <a:rPr lang="en-US" sz="1600" dirty="0"/>
              <a:t>Identify an appropriate timeframe and responsible individuals for assessment activities</a:t>
            </a:r>
          </a:p>
          <a:p>
            <a:pPr marL="468313" indent="-220663"/>
            <a:r>
              <a:rPr lang="en-US" sz="1600" dirty="0"/>
              <a:t>Describe appropriate specific activities to measure the achievement of learning outcomes</a:t>
            </a:r>
          </a:p>
          <a:p>
            <a:pPr marL="468313" indent="-220663"/>
            <a:r>
              <a:rPr lang="en-US" sz="1600" dirty="0"/>
              <a:t>Use assessment data to improve the program</a:t>
            </a:r>
          </a:p>
        </p:txBody>
      </p:sp>
    </p:spTree>
    <p:extLst>
      <p:ext uri="{BB962C8B-B14F-4D97-AF65-F5344CB8AC3E}">
        <p14:creationId xmlns:p14="http://schemas.microsoft.com/office/powerpoint/2010/main" val="404095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A2D2-D0EE-E843-9938-B6F56C70F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in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77D97-C066-B148-B7E6-EE531EA08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643" y="1825624"/>
            <a:ext cx="11469130" cy="4852967"/>
          </a:xfrm>
        </p:spPr>
        <p:txBody>
          <a:bodyPr>
            <a:normAutofit/>
          </a:bodyPr>
          <a:lstStyle/>
          <a:p>
            <a:r>
              <a:rPr lang="en-US" dirty="0"/>
              <a:t>Northeastern offers a unique education and needs to develop unique assessments that are agile, responsive to the environment, and informative for </a:t>
            </a:r>
            <a:r>
              <a:rPr lang="en-US" i="1" dirty="0"/>
              <a:t>us</a:t>
            </a:r>
          </a:p>
          <a:p>
            <a:pPr lvl="1"/>
            <a:r>
              <a:rPr lang="en-US" dirty="0"/>
              <a:t>Examples: Co-op, </a:t>
            </a:r>
            <a:r>
              <a:rPr lang="en-US" dirty="0" err="1"/>
              <a:t>NUpath</a:t>
            </a:r>
            <a:r>
              <a:rPr lang="en-US" dirty="0"/>
              <a:t>, combined majors, SAIL</a:t>
            </a:r>
          </a:p>
          <a:p>
            <a:r>
              <a:rPr lang="en-US" dirty="0"/>
              <a:t>Traditional methods (standardized tests, rubrics) will not do the job </a:t>
            </a:r>
          </a:p>
          <a:p>
            <a:r>
              <a:rPr lang="en-US" dirty="0"/>
              <a:t>Working together to create assessments that are </a:t>
            </a:r>
            <a:r>
              <a:rPr lang="en-US" i="1" dirty="0"/>
              <a:t>ours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Faculty-led</a:t>
            </a:r>
          </a:p>
          <a:p>
            <a:pPr lvl="1"/>
            <a:r>
              <a:rPr lang="en-US" dirty="0"/>
              <a:t>Curriculum-embedded</a:t>
            </a:r>
          </a:p>
          <a:p>
            <a:pPr lvl="1"/>
            <a:r>
              <a:rPr lang="en-US" dirty="0"/>
              <a:t>Program-specific</a:t>
            </a:r>
          </a:p>
          <a:p>
            <a:pPr lvl="1"/>
            <a:r>
              <a:rPr lang="en-US" dirty="0"/>
              <a:t>Improvement-focused</a:t>
            </a:r>
          </a:p>
          <a:p>
            <a:pPr lvl="1"/>
            <a:r>
              <a:rPr lang="en-US" dirty="0"/>
              <a:t>Learning-centered</a:t>
            </a:r>
          </a:p>
          <a:p>
            <a:pPr lvl="1"/>
            <a:r>
              <a:rPr lang="en-US" dirty="0"/>
              <a:t>Data-informed</a:t>
            </a:r>
          </a:p>
          <a:p>
            <a:pPr lvl="1"/>
            <a:r>
              <a:rPr lang="en-US" dirty="0"/>
              <a:t>Technology-enabled</a:t>
            </a:r>
          </a:p>
        </p:txBody>
      </p:sp>
    </p:spTree>
    <p:extLst>
      <p:ext uri="{BB962C8B-B14F-4D97-AF65-F5344CB8AC3E}">
        <p14:creationId xmlns:p14="http://schemas.microsoft.com/office/powerpoint/2010/main" val="294660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D487-20E2-DA46-973D-7CA4C64B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for Assessment at Northeastern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631F7-06EC-4A41-966D-FD9BA809C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Agile assessments that take into account changing industries, students, and systems</a:t>
            </a:r>
          </a:p>
          <a:p>
            <a:r>
              <a:rPr lang="en-US" dirty="0"/>
              <a:t>Evidence that assessment data are being used for continuous improvement</a:t>
            </a:r>
          </a:p>
          <a:p>
            <a:r>
              <a:rPr lang="en-US" dirty="0"/>
              <a:t>Faculty members are engaged:</a:t>
            </a:r>
          </a:p>
          <a:p>
            <a:pPr lvl="1"/>
            <a:r>
              <a:rPr lang="en-US" dirty="0"/>
              <a:t>throughout the entire assessment cycle</a:t>
            </a:r>
          </a:p>
          <a:p>
            <a:pPr lvl="1"/>
            <a:r>
              <a:rPr lang="en-US" dirty="0"/>
              <a:t>in evaluating the quality of assessments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dirty="0"/>
              <a:t>Deans, associate deans, department chairs, program directors, and faculty</a:t>
            </a:r>
            <a:br>
              <a:rPr lang="en-US" dirty="0"/>
            </a:br>
            <a:r>
              <a:rPr lang="en-US" dirty="0"/>
              <a:t>have assumed the responsibility of assessment as a</a:t>
            </a:r>
            <a:br>
              <a:rPr lang="en-US" dirty="0"/>
            </a:br>
            <a:r>
              <a:rPr lang="en-US" dirty="0"/>
              <a:t>formal, systematic, intentional process for continual refinement of curriculum.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8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583F364-ED19-1D4E-BB70-2165D080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43" y="365125"/>
            <a:ext cx="11714500" cy="1325563"/>
          </a:xfrm>
        </p:spPr>
        <p:txBody>
          <a:bodyPr/>
          <a:lstStyle/>
          <a:p>
            <a:r>
              <a:rPr lang="en-US" dirty="0"/>
              <a:t>Implementation of Vision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287950-9817-7C4E-90FE-58C16487837C}"/>
              </a:ext>
            </a:extLst>
          </p:cNvPr>
          <p:cNvSpPr txBox="1"/>
          <p:nvPr/>
        </p:nvSpPr>
        <p:spPr>
          <a:xfrm>
            <a:off x="1790655" y="4304308"/>
            <a:ext cx="1476173" cy="8309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olid"/>
          </a:ln>
        </p:spPr>
        <p:txBody>
          <a:bodyPr wrap="none" rtlCol="0">
            <a:noAutofit/>
          </a:bodyPr>
          <a:lstStyle/>
          <a:p>
            <a:pPr algn="ctr"/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Programmatic</a:t>
            </a:r>
          </a:p>
          <a:p>
            <a:pPr algn="ctr"/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Curriculum</a:t>
            </a:r>
            <a:b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Committee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F3AA35F-7301-A743-B0D0-7BD67B9EFB53}"/>
              </a:ext>
            </a:extLst>
          </p:cNvPr>
          <p:cNvGrpSpPr/>
          <p:nvPr/>
        </p:nvGrpSpPr>
        <p:grpSpPr>
          <a:xfrm>
            <a:off x="6883535" y="4304308"/>
            <a:ext cx="3300155" cy="1972034"/>
            <a:chOff x="6883535" y="4304308"/>
            <a:chExt cx="3300155" cy="19720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CD1D566-9930-C84F-BC21-F148C5720369}"/>
                </a:ext>
              </a:extLst>
            </p:cNvPr>
            <p:cNvSpPr txBox="1"/>
            <p:nvPr/>
          </p:nvSpPr>
          <p:spPr>
            <a:xfrm>
              <a:off x="8706007" y="5691567"/>
              <a:ext cx="1473206" cy="584775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txBody>
            <a:bodyPr wrap="none" rtlCol="0">
              <a:no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Deans</a:t>
              </a:r>
              <a:b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</a:br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Council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F19000B-DFE5-F040-8AF3-C5AA9F1FB3B5}"/>
                </a:ext>
              </a:extLst>
            </p:cNvPr>
            <p:cNvSpPr txBox="1"/>
            <p:nvPr/>
          </p:nvSpPr>
          <p:spPr>
            <a:xfrm>
              <a:off x="8701530" y="4304308"/>
              <a:ext cx="1482160" cy="83099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UUCC</a:t>
              </a:r>
              <a:b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</a:br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and</a:t>
              </a:r>
              <a:b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</a:br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Grad Council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E1F0079-6302-6E40-B1E2-F5EF049D7965}"/>
                </a:ext>
              </a:extLst>
            </p:cNvPr>
            <p:cNvSpPr txBox="1"/>
            <p:nvPr/>
          </p:nvSpPr>
          <p:spPr>
            <a:xfrm>
              <a:off x="6883535" y="4304308"/>
              <a:ext cx="1476173" cy="83099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College</a:t>
              </a:r>
            </a:p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Curriculum</a:t>
              </a:r>
              <a:b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</a:br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Committee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AD25CA6-7379-384B-BB50-9DBB5D952156}"/>
                </a:ext>
              </a:extLst>
            </p:cNvPr>
            <p:cNvSpPr txBox="1"/>
            <p:nvPr/>
          </p:nvSpPr>
          <p:spPr>
            <a:xfrm>
              <a:off x="6883535" y="5691567"/>
              <a:ext cx="1476173" cy="584775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txBody>
            <a:bodyPr wrap="none" rtlCol="0">
              <a:no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Associate</a:t>
              </a:r>
            </a:p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Deans</a:t>
              </a: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32E19996-3791-E04A-B286-CDE11D5DBE86}"/>
              </a:ext>
            </a:extLst>
          </p:cNvPr>
          <p:cNvSpPr/>
          <p:nvPr/>
        </p:nvSpPr>
        <p:spPr>
          <a:xfrm rot="16200000">
            <a:off x="-2460781" y="3842651"/>
            <a:ext cx="5513543" cy="4319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ASSESSMENT SUPPORT &amp; CULTURE FACILITATION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AFF4F9-8EFD-0D4A-BBAA-FD6E820DCB8F}"/>
              </a:ext>
            </a:extLst>
          </p:cNvPr>
          <p:cNvSpPr/>
          <p:nvPr/>
        </p:nvSpPr>
        <p:spPr>
          <a:xfrm>
            <a:off x="552925" y="6383445"/>
            <a:ext cx="11071761" cy="4319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TECHNOLOGY INFRASTRUCTURE TO STREAMLINE AND FACILITATE PROCESS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0D09799-5A4D-C948-A98D-061EDB912EEE}"/>
              </a:ext>
            </a:extLst>
          </p:cNvPr>
          <p:cNvGrpSpPr/>
          <p:nvPr/>
        </p:nvGrpSpPr>
        <p:grpSpPr>
          <a:xfrm>
            <a:off x="584852" y="1536631"/>
            <a:ext cx="10981674" cy="2272235"/>
            <a:chOff x="832820" y="1397149"/>
            <a:chExt cx="10981674" cy="227223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1AFC177-345C-F24A-8509-6317DE4ED3C7}"/>
                </a:ext>
              </a:extLst>
            </p:cNvPr>
            <p:cNvGrpSpPr/>
            <p:nvPr/>
          </p:nvGrpSpPr>
          <p:grpSpPr>
            <a:xfrm>
              <a:off x="2068497" y="2331446"/>
              <a:ext cx="1416424" cy="403641"/>
              <a:chOff x="2312337" y="2331446"/>
              <a:chExt cx="1416424" cy="403641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CE8D55-460D-2443-924C-A4DC82653272}"/>
                  </a:ext>
                </a:extLst>
              </p:cNvPr>
              <p:cNvSpPr txBox="1"/>
              <p:nvPr/>
            </p:nvSpPr>
            <p:spPr>
              <a:xfrm>
                <a:off x="2464737" y="2363989"/>
                <a:ext cx="1111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rPr>
                  <a:t>Programs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6F8D7CD0-8F6A-AF45-8743-1E35172915B7}"/>
                  </a:ext>
                </a:extLst>
              </p:cNvPr>
              <p:cNvSpPr/>
              <p:nvPr/>
            </p:nvSpPr>
            <p:spPr>
              <a:xfrm>
                <a:off x="2312337" y="2331446"/>
                <a:ext cx="1416424" cy="40364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B229127-044A-E942-895D-5AB8FA2DBB94}"/>
                </a:ext>
              </a:extLst>
            </p:cNvPr>
            <p:cNvGrpSpPr/>
            <p:nvPr/>
          </p:nvGrpSpPr>
          <p:grpSpPr>
            <a:xfrm>
              <a:off x="1640905" y="2039699"/>
              <a:ext cx="5606710" cy="987134"/>
              <a:chOff x="1884745" y="2039699"/>
              <a:chExt cx="5606710" cy="987134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1DF6FB-25E3-474D-862D-615DDE4002EA}"/>
                  </a:ext>
                </a:extLst>
              </p:cNvPr>
              <p:cNvSpPr txBox="1"/>
              <p:nvPr/>
            </p:nvSpPr>
            <p:spPr>
              <a:xfrm>
                <a:off x="5913483" y="2363989"/>
                <a:ext cx="13895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rPr>
                  <a:t>Departments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B7850168-EF71-3543-84C6-0C9270D6B945}"/>
                  </a:ext>
                </a:extLst>
              </p:cNvPr>
              <p:cNvSpPr/>
              <p:nvPr/>
            </p:nvSpPr>
            <p:spPr>
              <a:xfrm>
                <a:off x="1884745" y="2039699"/>
                <a:ext cx="5606710" cy="98713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2C07521-7D21-FF4C-9EBA-6C51440C4045}"/>
                </a:ext>
              </a:extLst>
            </p:cNvPr>
            <p:cNvGrpSpPr/>
            <p:nvPr/>
          </p:nvGrpSpPr>
          <p:grpSpPr>
            <a:xfrm>
              <a:off x="1403341" y="1816090"/>
              <a:ext cx="7168867" cy="1434353"/>
              <a:chOff x="1647181" y="1816090"/>
              <a:chExt cx="7168867" cy="143435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5A0D50-5F70-D347-A86C-8A5F9DE58FAD}"/>
                  </a:ext>
                </a:extLst>
              </p:cNvPr>
              <p:cNvSpPr txBox="1"/>
              <p:nvPr/>
            </p:nvSpPr>
            <p:spPr>
              <a:xfrm>
                <a:off x="7557617" y="2363989"/>
                <a:ext cx="1111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rPr>
                  <a:t>Colleges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5014B9A0-917A-F44B-AF44-E41BD7F69F40}"/>
                  </a:ext>
                </a:extLst>
              </p:cNvPr>
              <p:cNvSpPr/>
              <p:nvPr/>
            </p:nvSpPr>
            <p:spPr>
              <a:xfrm>
                <a:off x="1647181" y="1816090"/>
                <a:ext cx="7168867" cy="143435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A7C5843-EDAA-994F-AB79-5F1EB77CB1A4}"/>
                </a:ext>
              </a:extLst>
            </p:cNvPr>
            <p:cNvGrpSpPr/>
            <p:nvPr/>
          </p:nvGrpSpPr>
          <p:grpSpPr>
            <a:xfrm>
              <a:off x="1071647" y="1627831"/>
              <a:ext cx="9080187" cy="1810870"/>
              <a:chOff x="1315487" y="1627831"/>
              <a:chExt cx="9080187" cy="181087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D4CA182-826B-6D45-9F0D-D15051629316}"/>
                  </a:ext>
                </a:extLst>
              </p:cNvPr>
              <p:cNvSpPr txBox="1"/>
              <p:nvPr/>
            </p:nvSpPr>
            <p:spPr>
              <a:xfrm>
                <a:off x="9023221" y="2363989"/>
                <a:ext cx="12998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rPr>
                  <a:t>Institution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0FD831C-464E-0D41-865D-ADB50B3DDB6D}"/>
                  </a:ext>
                </a:extLst>
              </p:cNvPr>
              <p:cNvSpPr/>
              <p:nvPr/>
            </p:nvSpPr>
            <p:spPr>
              <a:xfrm>
                <a:off x="1315487" y="1627831"/>
                <a:ext cx="9080187" cy="181087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A3A06B6-1772-2242-BC3F-F72F062577B3}"/>
                </a:ext>
              </a:extLst>
            </p:cNvPr>
            <p:cNvGrpSpPr/>
            <p:nvPr/>
          </p:nvGrpSpPr>
          <p:grpSpPr>
            <a:xfrm>
              <a:off x="832820" y="1397149"/>
              <a:ext cx="10981674" cy="2272235"/>
              <a:chOff x="1076660" y="1397149"/>
              <a:chExt cx="10981674" cy="2272235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E454E86-327D-2F4F-AD21-0B236A6F32E0}"/>
                  </a:ext>
                </a:extLst>
              </p:cNvPr>
              <p:cNvSpPr/>
              <p:nvPr/>
            </p:nvSpPr>
            <p:spPr>
              <a:xfrm>
                <a:off x="1076660" y="1397149"/>
                <a:ext cx="10981674" cy="2272235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2B1F6D0-40BE-4D45-9154-22EE92C5A8E6}"/>
                  </a:ext>
                </a:extLst>
              </p:cNvPr>
              <p:cNvSpPr txBox="1"/>
              <p:nvPr/>
            </p:nvSpPr>
            <p:spPr>
              <a:xfrm>
                <a:off x="10543351" y="2363989"/>
                <a:ext cx="14803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rPr>
                  <a:t>Accreditation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0F22CD9-26A0-B746-9893-353B6D1B2A00}"/>
                </a:ext>
              </a:extLst>
            </p:cNvPr>
            <p:cNvGrpSpPr/>
            <p:nvPr/>
          </p:nvGrpSpPr>
          <p:grpSpPr>
            <a:xfrm>
              <a:off x="1860133" y="2180972"/>
              <a:ext cx="3774313" cy="704588"/>
              <a:chOff x="2103973" y="2180972"/>
              <a:chExt cx="3774313" cy="704588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EF4501A3-92E1-2C46-B8FA-96CD00062EA1}"/>
                  </a:ext>
                </a:extLst>
              </p:cNvPr>
              <p:cNvSpPr/>
              <p:nvPr/>
            </p:nvSpPr>
            <p:spPr>
              <a:xfrm>
                <a:off x="2103973" y="2180972"/>
                <a:ext cx="3774313" cy="704588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192049A-2F67-8146-ADDA-B1C37B666DA2}"/>
                  </a:ext>
                </a:extLst>
              </p:cNvPr>
              <p:cNvSpPr txBox="1"/>
              <p:nvPr/>
            </p:nvSpPr>
            <p:spPr>
              <a:xfrm>
                <a:off x="3819406" y="2247877"/>
                <a:ext cx="14549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rPr>
                  <a:t>Professional</a:t>
                </a:r>
                <a:br>
                  <a:rPr lang="en-US" sz="1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rPr>
                </a:br>
                <a:r>
                  <a:rPr lang="en-US" sz="1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rPr>
                  <a:t>Accreditation</a:t>
                </a: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78E66B2-929E-6C45-8D99-98DF0C932B3E}"/>
              </a:ext>
            </a:extLst>
          </p:cNvPr>
          <p:cNvGrpSpPr/>
          <p:nvPr/>
        </p:nvGrpSpPr>
        <p:grpSpPr>
          <a:xfrm>
            <a:off x="7621622" y="4719806"/>
            <a:ext cx="1820988" cy="1264148"/>
            <a:chOff x="7869590" y="4580324"/>
            <a:chExt cx="1820988" cy="1264148"/>
          </a:xfrm>
        </p:grpSpPr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02AA87D7-84B3-5E45-9A62-CFF5AD12C1AB}"/>
                </a:ext>
              </a:extLst>
            </p:cNvPr>
            <p:cNvCxnSpPr>
              <a:cxnSpLocks/>
            </p:cNvCxnSpPr>
            <p:nvPr/>
          </p:nvCxnSpPr>
          <p:spPr>
            <a:xfrm>
              <a:off x="8616229" y="5844472"/>
              <a:ext cx="341822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386140FB-5C6D-A84F-B027-01804ABD30AA}"/>
                </a:ext>
              </a:extLst>
            </p:cNvPr>
            <p:cNvCxnSpPr/>
            <p:nvPr/>
          </p:nvCxnSpPr>
          <p:spPr>
            <a:xfrm>
              <a:off x="7869590" y="4997429"/>
              <a:ext cx="0" cy="556262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0EB3954F-32D5-0A4D-ABE6-B9143D9ADBCC}"/>
                </a:ext>
              </a:extLst>
            </p:cNvPr>
            <p:cNvCxnSpPr/>
            <p:nvPr/>
          </p:nvCxnSpPr>
          <p:spPr>
            <a:xfrm>
              <a:off x="9690578" y="4997429"/>
              <a:ext cx="0" cy="556262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F8B954E3-5481-9145-9177-FB57F230FCF6}"/>
                </a:ext>
              </a:extLst>
            </p:cNvPr>
            <p:cNvCxnSpPr>
              <a:cxnSpLocks/>
            </p:cNvCxnSpPr>
            <p:nvPr/>
          </p:nvCxnSpPr>
          <p:spPr>
            <a:xfrm>
              <a:off x="8616229" y="4580324"/>
              <a:ext cx="341822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EF6D3FC-3A5A-3C4A-9C71-EB73814D6BB3}"/>
              </a:ext>
            </a:extLst>
          </p:cNvPr>
          <p:cNvGrpSpPr/>
          <p:nvPr/>
        </p:nvGrpSpPr>
        <p:grpSpPr>
          <a:xfrm>
            <a:off x="3266828" y="4390269"/>
            <a:ext cx="3616707" cy="646302"/>
            <a:chOff x="3514796" y="4250787"/>
            <a:chExt cx="3616707" cy="646302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1CE82E9-0227-3C4C-919D-DD5C28A3E267}"/>
                </a:ext>
              </a:extLst>
            </p:cNvPr>
            <p:cNvCxnSpPr/>
            <p:nvPr/>
          </p:nvCxnSpPr>
          <p:spPr>
            <a:xfrm>
              <a:off x="3514796" y="4580324"/>
              <a:ext cx="3616707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CA2416-204B-5B49-9966-C2DA9A7B07DD}"/>
                </a:ext>
              </a:extLst>
            </p:cNvPr>
            <p:cNvSpPr txBox="1"/>
            <p:nvPr/>
          </p:nvSpPr>
          <p:spPr>
            <a:xfrm>
              <a:off x="4437125" y="4250787"/>
              <a:ext cx="17720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Advice/Feedback 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29B3F8E-2FE7-1E45-B932-0A7DD4CF5D65}"/>
                </a:ext>
              </a:extLst>
            </p:cNvPr>
            <p:cNvSpPr txBox="1"/>
            <p:nvPr/>
          </p:nvSpPr>
          <p:spPr>
            <a:xfrm>
              <a:off x="4437125" y="4589312"/>
              <a:ext cx="17720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Formal review</a:t>
              </a: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9B59CB6A-9487-7042-95F2-D4E439141E20}"/>
              </a:ext>
            </a:extLst>
          </p:cNvPr>
          <p:cNvSpPr/>
          <p:nvPr/>
        </p:nvSpPr>
        <p:spPr>
          <a:xfrm rot="5400000">
            <a:off x="9124849" y="3842653"/>
            <a:ext cx="5513539" cy="4319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COOPERATION ASSURANCE (OFFICE OF THE PROVOST)</a:t>
            </a:r>
          </a:p>
        </p:txBody>
      </p:sp>
    </p:spTree>
    <p:extLst>
      <p:ext uri="{BB962C8B-B14F-4D97-AF65-F5344CB8AC3E}">
        <p14:creationId xmlns:p14="http://schemas.microsoft.com/office/powerpoint/2010/main" val="8477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5" grpId="0" animBg="1"/>
      <p:bldP spid="21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A744-D3E1-3E44-AC5E-E7FC4245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870B6-5364-F14B-A134-1D7016028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185" y="2506662"/>
            <a:ext cx="114691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Implement a university assessment platform that will aid programs, departments, colleges, and the institution to collect, analyze, and </a:t>
            </a:r>
            <a:r>
              <a:rPr lang="en-US" sz="2800" u="sng" dirty="0"/>
              <a:t>use</a:t>
            </a:r>
            <a:r>
              <a:rPr lang="en-US" sz="2800" dirty="0"/>
              <a:t> data that supports student learning, improve programs, and meet accreditation requirements. </a:t>
            </a:r>
          </a:p>
          <a:p>
            <a:pPr marL="0" indent="0" algn="ctr">
              <a:buNone/>
            </a:pPr>
            <a:r>
              <a:rPr lang="en-US" sz="2800" dirty="0"/>
              <a:t> </a:t>
            </a:r>
          </a:p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377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78116FBD13D140B57CDEFD59103E30" ma:contentTypeVersion="8" ma:contentTypeDescription="Create a new document." ma:contentTypeScope="" ma:versionID="03a34b89e768d31e6cef3c5b0eca31a6">
  <xsd:schema xmlns:xsd="http://www.w3.org/2001/XMLSchema" xmlns:xs="http://www.w3.org/2001/XMLSchema" xmlns:p="http://schemas.microsoft.com/office/2006/metadata/properties" xmlns:ns2="44bf81aa-a70a-48de-ac9f-765c1a9f40d4" xmlns:ns3="674bbc7c-b967-4095-b2f0-1c6ed369715f" targetNamespace="http://schemas.microsoft.com/office/2006/metadata/properties" ma:root="true" ma:fieldsID="453edc0d9fdcf48bfbcb6aeb44d1b790" ns2:_="" ns3:_="">
    <xsd:import namespace="44bf81aa-a70a-48de-ac9f-765c1a9f40d4"/>
    <xsd:import namespace="674bbc7c-b967-4095-b2f0-1c6ed36971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81aa-a70a-48de-ac9f-765c1a9f40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4bbc7c-b967-4095-b2f0-1c6ed369715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FB6E79-8A7A-459A-BE68-CED61ADBA13C}"/>
</file>

<file path=customXml/itemProps2.xml><?xml version="1.0" encoding="utf-8"?>
<ds:datastoreItem xmlns:ds="http://schemas.openxmlformats.org/officeDocument/2006/customXml" ds:itemID="{60C5140D-0950-4005-8107-CBCFB19B90FC}"/>
</file>

<file path=customXml/itemProps3.xml><?xml version="1.0" encoding="utf-8"?>
<ds:datastoreItem xmlns:ds="http://schemas.openxmlformats.org/officeDocument/2006/customXml" ds:itemID="{BD047189-46AB-43D9-BC51-43F66AAC9CAD}"/>
</file>

<file path=docProps/app.xml><?xml version="1.0" encoding="utf-8"?>
<Properties xmlns="http://schemas.openxmlformats.org/officeDocument/2006/extended-properties" xmlns:vt="http://schemas.openxmlformats.org/officeDocument/2006/docPropsVTypes">
  <TotalTime>18269</TotalTime>
  <Words>595</Words>
  <Application>Microsoft Macintosh PowerPoint</Application>
  <PresentationFormat>Widescreen</PresentationFormat>
  <Paragraphs>118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Helvetica Neue</vt:lpstr>
      <vt:lpstr>Office Theme</vt:lpstr>
      <vt:lpstr>Assessment at Northeastern University</vt:lpstr>
      <vt:lpstr>Timeline of Assessment at Northeastern (approximate)</vt:lpstr>
      <vt:lpstr>New England Commission of Higher Education (NECHE)</vt:lpstr>
      <vt:lpstr>What We Learned</vt:lpstr>
      <vt:lpstr>NECHE Assessment Goals</vt:lpstr>
      <vt:lpstr>Innovation in Assessment</vt:lpstr>
      <vt:lpstr>Vision for Assessment at Northeastern</vt:lpstr>
      <vt:lpstr>Implementation of Vision</vt:lpstr>
      <vt:lpstr>Technology Goal</vt:lpstr>
      <vt:lpstr>Minimum Technology Requirements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at Northeastern University</dc:title>
  <dc:creator>Chang, Susan</dc:creator>
  <cp:lastModifiedBy>Gallagher, Chris</cp:lastModifiedBy>
  <cp:revision>490</cp:revision>
  <cp:lastPrinted>2018-10-22T10:34:41Z</cp:lastPrinted>
  <dcterms:created xsi:type="dcterms:W3CDTF">2018-07-06T20:38:05Z</dcterms:created>
  <dcterms:modified xsi:type="dcterms:W3CDTF">2019-04-06T14:16:26Z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0x010100CE78116FBD13D140B57CDEFD59103E30</vt:lpwstr>
  </property>
</Properties>
</file>