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4"/>
  </p:notesMasterIdLst>
  <p:sldIdLst>
    <p:sldId id="272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40" userDrawn="1">
          <p15:clr>
            <a:srgbClr val="A4A3A4"/>
          </p15:clr>
        </p15:guide>
        <p15:guide id="2" pos="4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1B2C"/>
    <a:srgbClr val="000000"/>
    <a:srgbClr val="595959"/>
    <a:srgbClr val="A4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68"/>
    <p:restoredTop sz="94676"/>
  </p:normalViewPr>
  <p:slideViewPr>
    <p:cSldViewPr snapToGrid="0" snapToObjects="1">
      <p:cViewPr varScale="1">
        <p:scale>
          <a:sx n="130" d="100"/>
          <a:sy n="130" d="100"/>
        </p:scale>
        <p:origin x="208" y="608"/>
      </p:cViewPr>
      <p:guideLst>
        <p:guide orient="horz" pos="1140"/>
        <p:guide pos="47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8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0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D1ECA2-DFA0-DF48-9071-E41205367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596" y="465442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;p2">
            <a:extLst>
              <a:ext uri="{FF2B5EF4-FFF2-40B4-BE49-F238E27FC236}">
                <a16:creationId xmlns="" xmlns:a16="http://schemas.microsoft.com/office/drawing/2014/main" id="{88010BA3-0DBE-B849-B11F-D01422E9980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73278" y="744575"/>
            <a:ext cx="3459030" cy="3365512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6" name="Google Shape;12;p2">
            <a:extLst>
              <a:ext uri="{FF2B5EF4-FFF2-40B4-BE49-F238E27FC236}">
                <a16:creationId xmlns="" xmlns:a16="http://schemas.microsoft.com/office/drawing/2014/main" id="{CFC1D340-0DE7-934B-8E2F-28D5D25BE8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8946" y="4230493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727AF8D-BC48-0E41-9629-DFDF9573E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42;p6">
            <a:extLst>
              <a:ext uri="{FF2B5EF4-FFF2-40B4-BE49-F238E27FC236}">
                <a16:creationId xmlns="" xmlns:a16="http://schemas.microsoft.com/office/drawing/2014/main" id="{C88F2F92-6A1B-2C4F-BC3D-BEC02BF1DB58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0F0052-1266-0F47-AF69-B9A51AF51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66C3F1-3121-5C42-8839-101F7B01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76" name="Google Shape;76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E73BD7B-66B0-974D-84D7-2943D5303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2" name="Google Shape;42;p6">
            <a:extLst>
              <a:ext uri="{FF2B5EF4-FFF2-40B4-BE49-F238E27FC236}">
                <a16:creationId xmlns="" xmlns:a16="http://schemas.microsoft.com/office/drawing/2014/main" id="{43BD1071-FDCA-6444-BC21-958E33345627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FED42E-2D8E-E34B-B927-5067E8396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B3E484-9491-E94A-995B-4E35B2593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973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52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45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81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tx1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79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2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46C8F48-CEEB-3343-9AAA-1C6765923F86}"/>
              </a:ext>
            </a:extLst>
          </p:cNvPr>
          <p:cNvCxnSpPr>
            <a:cxnSpLocks/>
          </p:cNvCxnSpPr>
          <p:nvPr userDrawn="1"/>
        </p:nvCxnSpPr>
        <p:spPr>
          <a:xfrm>
            <a:off x="3681046" y="438000"/>
            <a:ext cx="0" cy="44153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39" y="684565"/>
            <a:ext cx="3111438" cy="392222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6984F2E2-2D49-3442-9F4A-E2311EA279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646" y="1008185"/>
            <a:ext cx="4181842" cy="311772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Lato" panose="020F0502020204030203" pitchFamily="34" charset="77"/>
              </a:defRPr>
            </a:lvl1pPr>
            <a:lvl2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2pPr>
            <a:lvl3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3pPr>
            <a:lvl4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4pPr>
            <a:lvl5pPr>
              <a:defRPr sz="2000" b="0" i="0">
                <a:solidFill>
                  <a:schemeClr val="bg1"/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430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bg2">
            <a:alpha val="18000"/>
          </a:scheme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BD022B-C7D9-7844-907F-EF1F197E05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8092"/>
          <a:stretch/>
        </p:blipFill>
        <p:spPr>
          <a:xfrm>
            <a:off x="0" y="0"/>
            <a:ext cx="9204981" cy="5143500"/>
          </a:xfrm>
          <a:prstGeom prst="rect">
            <a:avLst/>
          </a:prstGeom>
        </p:spPr>
      </p:pic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" name="Google Shape;42;p6">
            <a:extLst>
              <a:ext uri="{FF2B5EF4-FFF2-40B4-BE49-F238E27FC236}">
                <a16:creationId xmlns="" xmlns:a16="http://schemas.microsoft.com/office/drawing/2014/main" id="{E45215E2-5064-5C46-9E62-B5C6A0AFA76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110B22B-2380-F24C-A605-66C7057EA81F}"/>
              </a:ext>
            </a:extLst>
          </p:cNvPr>
          <p:cNvSpPr/>
          <p:nvPr userDrawn="1"/>
        </p:nvSpPr>
        <p:spPr>
          <a:xfrm>
            <a:off x="0" y="0"/>
            <a:ext cx="9204981" cy="51435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89D63C07-0D98-0D4B-BD7B-991A35E7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402"/>
            <a:ext cx="7499837" cy="1017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0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1EE4079-FF3B-5F41-BEC1-870EDA4CF5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8203E8C-3591-7047-981F-25948AB79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="" xmlns:a16="http://schemas.microsoft.com/office/drawing/2014/main" id="{03CE8EB9-F713-0748-94ED-BF8DC57ED139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599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65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age, sub title with image">
  <p:cSld name="Half page, sub title with imag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329184" y="235063"/>
            <a:ext cx="8458200" cy="4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"/>
              <a:buNone/>
              <a:defRPr sz="2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cxnSp>
        <p:nvCxnSpPr>
          <p:cNvPr id="148" name="Google Shape;148;p32"/>
          <p:cNvCxnSpPr/>
          <p:nvPr/>
        </p:nvCxnSpPr>
        <p:spPr>
          <a:xfrm>
            <a:off x="429235" y="751390"/>
            <a:ext cx="991500" cy="0"/>
          </a:xfrm>
          <a:prstGeom prst="straightConnector1">
            <a:avLst/>
          </a:prstGeom>
          <a:noFill/>
          <a:ln w="28575" cap="rnd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32"/>
          <p:cNvSpPr txBox="1">
            <a:spLocks noGrp="1"/>
          </p:cNvSpPr>
          <p:nvPr>
            <p:ph type="subTitle" idx="1"/>
          </p:nvPr>
        </p:nvSpPr>
        <p:spPr>
          <a:xfrm>
            <a:off x="477000" y="791600"/>
            <a:ext cx="8310300" cy="27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2"/>
          </p:nvPr>
        </p:nvSpPr>
        <p:spPr>
          <a:xfrm>
            <a:off x="507425" y="1329475"/>
            <a:ext cx="3359400" cy="3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71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BA9E1-AE53-374F-B02A-E5B562D3328E}" type="datetimeFigureOut">
              <a:rPr lang="en-US" smtClean="0"/>
              <a:t>4/8/19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2D62-F157-3744-B1FB-07B9B0C6D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7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BA9E1-AE53-374F-B02A-E5B562D3328E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2D62-F157-3744-B1FB-07B9B0C6D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5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2DBA9E1-AE53-374F-B02A-E5B562D3328E}" type="datetimeFigureOut">
              <a:rPr lang="en-US" smtClean="0"/>
              <a:t>4/8/19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2D62-F157-3744-B1FB-07B9B0C6D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0C8C45B-D057-6342-89CF-A9746CCD6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05049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D41B2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822E49-CA34-D54F-AE6A-87FCDA1873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0" name="Google Shape;42;p6">
            <a:extLst>
              <a:ext uri="{FF2B5EF4-FFF2-40B4-BE49-F238E27FC236}">
                <a16:creationId xmlns="" xmlns:a16="http://schemas.microsoft.com/office/drawing/2014/main" id="{F637B42A-14AE-4349-BE52-D91450910A45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4124BAB-8160-E64C-BB3E-4CD6C513C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07A8AF4-1608-9E4F-A27D-8669000AD0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="" xmlns:a16="http://schemas.microsoft.com/office/drawing/2014/main" id="{469E5E8E-49A8-0D42-B834-C33196638CA2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FD4CDD-8708-4641-AAD9-C2BEDF8E7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068590-5768-454B-94A4-9850AC20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="" xmlns:a16="http://schemas.microsoft.com/office/drawing/2014/main" id="{DE6679C2-6EF3-AA4B-8E39-8C3D2D6B9946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C2D405D-43EC-0A44-AF3D-7AE89E32DC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5245656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4462" y="3990648"/>
            <a:ext cx="5011194" cy="106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C068590-5768-454B-94A4-9850AC20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9" name="Google Shape;42;p6">
            <a:extLst>
              <a:ext uri="{FF2B5EF4-FFF2-40B4-BE49-F238E27FC236}">
                <a16:creationId xmlns="" xmlns:a16="http://schemas.microsoft.com/office/drawing/2014/main" id="{DE6679C2-6EF3-AA4B-8E39-8C3D2D6B9946}"/>
              </a:ext>
            </a:extLst>
          </p:cNvPr>
          <p:cNvSpPr txBox="1"/>
          <p:nvPr userDrawn="1"/>
        </p:nvSpPr>
        <p:spPr>
          <a:xfrm>
            <a:off x="7499837" y="0"/>
            <a:ext cx="1673687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5;p7">
            <a:extLst>
              <a:ext uri="{FF2B5EF4-FFF2-40B4-BE49-F238E27FC236}">
                <a16:creationId xmlns="" xmlns:a16="http://schemas.microsoft.com/office/drawing/2014/main" id="{EF9FB03B-7366-734C-A62A-CA3BAE53FC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34462" y="3320816"/>
            <a:ext cx="5011195" cy="643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29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4F1E86-C5F9-4D4F-9F88-CD34A7D1E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4449170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34462" y="3990648"/>
            <a:ext cx="5011194" cy="1066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rgbClr val="000000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45;p7">
            <a:extLst>
              <a:ext uri="{FF2B5EF4-FFF2-40B4-BE49-F238E27FC236}">
                <a16:creationId xmlns="" xmlns:a16="http://schemas.microsoft.com/office/drawing/2014/main" id="{EF9FB03B-7366-734C-A62A-CA3BAE53FCC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34462" y="3320816"/>
            <a:ext cx="5011195" cy="6435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152400" lvl="0" indent="0">
              <a:spcBef>
                <a:spcPts val="0"/>
              </a:spcBef>
              <a:spcAft>
                <a:spcPts val="0"/>
              </a:spcAft>
              <a:buSzPts val="1200"/>
              <a:buNone/>
              <a:defRPr sz="2400" b="1" i="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85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537A84E-3FD1-F345-9D17-43379B7E28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0237" t="37747" r="41558"/>
          <a:stretch/>
        </p:blipFill>
        <p:spPr>
          <a:xfrm>
            <a:off x="-46892" y="0"/>
            <a:ext cx="3493478" cy="3202024"/>
          </a:xfrm>
          <a:prstGeom prst="rect">
            <a:avLst/>
          </a:prstGeom>
        </p:spPr>
      </p:pic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4804A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0" y="4703625"/>
            <a:ext cx="2152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9E8C872-41A9-F048-8BEB-C28551C5B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06410" y="4390575"/>
            <a:ext cx="1776046" cy="683826"/>
          </a:xfrm>
          <a:prstGeom prst="rect">
            <a:avLst/>
          </a:prstGeom>
        </p:spPr>
      </p:pic>
      <p:sp>
        <p:nvSpPr>
          <p:cNvPr id="11" name="Google Shape;44;p7">
            <a:extLst>
              <a:ext uri="{FF2B5EF4-FFF2-40B4-BE49-F238E27FC236}">
                <a16:creationId xmlns="" xmlns:a16="http://schemas.microsoft.com/office/drawing/2014/main" id="{1AB1107D-17DA-B943-AC29-A3D5AF0AE7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7583"/>
            <a:ext cx="4462818" cy="220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82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 userDrawn="1">
  <p:cSld name="1_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A4804A">
              <a:alpha val="1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939500" y="1650999"/>
            <a:ext cx="3837000" cy="276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" name="Google Shape;68;p10"/>
          <p:cNvSpPr txBox="1"/>
          <p:nvPr/>
        </p:nvSpPr>
        <p:spPr>
          <a:xfrm>
            <a:off x="7556500" y="18584"/>
            <a:ext cx="21528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#NUTEXPO19</a:t>
            </a:r>
            <a:endParaRPr sz="18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44;p7">
            <a:extLst>
              <a:ext uri="{FF2B5EF4-FFF2-40B4-BE49-F238E27FC236}">
                <a16:creationId xmlns="" xmlns:a16="http://schemas.microsoft.com/office/drawing/2014/main" id="{4A9CC1FA-7323-3746-BFE1-73CE9AD148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37584"/>
            <a:ext cx="7556500" cy="898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>
                <a:solidFill>
                  <a:srgbClr val="D41B2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Google Shape;64;p10">
            <a:extLst>
              <a:ext uri="{FF2B5EF4-FFF2-40B4-BE49-F238E27FC236}">
                <a16:creationId xmlns="" xmlns:a16="http://schemas.microsoft.com/office/drawing/2014/main" id="{52380825-AB03-EC4A-A6BA-4E392CE04671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367500" y="1650999"/>
            <a:ext cx="3837000" cy="276817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9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F5A1F432-6C12-264A-9AAD-2673E0C4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36469"/>
            <a:ext cx="8520600" cy="349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="" xmlns:a16="http://schemas.microsoft.com/office/drawing/2014/main" id="{4FBBD272-7BE3-5C41-BC97-860AED3A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4639"/>
            <a:ext cx="8520600" cy="775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48" r:id="rId3"/>
    <p:sldLayoutId id="2147483649" r:id="rId4"/>
    <p:sldLayoutId id="2147483653" r:id="rId5"/>
    <p:sldLayoutId id="2147483664" r:id="rId6"/>
    <p:sldLayoutId id="2147483671" r:id="rId7"/>
    <p:sldLayoutId id="2147483675" r:id="rId8"/>
    <p:sldLayoutId id="2147483674" r:id="rId9"/>
    <p:sldLayoutId id="2147483657" r:id="rId10"/>
    <p:sldLayoutId id="2147483658" r:id="rId11"/>
    <p:sldLayoutId id="2147483659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3" r:id="rId19"/>
    <p:sldLayoutId id="2147483661" r:id="rId20"/>
    <p:sldLayoutId id="2147483672" r:id="rId21"/>
    <p:sldLayoutId id="2147483676" r:id="rId22"/>
    <p:sldLayoutId id="2147483677" r:id="rId23"/>
    <p:sldLayoutId id="214748367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accent1">
              <a:lumMod val="40000"/>
              <a:lumOff val="60000"/>
            </a:schemeClr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1pPr>
      <a:lvl2pPr marL="285750" marR="0" lvl="1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2pPr>
      <a:lvl3pPr marL="285750" marR="0" lvl="2" indent="-28575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1800" b="0" i="0" u="none" strike="noStrike" cap="none">
          <a:solidFill>
            <a:srgbClr val="000000"/>
          </a:solidFill>
          <a:latin typeface="Lato" panose="020F0502020204030203" pitchFamily="34" charset="77"/>
          <a:ea typeface="Lato" panose="020F0502020204030203" pitchFamily="34" charset="77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.simpson@northeastern.edu" TargetMode="External"/><Relationship Id="rId4" Type="http://schemas.openxmlformats.org/officeDocument/2006/relationships/hyperlink" Target="mailto:e.beach@northeastern.edu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9A6236B-9EFA-BC42-A064-5AFB855B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213"/>
            <a:ext cx="5092906" cy="330574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2DF370CA-3A70-AA4B-95F2-3E5D9AB48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Leganto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06F812B6-1E80-5742-9014-E830AF047C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/>
              <a:t>Library software </a:t>
            </a:r>
            <a:r>
              <a:rPr lang="en-US" dirty="0" smtClean="0"/>
              <a:t>that makes </a:t>
            </a:r>
            <a:r>
              <a:rPr lang="en-US" dirty="0"/>
              <a:t>course materials </a:t>
            </a:r>
          </a:p>
          <a:p>
            <a:pPr algn="r"/>
            <a:r>
              <a:rPr lang="en-US" b="1" i="1" dirty="0"/>
              <a:t>more accessible </a:t>
            </a:r>
            <a:r>
              <a:rPr lang="en-US" dirty="0"/>
              <a:t>and </a:t>
            </a:r>
            <a:r>
              <a:rPr lang="en-US" b="1" i="1" dirty="0"/>
              <a:t>easier to manage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Create lists of course materials: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Easy to create lists with drag-and-drop, no cutting and pasting of unreliable links!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Upload your own PDF’s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Create links to any website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3200" dirty="0" smtClean="0"/>
              <a:t>Tag items for recommended student or library purchase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684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71898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Drag and Drop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Right: Scholar OneSearch window</a:t>
            </a:r>
          </a:p>
          <a:p>
            <a:endParaRPr lang="en-US" sz="3200" dirty="0"/>
          </a:p>
          <a:p>
            <a:r>
              <a:rPr lang="en-US" sz="3200" dirty="0" smtClean="0"/>
              <a:t>Left: Course reading list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5595"/>
          <a:stretch>
            <a:fillRect/>
          </a:stretch>
        </p:blipFill>
        <p:spPr>
          <a:prstGeom prst="rect">
            <a:avLst/>
          </a:prstGeom>
          <a:solidFill>
            <a:schemeClr val="bg1"/>
          </a:solidFill>
        </p:spPr>
      </p:pic>
      <p:cxnSp>
        <p:nvCxnSpPr>
          <p:cNvPr id="7" name="Elbow Connector 6" title="arrow"/>
          <p:cNvCxnSpPr/>
          <p:nvPr/>
        </p:nvCxnSpPr>
        <p:spPr>
          <a:xfrm rot="10800000">
            <a:off x="5572126" y="1993106"/>
            <a:ext cx="1746647" cy="1285875"/>
          </a:xfrm>
          <a:prstGeom prst="bentConnector3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33" y="740569"/>
            <a:ext cx="2949178" cy="99000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Upload your own PDF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06" y="740569"/>
            <a:ext cx="3330921" cy="36552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3343275" y="932260"/>
            <a:ext cx="2636044" cy="159662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1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836971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Add </a:t>
            </a:r>
            <a:r>
              <a:rPr lang="en-US" sz="3200" dirty="0" smtClean="0">
                <a:solidFill>
                  <a:srgbClr val="FF0000"/>
                </a:solidFill>
              </a:rPr>
              <a:t>website links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1" b="17591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/>
              <a:t>Blogs and other online readings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YouTube Videos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Free e-books or online libraries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/>
              <a:t>Recommended purchases from Amazon or the NU </a:t>
            </a:r>
            <a:r>
              <a:rPr lang="en-US" sz="1800" dirty="0" smtClean="0"/>
              <a:t>bookstore</a:t>
            </a:r>
          </a:p>
          <a:p>
            <a:endParaRPr lang="en-US" sz="1800" dirty="0"/>
          </a:p>
          <a:p>
            <a:r>
              <a:rPr lang="en-US" sz="1800" i="1" dirty="0"/>
              <a:t>Any website can be linked!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72163" y="2121694"/>
            <a:ext cx="1050131" cy="66436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5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55721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Use tags to: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Indicate to students that something is required or suggested viewing/reading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Indicate to the library you wish the item to be purchased</a:t>
            </a:r>
          </a:p>
          <a:p>
            <a:pPr marL="214313" indent="-214313">
              <a:buFont typeface="Arial" charset="0"/>
              <a:buChar char="•"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91" y="1545390"/>
            <a:ext cx="4629150" cy="2045576"/>
          </a:xfrm>
        </p:spPr>
      </p:pic>
    </p:spTree>
    <p:extLst>
      <p:ext uri="{BB962C8B-B14F-4D97-AF65-F5344CB8AC3E}">
        <p14:creationId xmlns:p14="http://schemas.microsoft.com/office/powerpoint/2010/main" val="4391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Advantages for instructors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Self-service Blackboard integration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Access control through </a:t>
            </a:r>
            <a:r>
              <a:rPr lang="en-US" sz="3200" dirty="0" smtClean="0"/>
              <a:t>Blackboard</a:t>
            </a:r>
          </a:p>
          <a:p>
            <a:pPr marL="742950" lvl="1" indent="-457200">
              <a:buFont typeface="Arial" charset="0"/>
              <a:buChar char="•"/>
            </a:pPr>
            <a:r>
              <a:rPr lang="en-US" sz="3000" dirty="0" smtClean="0"/>
              <a:t>View: class only, NU only, or public view</a:t>
            </a:r>
          </a:p>
          <a:p>
            <a:pPr marL="742950" lvl="2" indent="-457200">
              <a:buFont typeface="Arial" charset="0"/>
              <a:buChar char="•"/>
            </a:pPr>
            <a:r>
              <a:rPr lang="en-US" sz="3000" dirty="0" smtClean="0"/>
              <a:t>Administer: TA’s automatically authorized to manage lists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Data available on which resources are used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47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Advantages for students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Reliable links: </a:t>
            </a:r>
            <a:endParaRPr lang="en-US" sz="2400" dirty="0" smtClean="0"/>
          </a:p>
          <a:p>
            <a:pPr marL="628650" lvl="1" indent="-342900">
              <a:buFont typeface="Arial" charset="0"/>
              <a:buChar char="•"/>
            </a:pPr>
            <a:r>
              <a:rPr lang="en-US" sz="2200" dirty="0" smtClean="0"/>
              <a:t>Students report problems directly to the library</a:t>
            </a:r>
          </a:p>
          <a:p>
            <a:pPr marL="628650" lvl="1" indent="-342900">
              <a:buFont typeface="Arial" charset="0"/>
              <a:buChar char="•"/>
            </a:pPr>
            <a:r>
              <a:rPr lang="en-US" sz="2200" dirty="0" smtClean="0"/>
              <a:t>Library maintains and troubleshoots links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Cost savings: leverages already-licensed library materials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Transparency</a:t>
            </a:r>
            <a:r>
              <a:rPr lang="en-US" sz="2400" dirty="0"/>
              <a:t>: students can learn prior to enrollment what the readings will be</a:t>
            </a:r>
          </a:p>
        </p:txBody>
      </p:sp>
    </p:spTree>
    <p:extLst>
      <p:ext uri="{BB962C8B-B14F-4D97-AF65-F5344CB8AC3E}">
        <p14:creationId xmlns:p14="http://schemas.microsoft.com/office/powerpoint/2010/main" val="14796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FA25A048-BBFA-0C4A-93ED-AD5B762CB9A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Evan Simpson, Associate Dean, Research and Learning Services </a:t>
            </a:r>
            <a:r>
              <a:rPr lang="en-US" dirty="0">
                <a:hlinkClick r:id="rId3"/>
              </a:rPr>
              <a:t>e.simpson@northeastern.edu</a:t>
            </a:r>
            <a:endParaRPr lang="en-US" dirty="0"/>
          </a:p>
          <a:p>
            <a:r>
              <a:rPr lang="en-US" dirty="0"/>
              <a:t>Erin Beach, Course Reserves Coordinator </a:t>
            </a:r>
            <a:r>
              <a:rPr lang="en-US" dirty="0">
                <a:hlinkClick r:id="rId4"/>
              </a:rPr>
              <a:t>e.beach@northeastern.edu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CADD1507-DEEE-5642-85C0-2333A133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Contact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TEXPO2019_2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31B2C"/>
      </a:accent1>
      <a:accent2>
        <a:srgbClr val="212121"/>
      </a:accent2>
      <a:accent3>
        <a:srgbClr val="78909C"/>
      </a:accent3>
      <a:accent4>
        <a:srgbClr val="A38049"/>
      </a:accent4>
      <a:accent5>
        <a:srgbClr val="99A3B0"/>
      </a:accent5>
      <a:accent6>
        <a:srgbClr val="385775"/>
      </a:accent6>
      <a:hlink>
        <a:srgbClr val="D31B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PO_Template_presentation" id="{DF3B2393-FC6F-704F-B050-BF421487482B}" vid="{F861EAED-8B96-284E-9B48-013CA48000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0EC075-DA96-EF48-A78F-9BA7EE6213B3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8116FBD13D140B57CDEFD59103E30" ma:contentTypeVersion="8" ma:contentTypeDescription="Create a new document." ma:contentTypeScope="" ma:versionID="03a34b89e768d31e6cef3c5b0eca31a6">
  <xsd:schema xmlns:xsd="http://www.w3.org/2001/XMLSchema" xmlns:xs="http://www.w3.org/2001/XMLSchema" xmlns:p="http://schemas.microsoft.com/office/2006/metadata/properties" xmlns:ns2="44bf81aa-a70a-48de-ac9f-765c1a9f40d4" xmlns:ns3="674bbc7c-b967-4095-b2f0-1c6ed369715f" targetNamespace="http://schemas.microsoft.com/office/2006/metadata/properties" ma:root="true" ma:fieldsID="453edc0d9fdcf48bfbcb6aeb44d1b790" ns2:_="" ns3:_="">
    <xsd:import namespace="44bf81aa-a70a-48de-ac9f-765c1a9f40d4"/>
    <xsd:import namespace="674bbc7c-b967-4095-b2f0-1c6ed3697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81aa-a70a-48de-ac9f-765c1a9f4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bbc7c-b967-4095-b2f0-1c6ed3697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74bbc7c-b967-4095-b2f0-1c6ed369715f">
      <UserInfo>
        <DisplayName>Sudbury, Lindsey</DisplayName>
        <AccountId>14</AccountId>
        <AccountType/>
      </UserInfo>
      <UserInfo>
        <DisplayName>Trowbridge, Stephanie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A565FB5-53BF-4927-BB8D-79C9C22F2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C02C18-1526-4939-AA1A-FFA35856E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81aa-a70a-48de-ac9f-765c1a9f40d4"/>
    <ds:schemaRef ds:uri="674bbc7c-b967-4095-b2f0-1c6ed3697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A81758-C5F4-4F9A-BC46-A16B044E81DE}">
  <ds:schemaRefs>
    <ds:schemaRef ds:uri="http://schemas.microsoft.com/office/2006/metadata/properties"/>
    <ds:schemaRef ds:uri="http://schemas.microsoft.com/office/infopath/2007/PartnerControls"/>
    <ds:schemaRef ds:uri="674bbc7c-b967-4095-b2f0-1c6ed36971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TEXPO_Template_presentation_v2</Template>
  <TotalTime>11</TotalTime>
  <Words>216</Words>
  <Application>Microsoft Macintosh PowerPoint</Application>
  <PresentationFormat>On-screen Show (16:9)</PresentationFormat>
  <Paragraphs>39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</vt:lpstr>
      <vt:lpstr>Montserrat</vt:lpstr>
      <vt:lpstr>Montserrat Medium</vt:lpstr>
      <vt:lpstr>Roboto</vt:lpstr>
      <vt:lpstr>Arial</vt:lpstr>
      <vt:lpstr>Simple Light</vt:lpstr>
      <vt:lpstr>Leganto</vt:lpstr>
      <vt:lpstr>Create lists of course materials:</vt:lpstr>
      <vt:lpstr>Drag and Drop</vt:lpstr>
      <vt:lpstr>Upload your own PDF</vt:lpstr>
      <vt:lpstr>Add website links</vt:lpstr>
      <vt:lpstr>Use tags to:</vt:lpstr>
      <vt:lpstr>Advantages for instructors</vt:lpstr>
      <vt:lpstr>Advantages for students</vt:lpstr>
      <vt:lpstr>Questions? Contact Us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Merguerian, Gayane Karen</dc:creator>
  <cp:lastModifiedBy>Merguerian, Gayane Karen</cp:lastModifiedBy>
  <cp:revision>5</cp:revision>
  <dcterms:created xsi:type="dcterms:W3CDTF">2019-04-08T14:44:24Z</dcterms:created>
  <dcterms:modified xsi:type="dcterms:W3CDTF">2019-04-08T14:57:44Z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0x010100CE78116FBD13D140B57CDEFD59103E30</vt:lpwstr>
  </property>
</Properties>
</file>