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2" r:id="rId36"/>
    <p:sldId id="290" r:id="rId37"/>
    <p:sldId id="293" r:id="rId38"/>
    <p:sldId id="291" r:id="rId39"/>
    <p:sldId id="294" r:id="rId40"/>
    <p:sldId id="295"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F5A021-DC4C-41A4-A6DB-555E962C5001}">
  <a:tblStyle styleId="{80F5A021-DC4C-41A4-A6DB-555E962C500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4"/>
    <p:restoredTop sz="75922"/>
  </p:normalViewPr>
  <p:slideViewPr>
    <p:cSldViewPr snapToGrid="0" snapToObjects="1">
      <p:cViewPr varScale="1">
        <p:scale>
          <a:sx n="152" d="100"/>
          <a:sy n="152" d="100"/>
        </p:scale>
        <p:origin x="1144" y="1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Tahoma"/>
                <a:ea typeface="Tahoma"/>
                <a:cs typeface="Tahoma"/>
                <a:sym typeface="Tahoma"/>
              </a:defRPr>
            </a:lvl1pPr>
            <a:lvl2pPr marL="457200" marR="0" lvl="1" indent="0" algn="l" rtl="0">
              <a:spcBef>
                <a:spcPts val="0"/>
              </a:spcBef>
              <a:buNone/>
              <a:defRPr sz="1200" b="0" i="0" u="none" strike="noStrike" cap="none">
                <a:solidFill>
                  <a:schemeClr val="dk1"/>
                </a:solidFill>
                <a:latin typeface="Tahoma"/>
                <a:ea typeface="Tahoma"/>
                <a:cs typeface="Tahoma"/>
                <a:sym typeface="Tahoma"/>
              </a:defRPr>
            </a:lvl2pPr>
            <a:lvl3pPr marL="914400" marR="0" lvl="2" indent="0" algn="l" rtl="0">
              <a:spcBef>
                <a:spcPts val="0"/>
              </a:spcBef>
              <a:buNone/>
              <a:defRPr sz="1200" b="0" i="0" u="none" strike="noStrike" cap="none">
                <a:solidFill>
                  <a:schemeClr val="dk1"/>
                </a:solidFill>
                <a:latin typeface="Tahoma"/>
                <a:ea typeface="Tahoma"/>
                <a:cs typeface="Tahoma"/>
                <a:sym typeface="Tahoma"/>
              </a:defRPr>
            </a:lvl3pPr>
            <a:lvl4pPr marL="1371600" marR="0" lvl="3" indent="0" algn="l" rtl="0">
              <a:spcBef>
                <a:spcPts val="0"/>
              </a:spcBef>
              <a:buNone/>
              <a:defRPr sz="1200" b="0" i="0" u="none" strike="noStrike" cap="none">
                <a:solidFill>
                  <a:schemeClr val="dk1"/>
                </a:solidFill>
                <a:latin typeface="Tahoma"/>
                <a:ea typeface="Tahoma"/>
                <a:cs typeface="Tahoma"/>
                <a:sym typeface="Tahoma"/>
              </a:defRPr>
            </a:lvl4pPr>
            <a:lvl5pPr marL="1828800" marR="0" lvl="4" indent="0" algn="l" rtl="0">
              <a:spcBef>
                <a:spcPts val="0"/>
              </a:spcBef>
              <a:buNone/>
              <a:defRPr sz="1200" b="0" i="0" u="none" strike="noStrike" cap="none">
                <a:solidFill>
                  <a:schemeClr val="dk1"/>
                </a:solidFill>
                <a:latin typeface="Tahoma"/>
                <a:ea typeface="Tahoma"/>
                <a:cs typeface="Tahoma"/>
                <a:sym typeface="Tahoma"/>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Tahoma"/>
                <a:ea typeface="Tahoma"/>
                <a:cs typeface="Tahoma"/>
                <a:sym typeface="Tahoma"/>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Tahoma"/>
                <a:ea typeface="Tahoma"/>
                <a:cs typeface="Tahoma"/>
                <a:sym typeface="Tahoma"/>
              </a:rPr>
              <a:t>‹#›</a:t>
            </a:fld>
            <a:endParaRPr lang="en-US" sz="1200" b="0" i="0" u="none" strike="noStrike" cap="none">
              <a:solidFill>
                <a:schemeClr val="dk1"/>
              </a:solidFill>
              <a:latin typeface="Tahoma"/>
              <a:ea typeface="Tahoma"/>
              <a:cs typeface="Tahoma"/>
              <a:sym typeface="Tahoma"/>
            </a:endParaRPr>
          </a:p>
        </p:txBody>
      </p:sp>
    </p:spTree>
    <p:extLst>
      <p:ext uri="{BB962C8B-B14F-4D97-AF65-F5344CB8AC3E}">
        <p14:creationId xmlns:p14="http://schemas.microsoft.com/office/powerpoint/2010/main" val="259200083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ortheastern.edu/its/standard-configuration/" TargetMode="External"/><Relationship Id="rId4" Type="http://schemas.openxmlformats.org/officeDocument/2006/relationships/hyperlink" Target="https://www.northeastern.edu/its/general-access/"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mailto:help@northeastern.edu"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ahoma"/>
              <a:buNone/>
            </a:pPr>
            <a:endParaRPr sz="1200" b="0" i="0" u="none" strike="noStrike" cap="none">
              <a:solidFill>
                <a:schemeClr val="dk1"/>
              </a:solidFill>
              <a:latin typeface="Tahoma"/>
              <a:ea typeface="Tahoma"/>
              <a:cs typeface="Tahoma"/>
              <a:sym typeface="Tahoma"/>
            </a:endParaRPr>
          </a:p>
        </p:txBody>
      </p:sp>
      <p:sp>
        <p:nvSpPr>
          <p:cNvPr id="89" name="Shape 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Tahoma"/>
                <a:ea typeface="Tahoma"/>
                <a:cs typeface="Tahoma"/>
                <a:sym typeface="Tahoma"/>
              </a:rPr>
              <a:t>1</a:t>
            </a:fld>
            <a:endParaRPr lang="en-US" sz="1200" b="0" i="0" u="none" strike="noStrike" cap="none">
              <a:solidFill>
                <a:schemeClr val="dk1"/>
              </a:solidFill>
              <a:latin typeface="Tahoma"/>
              <a:ea typeface="Tahoma"/>
              <a:cs typeface="Tahoma"/>
              <a:sym typeface="Tahom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a:t>Learning management system</a:t>
            </a:r>
          </a:p>
          <a:p>
            <a:pPr marL="914400" lvl="1" indent="-228600" rtl="0">
              <a:spcBef>
                <a:spcPts val="300"/>
              </a:spcBef>
              <a:buClr>
                <a:schemeClr val="dk1"/>
              </a:buClr>
              <a:buFont typeface="Merriweather Sans"/>
              <a:buChar char="-"/>
            </a:pPr>
            <a:r>
              <a:rPr lang="en-US" sz="1600"/>
              <a:t>Productivity software</a:t>
            </a:r>
          </a:p>
          <a:p>
            <a:pPr marL="914400" lvl="1" indent="-228600" rtl="0">
              <a:spcBef>
                <a:spcPts val="300"/>
              </a:spcBef>
              <a:buClr>
                <a:schemeClr val="dk1"/>
              </a:buClr>
              <a:buFont typeface="Merriweather Sans"/>
              <a:buChar char="-"/>
            </a:pPr>
            <a:r>
              <a:rPr lang="en-US" sz="1600"/>
              <a:t>Academic honesty software with grading support</a:t>
            </a:r>
          </a:p>
          <a:p>
            <a:pPr marL="914400" lvl="1" indent="-228600" rtl="0">
              <a:spcBef>
                <a:spcPts val="300"/>
              </a:spcBef>
              <a:buClr>
                <a:schemeClr val="dk1"/>
              </a:buClr>
              <a:buFont typeface="Merriweather Sans"/>
              <a:buChar char="-"/>
            </a:pPr>
            <a:r>
              <a:rPr lang="en-US" sz="1600"/>
              <a:t>E-portfolios</a:t>
            </a:r>
          </a:p>
          <a:p>
            <a:pPr marL="914400" lvl="1" indent="-228600" rtl="0">
              <a:spcBef>
                <a:spcPts val="300"/>
              </a:spcBef>
              <a:buClr>
                <a:schemeClr val="dk1"/>
              </a:buClr>
              <a:buFont typeface="Merriweather Sans"/>
              <a:buChar char="-"/>
            </a:pPr>
            <a:r>
              <a:rPr lang="en-US" sz="1600"/>
              <a:t>Interactive online modules</a:t>
            </a:r>
          </a:p>
          <a:p>
            <a:pPr marL="914400" lvl="1" indent="-228600" rtl="0">
              <a:spcBef>
                <a:spcPts val="300"/>
              </a:spcBef>
              <a:buClr>
                <a:schemeClr val="dk1"/>
              </a:buClr>
              <a:buFont typeface="Merriweather Sans"/>
              <a:buChar char="-"/>
            </a:pPr>
            <a:r>
              <a:rPr lang="en-US" sz="1600"/>
              <a:t>Video or lecture capture and streaming</a:t>
            </a:r>
          </a:p>
          <a:p>
            <a:pPr marL="914400" lvl="1" indent="-228600" rtl="0">
              <a:spcBef>
                <a:spcPts val="300"/>
              </a:spcBef>
              <a:buClr>
                <a:schemeClr val="dk1"/>
              </a:buClr>
              <a:buFont typeface="Merriweather Sans"/>
              <a:buChar char="-"/>
            </a:pPr>
            <a:r>
              <a:rPr lang="en-US" sz="1600"/>
              <a:t>Web conferencing</a:t>
            </a:r>
          </a:p>
          <a:p>
            <a:pPr marL="914400" lvl="1" indent="-228600" rtl="0">
              <a:spcBef>
                <a:spcPts val="300"/>
              </a:spcBef>
              <a:buClr>
                <a:schemeClr val="dk1"/>
              </a:buClr>
              <a:buFont typeface="Merriweather Sans"/>
              <a:buChar char="-"/>
            </a:pPr>
            <a:r>
              <a:rPr lang="en-US" sz="1600"/>
              <a:t>Design + Data + other non “edtech” tools</a:t>
            </a:r>
          </a:p>
          <a:p>
            <a:pPr marL="914400" lvl="1" indent="-228600" rtl="0">
              <a:spcBef>
                <a:spcPts val="300"/>
              </a:spcBef>
              <a:buClr>
                <a:schemeClr val="dk1"/>
              </a:buClr>
              <a:buFont typeface="Merriweather Sans"/>
              <a:buChar char="-"/>
            </a:pPr>
            <a:r>
              <a:rPr lang="en-US" sz="1600" b="1"/>
              <a:t>Interactive video</a:t>
            </a:r>
          </a:p>
          <a:p>
            <a:pPr marL="914400" lvl="1" indent="-228600" rtl="0">
              <a:spcBef>
                <a:spcPts val="300"/>
              </a:spcBef>
              <a:buClr>
                <a:schemeClr val="dk1"/>
              </a:buClr>
              <a:buFont typeface="Merriweather Sans"/>
              <a:buChar char="-"/>
            </a:pPr>
            <a:r>
              <a:rPr lang="en-US" sz="1600" b="1"/>
              <a:t>Student response</a:t>
            </a:r>
          </a:p>
          <a:p>
            <a:pPr marL="914400" lvl="1" indent="-228600" rtl="0">
              <a:spcBef>
                <a:spcPts val="300"/>
              </a:spcBef>
              <a:buClr>
                <a:schemeClr val="dk1"/>
              </a:buClr>
              <a:buFont typeface="Merriweather Sans"/>
              <a:buChar char="-"/>
            </a:pPr>
            <a:r>
              <a:rPr lang="en-US" sz="1600" b="1"/>
              <a:t>Attendance tracking</a:t>
            </a:r>
          </a:p>
          <a:p>
            <a:pPr marL="914400" lvl="1" indent="-228600" rtl="0">
              <a:spcBef>
                <a:spcPts val="300"/>
              </a:spcBef>
              <a:buClr>
                <a:schemeClr val="dk1"/>
              </a:buClr>
              <a:buFont typeface="Merriweather Sans"/>
              <a:buChar char="-"/>
            </a:pPr>
            <a:r>
              <a:rPr lang="en-US" sz="1600" b="1"/>
              <a:t>Survey tools</a:t>
            </a:r>
          </a:p>
          <a:p>
            <a:pPr lvl="0">
              <a:spcBef>
                <a:spcPts val="0"/>
              </a:spcBef>
              <a:buNone/>
            </a:pPr>
            <a:endParaRPr/>
          </a:p>
          <a:p>
            <a:pPr lvl="0">
              <a:spcBef>
                <a:spcPts val="0"/>
              </a:spcBef>
              <a:buNone/>
            </a:pPr>
            <a:r>
              <a:rPr lang="en-US"/>
              <a:t>Can be used together or independently. Many support a variety of different formats. </a:t>
            </a:r>
            <a:r>
              <a:rPr lang="en-US" sz="1000">
                <a:solidFill>
                  <a:srgbClr val="333333"/>
                </a:solidFill>
                <a:highlight>
                  <a:srgbClr val="FFFFFF"/>
                </a:highlight>
                <a:latin typeface="Arial"/>
                <a:ea typeface="Arial"/>
                <a:cs typeface="Arial"/>
                <a:sym typeface="Arial"/>
              </a:rPr>
              <a:t>add a quick story about the barriers of using models like the flipped classroom, online or hybrid and talk about some of the services we support to break down their barriers?</a:t>
            </a:r>
          </a:p>
          <a:p>
            <a:pPr lvl="0">
              <a:spcBef>
                <a:spcPts val="0"/>
              </a:spcBef>
              <a:buNone/>
            </a:pPr>
            <a:endParaRPr/>
          </a:p>
          <a:p>
            <a:pPr lvl="0" rtl="0">
              <a:spcBef>
                <a:spcPts val="0"/>
              </a:spcBef>
              <a:buClr>
                <a:schemeClr val="dk1"/>
              </a:buClr>
              <a:buSzPct val="78571"/>
              <a:buFont typeface="Arial"/>
              <a:buNone/>
            </a:pPr>
            <a:r>
              <a:rPr lang="en-US" sz="1400" b="1">
                <a:latin typeface="Arial"/>
                <a:ea typeface="Arial"/>
                <a:cs typeface="Arial"/>
                <a:sym typeface="Arial"/>
              </a:rPr>
              <a:t>Specialty software</a:t>
            </a:r>
          </a:p>
          <a:p>
            <a:pPr lvl="0" rtl="0">
              <a:spcBef>
                <a:spcPts val="0"/>
              </a:spcBef>
              <a:buClr>
                <a:schemeClr val="dk1"/>
              </a:buClr>
              <a:buSzPct val="78571"/>
              <a:buFont typeface="Arial"/>
              <a:buNone/>
            </a:pPr>
            <a:r>
              <a:rPr lang="en-US" sz="1400">
                <a:latin typeface="Arial"/>
                <a:ea typeface="Arial"/>
                <a:cs typeface="Arial"/>
                <a:sym typeface="Arial"/>
              </a:rPr>
              <a:t>Imaged machines: </a:t>
            </a:r>
          </a:p>
          <a:p>
            <a:pPr lvl="0" rtl="0">
              <a:spcBef>
                <a:spcPts val="0"/>
              </a:spcBef>
              <a:buClr>
                <a:schemeClr val="dk1"/>
              </a:buClr>
              <a:buSzPct val="78571"/>
              <a:buFont typeface="Arial"/>
              <a:buNone/>
            </a:pPr>
            <a:r>
              <a:rPr lang="en-US" sz="1400" u="sng">
                <a:solidFill>
                  <a:schemeClr val="dk2"/>
                </a:solidFill>
                <a:latin typeface="Arial"/>
                <a:ea typeface="Arial"/>
                <a:cs typeface="Arial"/>
                <a:sym typeface="Arial"/>
                <a:hlinkClick r:id="rId3"/>
              </a:rPr>
              <a:t>https://www.northeastern.edu/its/standard-configuration/</a:t>
            </a:r>
          </a:p>
          <a:p>
            <a:pPr lvl="0" rtl="0">
              <a:spcBef>
                <a:spcPts val="0"/>
              </a:spcBef>
              <a:buClr>
                <a:schemeClr val="dk1"/>
              </a:buClr>
              <a:buSzPct val="78571"/>
              <a:buFont typeface="Arial"/>
              <a:buNone/>
            </a:pPr>
            <a:endParaRPr sz="1400">
              <a:latin typeface="Arial"/>
              <a:ea typeface="Arial"/>
              <a:cs typeface="Arial"/>
              <a:sym typeface="Arial"/>
            </a:endParaRPr>
          </a:p>
          <a:p>
            <a:pPr lvl="0" rtl="0">
              <a:spcBef>
                <a:spcPts val="0"/>
              </a:spcBef>
              <a:buClr>
                <a:schemeClr val="dk1"/>
              </a:buClr>
              <a:buSzPct val="78571"/>
              <a:buFont typeface="Arial"/>
              <a:buNone/>
            </a:pPr>
            <a:r>
              <a:rPr lang="en-US" sz="1400">
                <a:latin typeface="Arial"/>
                <a:ea typeface="Arial"/>
                <a:cs typeface="Arial"/>
                <a:sym typeface="Arial"/>
              </a:rPr>
              <a:t>Non-imaged machines:</a:t>
            </a:r>
          </a:p>
          <a:p>
            <a:pPr lvl="0" rtl="0">
              <a:spcBef>
                <a:spcPts val="0"/>
              </a:spcBef>
              <a:buClr>
                <a:schemeClr val="dk1"/>
              </a:buClr>
              <a:buSzPct val="78571"/>
              <a:buFont typeface="Arial"/>
              <a:buNone/>
            </a:pPr>
            <a:r>
              <a:rPr lang="en-US" sz="1400" u="sng">
                <a:solidFill>
                  <a:schemeClr val="dk2"/>
                </a:solidFill>
                <a:latin typeface="Arial"/>
                <a:ea typeface="Arial"/>
                <a:cs typeface="Arial"/>
                <a:sym typeface="Arial"/>
                <a:hlinkClick r:id="rId4"/>
              </a:rPr>
              <a:t>https://www.northeastern.edu/its/general-access/</a:t>
            </a:r>
          </a:p>
          <a:p>
            <a:pPr lvl="0" rtl="0">
              <a:spcBef>
                <a:spcPts val="0"/>
              </a:spcBef>
              <a:buNone/>
            </a:pPr>
            <a:endParaRPr/>
          </a:p>
        </p:txBody>
      </p:sp>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b="1"/>
              <a:t>Interactive video</a:t>
            </a:r>
          </a:p>
          <a:p>
            <a:pPr marL="914400" lvl="1" indent="-228600" rtl="0">
              <a:spcBef>
                <a:spcPts val="300"/>
              </a:spcBef>
              <a:buClr>
                <a:schemeClr val="dk1"/>
              </a:buClr>
              <a:buFont typeface="Merriweather Sans"/>
              <a:buChar char="-"/>
            </a:pPr>
            <a:r>
              <a:rPr lang="en-US" sz="1600" b="1"/>
              <a:t>Student response</a:t>
            </a:r>
          </a:p>
          <a:p>
            <a:pPr marL="914400" lvl="1" indent="-228600" rtl="0">
              <a:spcBef>
                <a:spcPts val="300"/>
              </a:spcBef>
              <a:buClr>
                <a:schemeClr val="dk1"/>
              </a:buClr>
              <a:buFont typeface="Merriweather Sans"/>
              <a:buChar char="-"/>
            </a:pPr>
            <a:r>
              <a:rPr lang="en-US" sz="1600" b="1"/>
              <a:t>Attendance tracking</a:t>
            </a:r>
          </a:p>
          <a:p>
            <a:pPr marL="914400" lvl="1" indent="-228600" rtl="0">
              <a:spcBef>
                <a:spcPts val="300"/>
              </a:spcBef>
              <a:buClr>
                <a:schemeClr val="dk1"/>
              </a:buClr>
              <a:buFont typeface="Merriweather Sans"/>
              <a:buChar char="-"/>
            </a:pPr>
            <a:r>
              <a:rPr lang="en-US" sz="1600" b="1"/>
              <a:t>Survey tools</a:t>
            </a:r>
          </a:p>
        </p:txBody>
      </p:sp>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b="1"/>
              <a:t>Interactive video</a:t>
            </a:r>
          </a:p>
          <a:p>
            <a:pPr marL="914400" lvl="1" indent="-228600" rtl="0">
              <a:spcBef>
                <a:spcPts val="300"/>
              </a:spcBef>
              <a:buClr>
                <a:schemeClr val="dk1"/>
              </a:buClr>
              <a:buFont typeface="Merriweather Sans"/>
              <a:buChar char="-"/>
            </a:pPr>
            <a:r>
              <a:rPr lang="en-US" sz="1600" b="1"/>
              <a:t>Student response</a:t>
            </a:r>
          </a:p>
          <a:p>
            <a:pPr marL="914400" lvl="1" indent="-228600" rtl="0">
              <a:spcBef>
                <a:spcPts val="300"/>
              </a:spcBef>
              <a:buClr>
                <a:schemeClr val="dk1"/>
              </a:buClr>
              <a:buFont typeface="Merriweather Sans"/>
              <a:buChar char="-"/>
            </a:pPr>
            <a:r>
              <a:rPr lang="en-US" sz="1600" b="1"/>
              <a:t>Attendance tracking</a:t>
            </a:r>
          </a:p>
          <a:p>
            <a:pPr marL="914400" lvl="1" indent="-228600" rtl="0">
              <a:spcBef>
                <a:spcPts val="300"/>
              </a:spcBef>
              <a:buClr>
                <a:schemeClr val="dk1"/>
              </a:buClr>
              <a:buFont typeface="Merriweather Sans"/>
              <a:buChar char="-"/>
            </a:pPr>
            <a:r>
              <a:rPr lang="en-US" sz="1600" b="1"/>
              <a:t>Survey tools</a:t>
            </a:r>
          </a:p>
        </p:txBody>
      </p:sp>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b="1"/>
              <a:t>Interactive video</a:t>
            </a:r>
          </a:p>
          <a:p>
            <a:pPr marL="914400" lvl="1" indent="-228600" rtl="0">
              <a:spcBef>
                <a:spcPts val="300"/>
              </a:spcBef>
              <a:buClr>
                <a:schemeClr val="dk1"/>
              </a:buClr>
              <a:buFont typeface="Merriweather Sans"/>
              <a:buChar char="-"/>
            </a:pPr>
            <a:r>
              <a:rPr lang="en-US" sz="1600" b="1"/>
              <a:t>Student response</a:t>
            </a:r>
          </a:p>
          <a:p>
            <a:pPr marL="914400" lvl="1" indent="-228600" rtl="0">
              <a:spcBef>
                <a:spcPts val="300"/>
              </a:spcBef>
              <a:buClr>
                <a:schemeClr val="dk1"/>
              </a:buClr>
              <a:buFont typeface="Merriweather Sans"/>
              <a:buChar char="-"/>
            </a:pPr>
            <a:r>
              <a:rPr lang="en-US" sz="1600" b="1"/>
              <a:t>Attendance tracking</a:t>
            </a:r>
          </a:p>
          <a:p>
            <a:pPr marL="914400" lvl="1" indent="-228600" rtl="0">
              <a:spcBef>
                <a:spcPts val="300"/>
              </a:spcBef>
              <a:buClr>
                <a:schemeClr val="dk1"/>
              </a:buClr>
              <a:buFont typeface="Merriweather Sans"/>
              <a:buChar char="-"/>
            </a:pPr>
            <a:r>
              <a:rPr lang="en-US" sz="1600" b="1"/>
              <a:t>Survey tools</a:t>
            </a:r>
          </a:p>
        </p:txBody>
      </p:sp>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b="1"/>
              <a:t>Interactive video</a:t>
            </a:r>
          </a:p>
          <a:p>
            <a:pPr marL="914400" lvl="1" indent="-228600" rtl="0">
              <a:spcBef>
                <a:spcPts val="300"/>
              </a:spcBef>
              <a:buClr>
                <a:schemeClr val="dk1"/>
              </a:buClr>
              <a:buFont typeface="Merriweather Sans"/>
              <a:buChar char="-"/>
            </a:pPr>
            <a:r>
              <a:rPr lang="en-US" sz="1600" b="1"/>
              <a:t>Student response</a:t>
            </a:r>
          </a:p>
          <a:p>
            <a:pPr marL="914400" lvl="1" indent="-228600" rtl="0">
              <a:spcBef>
                <a:spcPts val="300"/>
              </a:spcBef>
              <a:buClr>
                <a:schemeClr val="dk1"/>
              </a:buClr>
              <a:buFont typeface="Merriweather Sans"/>
              <a:buChar char="-"/>
            </a:pPr>
            <a:r>
              <a:rPr lang="en-US" sz="1600" b="1"/>
              <a:t>Attendance tracking</a:t>
            </a:r>
          </a:p>
          <a:p>
            <a:pPr marL="914400" lvl="1" indent="-228600" rtl="0">
              <a:spcBef>
                <a:spcPts val="300"/>
              </a:spcBef>
              <a:buClr>
                <a:schemeClr val="dk1"/>
              </a:buClr>
              <a:buFont typeface="Merriweather Sans"/>
              <a:buChar char="-"/>
            </a:pPr>
            <a:r>
              <a:rPr lang="en-US" sz="1600" b="1"/>
              <a:t>Survey tools</a:t>
            </a:r>
          </a:p>
        </p:txBody>
      </p:sp>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Can be used together or independently. Many support a variety of different formats. </a:t>
            </a:r>
            <a:r>
              <a:rPr lang="en-US" sz="1000" dirty="0">
                <a:solidFill>
                  <a:srgbClr val="333333"/>
                </a:solidFill>
                <a:latin typeface="Arial"/>
                <a:ea typeface="Arial"/>
                <a:cs typeface="Arial"/>
                <a:sym typeface="Arial"/>
              </a:rPr>
              <a:t>add a quick story about the barriers of using models like the flipped classroom, online or hybrid and talk about some of the services we support to break down their barriers?</a:t>
            </a:r>
          </a:p>
          <a:p>
            <a:pPr lvl="0">
              <a:spcBef>
                <a:spcPts val="0"/>
              </a:spcBef>
              <a:buNone/>
            </a:pPr>
            <a:endParaRPr sz="1000" dirty="0">
              <a:solidFill>
                <a:srgbClr val="333333"/>
              </a:solidFill>
              <a:latin typeface="Arial"/>
              <a:ea typeface="Arial"/>
              <a:cs typeface="Arial"/>
              <a:sym typeface="Arial"/>
            </a:endParaRPr>
          </a:p>
          <a:p>
            <a:pPr lvl="0">
              <a:spcBef>
                <a:spcPts val="0"/>
              </a:spcBef>
              <a:buNone/>
            </a:pPr>
            <a:r>
              <a:rPr lang="en-US" sz="1000" dirty="0">
                <a:solidFill>
                  <a:srgbClr val="333333"/>
                </a:solidFill>
                <a:latin typeface="Arial"/>
                <a:ea typeface="Arial"/>
                <a:cs typeface="Arial"/>
                <a:sym typeface="Arial"/>
              </a:rPr>
              <a:t>Check software availability on the ITS website</a:t>
            </a:r>
          </a:p>
          <a:p>
            <a:pPr lvl="0">
              <a:spcBef>
                <a:spcPts val="0"/>
              </a:spcBef>
              <a:buNone/>
            </a:pPr>
            <a:endParaRPr sz="1000" dirty="0">
              <a:solidFill>
                <a:srgbClr val="333333"/>
              </a:solidFill>
              <a:latin typeface="Arial"/>
              <a:ea typeface="Arial"/>
              <a:cs typeface="Arial"/>
              <a:sym typeface="Arial"/>
            </a:endParaRPr>
          </a:p>
          <a:p>
            <a:pPr lvl="0" rtl="0">
              <a:spcBef>
                <a:spcPts val="0"/>
              </a:spcBef>
              <a:buClr>
                <a:schemeClr val="dk1"/>
              </a:buClr>
              <a:buSzPct val="110000"/>
              <a:buFont typeface="Arial"/>
              <a:buNone/>
            </a:pPr>
            <a:endParaRPr sz="1000" dirty="0">
              <a:solidFill>
                <a:srgbClr val="333333"/>
              </a:solidFill>
              <a:latin typeface="Arial"/>
              <a:ea typeface="Arial"/>
              <a:cs typeface="Arial"/>
              <a:sym typeface="Arial"/>
            </a:endParaRPr>
          </a:p>
        </p:txBody>
      </p:sp>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rgbClr val="000000"/>
              </a:buClr>
              <a:buSzPct val="91666"/>
              <a:buFont typeface="Arial"/>
              <a:buNone/>
            </a:pPr>
            <a:endParaRPr lang="en-US" dirty="0"/>
          </a:p>
        </p:txBody>
      </p:sp>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We are technologists who love teaching and learning, and we are all battling against shiny object syndrome.</a:t>
            </a:r>
          </a:p>
        </p:txBody>
      </p:sp>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a:t>Licensing makes it free for Northeastern students and faculty (usually)</a:t>
            </a:r>
          </a:p>
          <a:p>
            <a:pPr marL="914400" lvl="1" indent="-228600" rtl="0">
              <a:spcBef>
                <a:spcPts val="300"/>
              </a:spcBef>
              <a:buClr>
                <a:schemeClr val="dk1"/>
              </a:buClr>
              <a:buFont typeface="Merriweather Sans"/>
              <a:buChar char="-"/>
            </a:pPr>
            <a:r>
              <a:rPr lang="en-US" sz="1600"/>
              <a:t>Has been vetted and overall value is better than similar tools in class (optimization for general use; relatively intuitive interface)</a:t>
            </a:r>
          </a:p>
          <a:p>
            <a:pPr marL="914400" lvl="1" indent="-228600" rtl="0">
              <a:spcBef>
                <a:spcPts val="300"/>
              </a:spcBef>
              <a:buClr>
                <a:schemeClr val="dk1"/>
              </a:buClr>
              <a:buFont typeface="Merriweather Sans"/>
              <a:buChar char="-"/>
            </a:pPr>
            <a:r>
              <a:rPr lang="en-US" sz="1600"/>
              <a:t>Generally: single sign on is configured so that students and faculty don’t need to create an account</a:t>
            </a:r>
          </a:p>
          <a:p>
            <a:pPr marL="914400" lvl="1" indent="-228600" rtl="0">
              <a:spcBef>
                <a:spcPts val="300"/>
              </a:spcBef>
              <a:buClr>
                <a:schemeClr val="dk1"/>
              </a:buClr>
              <a:buFont typeface="Merriweather Sans"/>
              <a:buChar char="-"/>
            </a:pPr>
            <a:r>
              <a:rPr lang="en-US" sz="1600"/>
              <a:t>Security risks considered</a:t>
            </a:r>
          </a:p>
          <a:p>
            <a:pPr marL="914400" lvl="1" indent="-228600" rtl="0">
              <a:spcBef>
                <a:spcPts val="300"/>
              </a:spcBef>
              <a:buClr>
                <a:schemeClr val="dk1"/>
              </a:buClr>
              <a:buFont typeface="Merriweather Sans"/>
              <a:buChar char="-"/>
            </a:pPr>
            <a:r>
              <a:rPr lang="en-US" sz="1600"/>
              <a:t>Integration into Blackboard (if available)</a:t>
            </a:r>
          </a:p>
          <a:p>
            <a:pPr marL="914400" lvl="1" indent="-228600" rtl="0">
              <a:spcBef>
                <a:spcPts val="300"/>
              </a:spcBef>
              <a:buClr>
                <a:schemeClr val="dk1"/>
              </a:buClr>
              <a:buFont typeface="Merriweather Sans"/>
              <a:buChar char="-"/>
            </a:pPr>
            <a:r>
              <a:rPr lang="en-US" sz="1600"/>
              <a:t>Documentation and training is provided; Help desk is familiar with most common issues with the tool</a:t>
            </a:r>
          </a:p>
          <a:p>
            <a:pPr marL="914400" lvl="1" indent="-228600" rtl="0">
              <a:spcBef>
                <a:spcPts val="300"/>
              </a:spcBef>
              <a:buClr>
                <a:schemeClr val="dk1"/>
              </a:buClr>
              <a:buFont typeface="Merriweather Sans"/>
              <a:buChar char="-"/>
            </a:pPr>
            <a:r>
              <a:rPr lang="en-US" sz="1600"/>
              <a:t>Life cycle considered: what happens when it no longer meets requirements of the university?</a:t>
            </a:r>
          </a:p>
        </p:txBody>
      </p:sp>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a:t>We want you to love your technology and and will help you as best we can</a:t>
            </a:r>
          </a:p>
          <a:p>
            <a:pPr marL="914400" lvl="1" indent="-228600" rtl="0">
              <a:spcBef>
                <a:spcPts val="300"/>
              </a:spcBef>
              <a:buClr>
                <a:schemeClr val="dk1"/>
              </a:buClr>
              <a:buFont typeface="Merriweather Sans"/>
              <a:buChar char="-"/>
            </a:pPr>
            <a:r>
              <a:rPr lang="en-US" sz="1600"/>
              <a:t>Consider whether grades are being stored on vendor servers and what information students are required to provide</a:t>
            </a:r>
          </a:p>
          <a:p>
            <a:pPr marL="914400" lvl="1" indent="-228600" rtl="0">
              <a:spcBef>
                <a:spcPts val="300"/>
              </a:spcBef>
              <a:buClr>
                <a:schemeClr val="dk1"/>
              </a:buClr>
              <a:buFont typeface="Merriweather Sans"/>
              <a:buChar char="-"/>
            </a:pPr>
            <a:r>
              <a:rPr lang="en-US" sz="1600"/>
              <a:t>Think ahead: Let’s talk to identify strategies for aggregating support documentation and vendor support contact ahead of time so that students won’t be frustrated </a:t>
            </a:r>
          </a:p>
          <a:p>
            <a:pPr lvl="0">
              <a:spcBef>
                <a:spcPts val="0"/>
              </a:spcBef>
              <a:buNone/>
            </a:pPr>
            <a:r>
              <a:rPr lang="en-US" sz="1600"/>
              <a:t>Get admin rights on your computer so you can install necessary software</a:t>
            </a:r>
          </a:p>
          <a:p>
            <a:pPr lvl="0" rtl="0">
              <a:spcBef>
                <a:spcPts val="0"/>
              </a:spcBef>
              <a:buNone/>
            </a:pPr>
            <a:r>
              <a:rPr lang="en-US"/>
              <a:t>We usually love it too; just sometimes it’s not ready for a general audience or overlaps too much with a tool that we have already contracted wtih</a:t>
            </a:r>
          </a:p>
        </p:txBody>
      </p:sp>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a:t>We want you to love your technology and and will help you as best we can</a:t>
            </a:r>
          </a:p>
          <a:p>
            <a:pPr marL="914400" lvl="1" indent="-228600" rtl="0">
              <a:spcBef>
                <a:spcPts val="300"/>
              </a:spcBef>
              <a:buClr>
                <a:schemeClr val="dk1"/>
              </a:buClr>
              <a:buFont typeface="Merriweather Sans"/>
              <a:buChar char="-"/>
            </a:pPr>
            <a:r>
              <a:rPr lang="en-US" sz="1600"/>
              <a:t>Consider whether grades are being stored on vendor servers and what information students are required to provide</a:t>
            </a:r>
          </a:p>
          <a:p>
            <a:pPr marL="914400" lvl="1" indent="-228600" rtl="0">
              <a:spcBef>
                <a:spcPts val="300"/>
              </a:spcBef>
              <a:buClr>
                <a:schemeClr val="dk1"/>
              </a:buClr>
              <a:buFont typeface="Merriweather Sans"/>
              <a:buChar char="-"/>
            </a:pPr>
            <a:r>
              <a:rPr lang="en-US" sz="1600"/>
              <a:t>Think ahead: Let’s talk to identify strategies for aggregating support documentation and vendor support contact ahead of time so that students won’t be frustrated </a:t>
            </a:r>
          </a:p>
          <a:p>
            <a:pPr lvl="0" rtl="0">
              <a:spcBef>
                <a:spcPts val="0"/>
              </a:spcBef>
              <a:buNone/>
            </a:pPr>
            <a:r>
              <a:rPr lang="en-US" sz="1600"/>
              <a:t>Get admin rights on your computer so you can install necessary software</a:t>
            </a:r>
          </a:p>
          <a:p>
            <a:pPr lvl="0" rtl="0">
              <a:spcBef>
                <a:spcPts val="0"/>
              </a:spcBef>
              <a:buNone/>
            </a:pPr>
            <a:r>
              <a:rPr lang="en-US"/>
              <a:t>We usually love it too; just sometimes it’s not ready for a general audience or overlaps too much with a tool that we have already contracted wtih</a:t>
            </a:r>
          </a:p>
        </p:txBody>
      </p:sp>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rtl="0">
              <a:spcBef>
                <a:spcPts val="300"/>
              </a:spcBef>
              <a:buClr>
                <a:schemeClr val="dk1"/>
              </a:buClr>
              <a:buSzPct val="61111"/>
              <a:buFont typeface="Arial"/>
              <a:buNone/>
            </a:pPr>
            <a:r>
              <a:rPr lang="en-US" sz="1800" b="1"/>
              <a:t>Time to...</a:t>
            </a:r>
          </a:p>
          <a:p>
            <a:pPr marL="914400" lvl="1" indent="-228600" rtl="0">
              <a:spcBef>
                <a:spcPts val="300"/>
              </a:spcBef>
              <a:buClr>
                <a:schemeClr val="dk1"/>
              </a:buClr>
              <a:buFont typeface="Merriweather Sans"/>
              <a:buChar char="-"/>
            </a:pPr>
            <a:r>
              <a:rPr lang="en-US" sz="1600"/>
              <a:t>identify useful tools</a:t>
            </a:r>
          </a:p>
          <a:p>
            <a:pPr marL="914400" lvl="1" indent="-228600" rtl="0">
              <a:spcBef>
                <a:spcPts val="300"/>
              </a:spcBef>
              <a:buClr>
                <a:schemeClr val="dk1"/>
              </a:buClr>
              <a:buFont typeface="Merriweather Sans"/>
              <a:buChar char="-"/>
            </a:pPr>
            <a:r>
              <a:rPr lang="en-US" sz="1600"/>
              <a:t>train on tools</a:t>
            </a:r>
          </a:p>
          <a:p>
            <a:pPr marL="914400" lvl="1" indent="-228600" rtl="0">
              <a:spcBef>
                <a:spcPts val="300"/>
              </a:spcBef>
              <a:buClr>
                <a:schemeClr val="dk1"/>
              </a:buClr>
              <a:buFont typeface="Merriweather Sans"/>
              <a:buChar char="-"/>
            </a:pPr>
            <a:r>
              <a:rPr lang="en-US" sz="1600"/>
              <a:t>create content</a:t>
            </a:r>
          </a:p>
          <a:p>
            <a:pPr marL="914400" lvl="1" indent="-228600" rtl="0">
              <a:spcBef>
                <a:spcPts val="300"/>
              </a:spcBef>
              <a:buClr>
                <a:schemeClr val="dk1"/>
              </a:buClr>
              <a:buFont typeface="Merriweather Sans"/>
              <a:buChar char="-"/>
            </a:pPr>
            <a:r>
              <a:rPr lang="en-US" sz="1600"/>
              <a:t>onboard students</a:t>
            </a:r>
          </a:p>
        </p:txBody>
      </p:sp>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rtl="0">
              <a:spcBef>
                <a:spcPts val="300"/>
              </a:spcBef>
              <a:buClr>
                <a:schemeClr val="dk1"/>
              </a:buClr>
              <a:buSzPct val="61111"/>
              <a:buFont typeface="Arial"/>
              <a:buNone/>
            </a:pPr>
            <a:r>
              <a:rPr lang="en-US" sz="1800" b="1"/>
              <a:t>Knowledge...</a:t>
            </a:r>
          </a:p>
          <a:p>
            <a:pPr marL="914400" lvl="1" indent="-228600" rtl="0">
              <a:spcBef>
                <a:spcPts val="300"/>
              </a:spcBef>
              <a:buClr>
                <a:schemeClr val="dk1"/>
              </a:buClr>
              <a:buFont typeface="Merriweather Sans"/>
              <a:buChar char="-"/>
            </a:pPr>
            <a:r>
              <a:rPr lang="en-US" sz="1600"/>
              <a:t>about what tools are available</a:t>
            </a:r>
          </a:p>
          <a:p>
            <a:pPr marL="914400" lvl="1" indent="-228600" rtl="0">
              <a:spcBef>
                <a:spcPts val="300"/>
              </a:spcBef>
              <a:buClr>
                <a:schemeClr val="dk1"/>
              </a:buClr>
              <a:buFont typeface="Merriweather Sans"/>
              <a:buChar char="-"/>
            </a:pPr>
            <a:r>
              <a:rPr lang="en-US" sz="1600"/>
              <a:t>about how to use tools</a:t>
            </a:r>
          </a:p>
          <a:p>
            <a:pPr lvl="0" rtl="0">
              <a:spcBef>
                <a:spcPts val="0"/>
              </a:spcBef>
              <a:buNone/>
            </a:pPr>
            <a:endParaRPr/>
          </a:p>
        </p:txBody>
      </p:sp>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a:t>Group classes</a:t>
            </a:r>
          </a:p>
          <a:p>
            <a:pPr marL="914400" lvl="1" indent="-228600" rtl="0">
              <a:spcBef>
                <a:spcPts val="300"/>
              </a:spcBef>
              <a:buClr>
                <a:schemeClr val="dk1"/>
              </a:buClr>
              <a:buFont typeface="Merriweather Sans"/>
              <a:buChar char="-"/>
            </a:pPr>
            <a:r>
              <a:rPr lang="en-US" sz="1600"/>
              <a:t>One-on-one consultations and training sessions (in person and web conference)</a:t>
            </a:r>
          </a:p>
          <a:p>
            <a:pPr marL="914400" lvl="1" indent="-228600" rtl="0">
              <a:spcBef>
                <a:spcPts val="300"/>
              </a:spcBef>
              <a:buClr>
                <a:schemeClr val="dk1"/>
              </a:buClr>
              <a:buFont typeface="Merriweather Sans"/>
              <a:buChar char="-"/>
            </a:pPr>
            <a:r>
              <a:rPr lang="en-US" sz="1600"/>
              <a:t>Help on demand (email, phone, website documentation)</a:t>
            </a:r>
          </a:p>
          <a:p>
            <a:pPr marL="914400" lvl="1" indent="-228600" rtl="0">
              <a:spcBef>
                <a:spcPts val="300"/>
              </a:spcBef>
              <a:buClr>
                <a:schemeClr val="dk1"/>
              </a:buClr>
              <a:buFont typeface="Merriweather Sans"/>
              <a:buChar char="-"/>
            </a:pPr>
            <a:r>
              <a:rPr lang="en-US" sz="1600"/>
              <a:t>Quickstart guides and documentation (both student and faculty audiences)</a:t>
            </a:r>
          </a:p>
          <a:p>
            <a:pPr marL="914400" lvl="1" indent="-228600" rtl="0">
              <a:spcBef>
                <a:spcPts val="300"/>
              </a:spcBef>
              <a:buClr>
                <a:schemeClr val="dk1"/>
              </a:buClr>
              <a:buFont typeface="Merriweather Sans"/>
              <a:buChar char="-"/>
            </a:pPr>
            <a:r>
              <a:rPr lang="en-US" sz="1600"/>
              <a:t>Consideration of your ideal workflow</a:t>
            </a:r>
          </a:p>
          <a:p>
            <a:pPr marL="914400" lvl="1" indent="-228600" rtl="0">
              <a:spcBef>
                <a:spcPts val="300"/>
              </a:spcBef>
              <a:buClr>
                <a:schemeClr val="dk1"/>
              </a:buClr>
              <a:buFont typeface="Merriweather Sans"/>
              <a:buChar char="-"/>
            </a:pPr>
            <a:r>
              <a:rPr lang="en-US" sz="1600" i="1"/>
              <a:t>Newly offered: In-class support (by appointment)</a:t>
            </a:r>
            <a:r>
              <a:rPr lang="en-US" sz="1600" b="1"/>
              <a:t> </a:t>
            </a:r>
          </a:p>
        </p:txBody>
      </p:sp>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387350" rtl="0">
              <a:spcBef>
                <a:spcPts val="300"/>
              </a:spcBef>
              <a:buClr>
                <a:schemeClr val="dk1"/>
              </a:buClr>
              <a:buSzPct val="61111"/>
              <a:buFont typeface="Arial"/>
              <a:buNone/>
            </a:pPr>
            <a:r>
              <a:rPr lang="en-US" sz="1800" b="1"/>
              <a:t>Several themes</a:t>
            </a:r>
          </a:p>
          <a:p>
            <a:pPr marL="914400" lvl="1" indent="-228600" rtl="0">
              <a:spcBef>
                <a:spcPts val="300"/>
              </a:spcBef>
              <a:buClr>
                <a:schemeClr val="dk1"/>
              </a:buClr>
              <a:buFont typeface="Merriweather Sans"/>
              <a:buChar char="-"/>
            </a:pPr>
            <a:r>
              <a:rPr lang="en-US" sz="1600"/>
              <a:t>Consistency</a:t>
            </a:r>
          </a:p>
          <a:p>
            <a:pPr marL="914400" lvl="1" indent="-228600" rtl="0">
              <a:spcBef>
                <a:spcPts val="300"/>
              </a:spcBef>
              <a:buClr>
                <a:schemeClr val="dk1"/>
              </a:buClr>
              <a:buFont typeface="Merriweather Sans"/>
              <a:buChar char="-"/>
            </a:pPr>
            <a:r>
              <a:rPr lang="en-US" sz="1600"/>
              <a:t>Reliability</a:t>
            </a:r>
          </a:p>
          <a:p>
            <a:pPr marL="914400" lvl="1" indent="-228600" rtl="0">
              <a:spcBef>
                <a:spcPts val="300"/>
              </a:spcBef>
              <a:buClr>
                <a:schemeClr val="dk1"/>
              </a:buClr>
              <a:buFont typeface="Merriweather Sans"/>
              <a:buChar char="-"/>
            </a:pPr>
            <a:r>
              <a:rPr lang="en-US" sz="1600"/>
              <a:t>Availability of newer technology</a:t>
            </a:r>
          </a:p>
        </p:txBody>
      </p:sp>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a:spcBef>
                <a:spcPts val="0"/>
              </a:spcBef>
              <a:buChar char="●"/>
            </a:pPr>
            <a:r>
              <a:rPr lang="en-US"/>
              <a:t>Standards </a:t>
            </a:r>
          </a:p>
          <a:p>
            <a:pPr marL="914400" lvl="0" indent="-228600">
              <a:spcBef>
                <a:spcPts val="0"/>
              </a:spcBef>
              <a:buChar char="●"/>
            </a:pPr>
            <a:r>
              <a:rPr lang="en-US"/>
              <a:t>optimize across many different groups </a:t>
            </a:r>
          </a:p>
          <a:p>
            <a:pPr marL="914400" lvl="0" indent="-228600" rtl="0">
              <a:spcBef>
                <a:spcPts val="0"/>
              </a:spcBef>
              <a:buChar char="●"/>
            </a:pPr>
            <a:r>
              <a:rPr lang="en-US"/>
              <a:t>allow ITS staff to have a shared base of knowledge so when you need help quickly anyone trained on the standard can help you. </a:t>
            </a:r>
          </a:p>
          <a:p>
            <a:pPr lvl="0" rtl="0">
              <a:spcBef>
                <a:spcPts val="0"/>
              </a:spcBef>
              <a:buNone/>
            </a:pPr>
            <a:r>
              <a:rPr lang="en-US"/>
              <a:t>Why differences?</a:t>
            </a:r>
          </a:p>
          <a:p>
            <a:pPr marL="457200" lvl="0" indent="-228600" rtl="0">
              <a:spcBef>
                <a:spcPts val="0"/>
              </a:spcBef>
              <a:buChar char="●"/>
            </a:pPr>
            <a:r>
              <a:rPr lang="en-US"/>
              <a:t>Refresh 3-5 years</a:t>
            </a:r>
          </a:p>
          <a:p>
            <a:pPr marL="457200" lvl="0" indent="-228600" rtl="0">
              <a:spcBef>
                <a:spcPts val="0"/>
              </a:spcBef>
              <a:buChar char="●"/>
            </a:pPr>
            <a:r>
              <a:rPr lang="en-US"/>
              <a:t>Collab rooms</a:t>
            </a:r>
          </a:p>
          <a:p>
            <a:pPr marL="457200" lvl="0" indent="-228600" rtl="0">
              <a:spcBef>
                <a:spcPts val="0"/>
              </a:spcBef>
              <a:buChar char="●"/>
            </a:pPr>
            <a:r>
              <a:rPr lang="en-US"/>
              <a:t>Chaos because they’re used</a:t>
            </a:r>
          </a:p>
          <a:p>
            <a:pPr lvl="0" rtl="0">
              <a:spcBef>
                <a:spcPts val="0"/>
              </a:spcBef>
              <a:buNone/>
            </a:pPr>
            <a:endParaRPr/>
          </a:p>
          <a:p>
            <a:pPr lvl="0" rtl="0">
              <a:spcBef>
                <a:spcPts val="0"/>
              </a:spcBef>
              <a:buNone/>
            </a:pPr>
            <a:endParaRPr/>
          </a:p>
        </p:txBody>
      </p:sp>
      <p:sp>
        <p:nvSpPr>
          <p:cNvPr id="316" name="Shape 3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a:p>
        </p:txBody>
      </p:sp>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a:p>
        </p:txBody>
      </p:sp>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a:t>PCs in the classroom for compatibility with peripherals</a:t>
            </a:r>
          </a:p>
          <a:p>
            <a:pPr marL="914400" lvl="1" indent="-228600" rtl="0">
              <a:spcBef>
                <a:spcPts val="300"/>
              </a:spcBef>
              <a:buClr>
                <a:schemeClr val="dk1"/>
              </a:buClr>
              <a:buFont typeface="Merriweather Sans"/>
              <a:buChar char="-"/>
            </a:pPr>
            <a:r>
              <a:rPr lang="en-US" sz="1600"/>
              <a:t>adapter rings (we suggest troubleshooting session ahead of time though!)</a:t>
            </a:r>
          </a:p>
          <a:p>
            <a:pPr lvl="0" rtl="0">
              <a:spcBef>
                <a:spcPts val="0"/>
              </a:spcBef>
              <a:buNone/>
            </a:pPr>
            <a:endParaRPr/>
          </a:p>
        </p:txBody>
      </p:sp>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sz="1000" dirty="0">
              <a:solidFill>
                <a:srgbClr val="333333"/>
              </a:solidFill>
              <a:highlight>
                <a:srgbClr val="FFFFFF"/>
              </a:highlight>
              <a:latin typeface="Arial"/>
              <a:ea typeface="Arial"/>
              <a:cs typeface="Arial"/>
              <a:sym typeface="Arial"/>
            </a:endParaRPr>
          </a:p>
          <a:p>
            <a:pPr lvl="0">
              <a:spcBef>
                <a:spcPts val="0"/>
              </a:spcBef>
              <a:buNone/>
            </a:pPr>
            <a:endParaRPr sz="1000" dirty="0">
              <a:solidFill>
                <a:srgbClr val="333333"/>
              </a:solidFill>
              <a:highlight>
                <a:srgbClr val="FFFFFF"/>
              </a:highlight>
              <a:latin typeface="Arial"/>
              <a:ea typeface="Arial"/>
              <a:cs typeface="Arial"/>
              <a:sym typeface="Arial"/>
            </a:endParaRPr>
          </a:p>
          <a:p>
            <a:pPr lvl="0" rtl="0">
              <a:spcBef>
                <a:spcPts val="0"/>
              </a:spcBef>
              <a:buNone/>
            </a:pPr>
            <a:endParaRPr sz="1000" dirty="0">
              <a:solidFill>
                <a:srgbClr val="333333"/>
              </a:solidFill>
              <a:highlight>
                <a:srgbClr val="FFFFFF"/>
              </a:highlight>
              <a:latin typeface="Arial"/>
              <a:ea typeface="Arial"/>
              <a:cs typeface="Arial"/>
              <a:sym typeface="Arial"/>
            </a:endParaRPr>
          </a:p>
        </p:txBody>
      </p:sp>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66" name="Shape 3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sz="1000" dirty="0">
              <a:solidFill>
                <a:srgbClr val="333333"/>
              </a:solidFill>
              <a:highlight>
                <a:srgbClr val="FFFFFF"/>
              </a:highlight>
              <a:latin typeface="Arial"/>
              <a:ea typeface="Arial"/>
              <a:cs typeface="Arial"/>
              <a:sym typeface="Arial"/>
            </a:endParaRPr>
          </a:p>
        </p:txBody>
      </p:sp>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Barrier: new technology isn’t always compatible with old configurations: Keeping up with the modern: Collaborate Ultra or </a:t>
            </a:r>
            <a:r>
              <a:rPr lang="en-US" dirty="0" err="1"/>
              <a:t>Playposit</a:t>
            </a:r>
            <a:r>
              <a:rPr lang="en-US" dirty="0"/>
              <a:t> - uses modern browser technology. So choose Chrome or Firefox if you’d like to get the most features with easiest setup. But the flexibility comes with the fact that you can still use Blackboard Collaborate Classic now. Or even </a:t>
            </a:r>
            <a:r>
              <a:rPr lang="en-US" dirty="0" err="1"/>
              <a:t>BlueJeans</a:t>
            </a:r>
            <a:r>
              <a:rPr lang="en-US" dirty="0"/>
              <a:t> for fewer features (but recording is enabled!) Analog to digital in the classrooms...</a:t>
            </a:r>
          </a:p>
        </p:txBody>
      </p:sp>
      <p:sp>
        <p:nvSpPr>
          <p:cNvPr id="374" name="Shape 3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a:p>
        </p:txBody>
      </p:sp>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Tahoma"/>
              <a:buNone/>
            </a:pPr>
            <a:endParaRPr sz="1200" b="0" i="0" u="none" strike="noStrike" cap="none">
              <a:solidFill>
                <a:schemeClr val="dk1"/>
              </a:solidFill>
              <a:latin typeface="Tahoma"/>
              <a:ea typeface="Tahoma"/>
              <a:cs typeface="Tahoma"/>
              <a:sym typeface="Tahoma"/>
            </a:endParaRPr>
          </a:p>
        </p:txBody>
      </p:sp>
      <p:sp>
        <p:nvSpPr>
          <p:cNvPr id="401" name="Shape 401"/>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Tahoma"/>
                <a:ea typeface="Tahoma"/>
                <a:cs typeface="Tahoma"/>
                <a:sym typeface="Tahoma"/>
              </a:rPr>
              <a:t>40</a:t>
            </a:fld>
            <a:endParaRPr lang="en-US" sz="1200" b="0" i="0" u="none" strike="noStrike" cap="none">
              <a:solidFill>
                <a:schemeClr val="dk1"/>
              </a:solidFill>
              <a:latin typeface="Tahoma"/>
              <a:ea typeface="Tahoma"/>
              <a:cs typeface="Tahoma"/>
              <a:sym typeface="Tahom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US" dirty="0"/>
          </a:p>
        </p:txBody>
      </p:sp>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914400" lvl="1" indent="-228600" rtl="0">
              <a:spcBef>
                <a:spcPts val="300"/>
              </a:spcBef>
              <a:buClr>
                <a:schemeClr val="dk1"/>
              </a:buClr>
              <a:buFont typeface="Merriweather Sans"/>
              <a:buChar char="-"/>
            </a:pPr>
            <a:r>
              <a:rPr lang="en-US" sz="1600" dirty="0"/>
              <a:t>Teaching and learning innovation comes from faculty at Northeastern. Thanks to the faculty who have piloted with us, faculty who are speaking today, Faculty Senate, faculty who worked on ITS Strategy with us</a:t>
            </a:r>
          </a:p>
          <a:p>
            <a:pPr marL="914400" lvl="1" indent="-228600" rtl="0">
              <a:spcBef>
                <a:spcPts val="300"/>
              </a:spcBef>
              <a:buClr>
                <a:schemeClr val="dk1"/>
              </a:buClr>
              <a:buFont typeface="Merriweather Sans"/>
              <a:buChar char="-"/>
            </a:pPr>
            <a:r>
              <a:rPr lang="en-US" sz="1600" dirty="0"/>
              <a:t>We’re all here because of the students (</a:t>
            </a:r>
            <a:r>
              <a:rPr lang="en-US" sz="1600" dirty="0" err="1"/>
              <a:t>shoutout</a:t>
            </a:r>
            <a:r>
              <a:rPr lang="en-US" sz="1600" dirty="0"/>
              <a:t> to SITE program)</a:t>
            </a:r>
          </a:p>
          <a:p>
            <a:pPr marL="914400" lvl="1" indent="-228600" rtl="0">
              <a:spcBef>
                <a:spcPts val="300"/>
              </a:spcBef>
              <a:buClr>
                <a:schemeClr val="dk1"/>
              </a:buClr>
              <a:buFont typeface="Merriweather Sans"/>
              <a:buChar char="-"/>
            </a:pPr>
            <a:r>
              <a:rPr lang="en-US" sz="1600" dirty="0"/>
              <a:t>Structure and support of Information Technology Services and </a:t>
            </a:r>
            <a:r>
              <a:rPr lang="en-US" sz="1600" dirty="0" err="1"/>
              <a:t>Rehan</a:t>
            </a:r>
            <a:r>
              <a:rPr lang="en-US" sz="1600" dirty="0"/>
              <a:t> Khan</a:t>
            </a:r>
          </a:p>
          <a:p>
            <a:pPr marL="914400" lvl="1" indent="-228600" rtl="0">
              <a:spcBef>
                <a:spcPts val="300"/>
              </a:spcBef>
              <a:buClr>
                <a:schemeClr val="dk1"/>
              </a:buClr>
              <a:buFont typeface="Merriweather Sans"/>
              <a:buChar char="-"/>
            </a:pPr>
            <a:r>
              <a:rPr lang="en-US" sz="1600" dirty="0"/>
              <a:t>Backed up by ITS Customer Service (</a:t>
            </a:r>
            <a:r>
              <a:rPr lang="en-US" sz="1600" u="sng" dirty="0">
                <a:solidFill>
                  <a:schemeClr val="dk2"/>
                </a:solidFill>
                <a:hlinkClick r:id="rId3"/>
              </a:rPr>
              <a:t>help@northeastern.edu</a:t>
            </a:r>
            <a:r>
              <a:rPr lang="en-US" sz="1600" dirty="0"/>
              <a:t> x4357)</a:t>
            </a:r>
          </a:p>
          <a:p>
            <a:pPr marL="914400" lvl="1" indent="-228600" rtl="0">
              <a:spcBef>
                <a:spcPts val="300"/>
              </a:spcBef>
              <a:buClr>
                <a:schemeClr val="dk1"/>
              </a:buClr>
              <a:buFont typeface="Merriweather Sans"/>
              <a:buChar char="-"/>
            </a:pPr>
            <a:r>
              <a:rPr lang="en-US" sz="1600" dirty="0"/>
              <a:t>Grounded by the work that CATLR does</a:t>
            </a:r>
          </a:p>
          <a:p>
            <a:pPr marL="914400" lvl="1" indent="-228600" rtl="0">
              <a:spcBef>
                <a:spcPts val="300"/>
              </a:spcBef>
              <a:buClr>
                <a:schemeClr val="dk1"/>
              </a:buClr>
              <a:buFont typeface="Merriweather Sans"/>
              <a:buChar char="-"/>
            </a:pPr>
            <a:r>
              <a:rPr lang="en-US" sz="1600" dirty="0"/>
              <a:t>Enhanced by working alongside librarians (P.S. talk to the library about adding the librarian role to your courses!)</a:t>
            </a:r>
          </a:p>
          <a:p>
            <a:pPr marL="914400" lvl="1" indent="-228600" rtl="0">
              <a:spcBef>
                <a:spcPts val="300"/>
              </a:spcBef>
              <a:buClr>
                <a:schemeClr val="dk1"/>
              </a:buClr>
              <a:buFont typeface="Merriweather Sans"/>
              <a:buChar char="-"/>
            </a:pPr>
            <a:r>
              <a:rPr lang="en-US" sz="1600" dirty="0"/>
              <a:t>Partnerships/resource sharing with staff doing similar work: PAN, NUOEL, DMSB IDG </a:t>
            </a:r>
          </a:p>
          <a:p>
            <a:pPr marL="914400" lvl="1" indent="-228600" rtl="0">
              <a:spcBef>
                <a:spcPts val="300"/>
              </a:spcBef>
              <a:buClr>
                <a:schemeClr val="dk1"/>
              </a:buClr>
              <a:buFont typeface="Merriweather Sans"/>
              <a:buChar char="-"/>
            </a:pPr>
            <a:r>
              <a:rPr lang="en-US" sz="1600" dirty="0"/>
              <a:t>Everyone else! </a:t>
            </a:r>
          </a:p>
        </p:txBody>
      </p:sp>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with content">
    <p:bg>
      <p:bgPr>
        <a:solidFill>
          <a:schemeClr val="lt1"/>
        </a:solid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29184"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329184" y="1200150"/>
            <a:ext cx="8458200" cy="321976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ub title with two columns">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29184" y="1188721"/>
            <a:ext cx="4178807" cy="321976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54" name="Shape 54"/>
          <p:cNvSpPr txBox="1">
            <a:spLocks noGrp="1"/>
          </p:cNvSpPr>
          <p:nvPr>
            <p:ph type="body" idx="2"/>
          </p:nvPr>
        </p:nvSpPr>
        <p:spPr>
          <a:xfrm>
            <a:off x="4608576" y="1188721"/>
            <a:ext cx="4178807" cy="322262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55" name="Shape 55"/>
          <p:cNvSpPr txBox="1">
            <a:spLocks noGrp="1"/>
          </p:cNvSpPr>
          <p:nvPr>
            <p:ph type="subTitle" idx="3"/>
          </p:nvPr>
        </p:nvSpPr>
        <p:spPr>
          <a:xfrm>
            <a:off x="329184" y="751389"/>
            <a:ext cx="8458200" cy="2769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000000"/>
              </a:buClr>
              <a:buFont typeface="Arial"/>
              <a:buNone/>
              <a:defRPr sz="1800" b="0" i="0" u="none" strike="noStrike" cap="none">
                <a:solidFill>
                  <a:srgbClr val="000000"/>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
        <p:nvSpPr>
          <p:cNvPr id="56" name="Shape 56"/>
          <p:cNvSpPr txBox="1">
            <a:spLocks noGrp="1"/>
          </p:cNvSpPr>
          <p:nvPr>
            <p:ph type="title"/>
          </p:nvPr>
        </p:nvSpPr>
        <p:spPr>
          <a:xfrm>
            <a:off x="329184"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with 2 columns">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329184" y="1188721"/>
            <a:ext cx="4178807" cy="321976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59" name="Shape 59"/>
          <p:cNvSpPr txBox="1">
            <a:spLocks noGrp="1"/>
          </p:cNvSpPr>
          <p:nvPr>
            <p:ph type="body" idx="2"/>
          </p:nvPr>
        </p:nvSpPr>
        <p:spPr>
          <a:xfrm>
            <a:off x="4608576" y="1185866"/>
            <a:ext cx="4178807" cy="322262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60" name="Shape 60"/>
          <p:cNvSpPr txBox="1">
            <a:spLocks noGrp="1"/>
          </p:cNvSpPr>
          <p:nvPr>
            <p:ph type="title"/>
          </p:nvPr>
        </p:nvSpPr>
        <p:spPr>
          <a:xfrm>
            <a:off x="329184"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alf page, sub title with image">
    <p:bg>
      <p:bgPr>
        <a:solidFill>
          <a:schemeClr val="lt1"/>
        </a:solidFill>
        <a:effectLst/>
      </p:bgPr>
    </p:bg>
    <p:spTree>
      <p:nvGrpSpPr>
        <p:cNvPr id="1" name="Shape 61"/>
        <p:cNvGrpSpPr/>
        <p:nvPr/>
      </p:nvGrpSpPr>
      <p:grpSpPr>
        <a:xfrm>
          <a:off x="0" y="0"/>
          <a:ext cx="0" cy="0"/>
          <a:chOff x="0" y="0"/>
          <a:chExt cx="0" cy="0"/>
        </a:xfrm>
      </p:grpSpPr>
      <p:sp>
        <p:nvSpPr>
          <p:cNvPr id="62" name="Shape 62"/>
          <p:cNvSpPr>
            <a:spLocks noGrp="1"/>
          </p:cNvSpPr>
          <p:nvPr>
            <p:ph type="pic" idx="2"/>
          </p:nvPr>
        </p:nvSpPr>
        <p:spPr>
          <a:xfrm>
            <a:off x="4608576" y="1189337"/>
            <a:ext cx="4178807" cy="322244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300"/>
              </a:spcAft>
              <a:buClr>
                <a:schemeClr val="dk1"/>
              </a:buClr>
              <a:buFont typeface="Arial"/>
              <a:buNone/>
              <a:defRPr sz="1800" b="0" i="0" u="none" strike="noStrike" cap="none">
                <a:solidFill>
                  <a:schemeClr val="dk1"/>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63" name="Shape 63"/>
          <p:cNvSpPr txBox="1">
            <a:spLocks noGrp="1"/>
          </p:cNvSpPr>
          <p:nvPr>
            <p:ph type="title"/>
          </p:nvPr>
        </p:nvSpPr>
        <p:spPr>
          <a:xfrm>
            <a:off x="329184" y="235062"/>
            <a:ext cx="8458200" cy="429767"/>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329184" y="1189337"/>
            <a:ext cx="4178807" cy="321976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65" name="Shape 65"/>
          <p:cNvSpPr txBox="1">
            <a:spLocks noGrp="1"/>
          </p:cNvSpPr>
          <p:nvPr>
            <p:ph type="subTitle" idx="3"/>
          </p:nvPr>
        </p:nvSpPr>
        <p:spPr>
          <a:xfrm>
            <a:off x="329185" y="751389"/>
            <a:ext cx="8460104" cy="2769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000000"/>
              </a:buClr>
              <a:buFont typeface="Arial"/>
              <a:buNone/>
              <a:defRPr sz="1800" b="0" i="0" u="none" strike="noStrike" cap="none">
                <a:solidFill>
                  <a:srgbClr val="000000"/>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Half-page text with image">
    <p:bg>
      <p:bgPr>
        <a:solidFill>
          <a:schemeClr val="lt1"/>
        </a:solidFill>
        <a:effectLst/>
      </p:bgPr>
    </p:bg>
    <p:spTree>
      <p:nvGrpSpPr>
        <p:cNvPr id="1" name="Shape 66"/>
        <p:cNvGrpSpPr/>
        <p:nvPr/>
      </p:nvGrpSpPr>
      <p:grpSpPr>
        <a:xfrm>
          <a:off x="0" y="0"/>
          <a:ext cx="0" cy="0"/>
          <a:chOff x="0" y="0"/>
          <a:chExt cx="0" cy="0"/>
        </a:xfrm>
      </p:grpSpPr>
      <p:sp>
        <p:nvSpPr>
          <p:cNvPr id="67" name="Shape 67"/>
          <p:cNvSpPr>
            <a:spLocks noGrp="1"/>
          </p:cNvSpPr>
          <p:nvPr>
            <p:ph type="pic" idx="2"/>
          </p:nvPr>
        </p:nvSpPr>
        <p:spPr>
          <a:xfrm>
            <a:off x="4608576" y="1188695"/>
            <a:ext cx="4178807" cy="3219794"/>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300"/>
              </a:spcAft>
              <a:buClr>
                <a:schemeClr val="dk1"/>
              </a:buClr>
              <a:buFont typeface="Arial"/>
              <a:buNone/>
              <a:defRPr sz="1800" b="0" i="0" u="none" strike="noStrike" cap="none">
                <a:solidFill>
                  <a:schemeClr val="dk1"/>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68" name="Shape 68"/>
          <p:cNvSpPr txBox="1">
            <a:spLocks noGrp="1"/>
          </p:cNvSpPr>
          <p:nvPr>
            <p:ph type="title"/>
          </p:nvPr>
        </p:nvSpPr>
        <p:spPr>
          <a:xfrm>
            <a:off x="329184" y="235062"/>
            <a:ext cx="8458200" cy="429767"/>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329184" y="1188720"/>
            <a:ext cx="4178807" cy="321976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title, sub title with three columns">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29185" y="235062"/>
            <a:ext cx="8460104" cy="429767"/>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subTitle" idx="1"/>
          </p:nvPr>
        </p:nvSpPr>
        <p:spPr>
          <a:xfrm>
            <a:off x="329185" y="751389"/>
            <a:ext cx="8460104" cy="2769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000000"/>
              </a:buClr>
              <a:buFont typeface="Arial"/>
              <a:buNone/>
              <a:defRPr sz="1800" b="0" i="0" u="none" strike="noStrike" cap="none">
                <a:solidFill>
                  <a:srgbClr val="000000"/>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
        <p:nvSpPr>
          <p:cNvPr id="73" name="Shape 73"/>
          <p:cNvSpPr txBox="1">
            <a:spLocks noGrp="1"/>
          </p:cNvSpPr>
          <p:nvPr>
            <p:ph type="body" idx="2"/>
          </p:nvPr>
        </p:nvSpPr>
        <p:spPr>
          <a:xfrm>
            <a:off x="329185" y="1188720"/>
            <a:ext cx="2743199" cy="322262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74" name="Shape 74"/>
          <p:cNvSpPr txBox="1">
            <a:spLocks noGrp="1"/>
          </p:cNvSpPr>
          <p:nvPr>
            <p:ph type="body" idx="3"/>
          </p:nvPr>
        </p:nvSpPr>
        <p:spPr>
          <a:xfrm>
            <a:off x="3187636" y="1188720"/>
            <a:ext cx="2743199" cy="32226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75" name="Shape 75"/>
          <p:cNvSpPr txBox="1">
            <a:spLocks noGrp="1"/>
          </p:cNvSpPr>
          <p:nvPr>
            <p:ph type="body" idx="4"/>
          </p:nvPr>
        </p:nvSpPr>
        <p:spPr>
          <a:xfrm>
            <a:off x="6046089" y="1188720"/>
            <a:ext cx="2743199" cy="322262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title with three columns">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29185" y="235062"/>
            <a:ext cx="8460104" cy="429767"/>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1"/>
          </p:nvPr>
        </p:nvSpPr>
        <p:spPr>
          <a:xfrm>
            <a:off x="329185" y="1188720"/>
            <a:ext cx="2743199" cy="322262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79" name="Shape 79"/>
          <p:cNvSpPr txBox="1">
            <a:spLocks noGrp="1"/>
          </p:cNvSpPr>
          <p:nvPr>
            <p:ph type="body" idx="2"/>
          </p:nvPr>
        </p:nvSpPr>
        <p:spPr>
          <a:xfrm>
            <a:off x="3187636" y="1188720"/>
            <a:ext cx="2743199" cy="322262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80" name="Shape 80"/>
          <p:cNvSpPr txBox="1">
            <a:spLocks noGrp="1"/>
          </p:cNvSpPr>
          <p:nvPr>
            <p:ph type="body" idx="3"/>
          </p:nvPr>
        </p:nvSpPr>
        <p:spPr>
          <a:xfrm>
            <a:off x="6046089" y="1188720"/>
            <a:ext cx="2743199" cy="322262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Blue quote slide with subtitle">
    <p:bg>
      <p:bgPr>
        <a:solidFill>
          <a:schemeClr val="lt1"/>
        </a:solidFill>
        <a:effectLst/>
      </p:bgPr>
    </p:bg>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329184" y="240920"/>
            <a:ext cx="7222352" cy="200670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Tahoma"/>
              <a:buNone/>
              <a:defRPr sz="4000" b="1" i="0" u="none" strike="noStrike" cap="none">
                <a:solidFill>
                  <a:schemeClr val="dk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 name="Shape 83"/>
          <p:cNvSpPr txBox="1"/>
          <p:nvPr/>
        </p:nvSpPr>
        <p:spPr>
          <a:xfrm>
            <a:off x="329185" y="4758803"/>
            <a:ext cx="8012545" cy="228600"/>
          </a:xfrm>
          <a:prstGeom prst="rect">
            <a:avLst/>
          </a:prstGeom>
          <a:noFill/>
          <a:ln>
            <a:noFill/>
          </a:ln>
        </p:spPr>
        <p:txBody>
          <a:bodyPr lIns="0"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700" b="0" i="0" u="none" strike="noStrike" cap="none">
                <a:solidFill>
                  <a:srgbClr val="B9B8BB"/>
                </a:solidFill>
                <a:latin typeface="Arial"/>
                <a:ea typeface="Arial"/>
                <a:cs typeface="Arial"/>
                <a:sym typeface="Arial"/>
              </a:rPr>
              <a:t>© 2016 Northeastern University – Information Technology Services</a:t>
            </a:r>
          </a:p>
        </p:txBody>
      </p:sp>
      <p:sp>
        <p:nvSpPr>
          <p:cNvPr id="84" name="Shape 84"/>
          <p:cNvSpPr txBox="1">
            <a:spLocks noGrp="1"/>
          </p:cNvSpPr>
          <p:nvPr>
            <p:ph type="subTitle" idx="1"/>
          </p:nvPr>
        </p:nvSpPr>
        <p:spPr>
          <a:xfrm>
            <a:off x="325268" y="3305360"/>
            <a:ext cx="5148072" cy="64922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chemeClr val="dk1"/>
              </a:buClr>
              <a:buFont typeface="Arial"/>
              <a:buNone/>
              <a:defRPr sz="1800" b="0" i="0" u="none" strike="noStrike" cap="none">
                <a:solidFill>
                  <a:schemeClr val="dk1"/>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pic>
        <p:nvPicPr>
          <p:cNvPr id="85" name="Shape 85"/>
          <p:cNvPicPr preferRelativeResize="0"/>
          <p:nvPr/>
        </p:nvPicPr>
        <p:blipFill rotWithShape="1">
          <a:blip r:embed="rId2">
            <a:alphaModFix/>
          </a:blip>
          <a:srcRect/>
          <a:stretch/>
        </p:blipFill>
        <p:spPr>
          <a:xfrm>
            <a:off x="7478106" y="4736648"/>
            <a:ext cx="1309278" cy="20116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White title slide">
    <p:spTree>
      <p:nvGrpSpPr>
        <p:cNvPr id="1" name="Shape 18"/>
        <p:cNvGrpSpPr/>
        <p:nvPr/>
      </p:nvGrpSpPr>
      <p:grpSpPr>
        <a:xfrm>
          <a:off x="0" y="0"/>
          <a:ext cx="0" cy="0"/>
          <a:chOff x="0" y="0"/>
          <a:chExt cx="0" cy="0"/>
        </a:xfrm>
      </p:grpSpPr>
      <p:sp>
        <p:nvSpPr>
          <p:cNvPr id="19" name="Shape 19"/>
          <p:cNvSpPr txBox="1">
            <a:spLocks noGrp="1"/>
          </p:cNvSpPr>
          <p:nvPr>
            <p:ph type="ctrTitle"/>
          </p:nvPr>
        </p:nvSpPr>
        <p:spPr>
          <a:xfrm>
            <a:off x="329184" y="2036819"/>
            <a:ext cx="6858000" cy="1206483"/>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Clr>
                <a:schemeClr val="dk1"/>
              </a:buClr>
              <a:buFont typeface="Tahoma"/>
              <a:buNone/>
              <a:defRPr sz="4600" b="1" i="0" u="none" strike="noStrike" cap="none">
                <a:solidFill>
                  <a:schemeClr val="dk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329184" y="3316628"/>
            <a:ext cx="6858000" cy="914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000000"/>
              </a:buClr>
              <a:buFont typeface="Arial"/>
              <a:buNone/>
              <a:defRPr sz="1800" b="0" i="0" u="none" strike="noStrike" cap="none">
                <a:solidFill>
                  <a:srgbClr val="000000"/>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
        <p:nvSpPr>
          <p:cNvPr id="21" name="Shape 21"/>
          <p:cNvSpPr txBox="1"/>
          <p:nvPr/>
        </p:nvSpPr>
        <p:spPr>
          <a:xfrm>
            <a:off x="329185" y="4758803"/>
            <a:ext cx="8012545" cy="228600"/>
          </a:xfrm>
          <a:prstGeom prst="rect">
            <a:avLst/>
          </a:prstGeom>
          <a:noFill/>
          <a:ln>
            <a:noFill/>
          </a:ln>
        </p:spPr>
        <p:txBody>
          <a:bodyPr lIns="0"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700" b="0" i="0" u="none" strike="noStrike" cap="none">
                <a:solidFill>
                  <a:srgbClr val="B9B8BB"/>
                </a:solidFill>
                <a:latin typeface="Arial"/>
                <a:ea typeface="Arial"/>
                <a:cs typeface="Arial"/>
                <a:sym typeface="Arial"/>
              </a:rPr>
              <a:t>© 201</a:t>
            </a:r>
            <a:r>
              <a:rPr lang="en-US" sz="700">
                <a:solidFill>
                  <a:srgbClr val="B9B8BB"/>
                </a:solidFill>
              </a:rPr>
              <a:t>7 </a:t>
            </a:r>
            <a:r>
              <a:rPr lang="en-US" sz="700" b="0" i="0" u="none" strike="noStrike" cap="none">
                <a:solidFill>
                  <a:srgbClr val="B9B8BB"/>
                </a:solidFill>
                <a:latin typeface="Arial"/>
                <a:ea typeface="Arial"/>
                <a:cs typeface="Arial"/>
                <a:sym typeface="Arial"/>
              </a:rPr>
              <a:t>Northeastern University – Information Technology Services</a:t>
            </a:r>
          </a:p>
        </p:txBody>
      </p:sp>
      <p:pic>
        <p:nvPicPr>
          <p:cNvPr id="22" name="Shape 22"/>
          <p:cNvPicPr preferRelativeResize="0"/>
          <p:nvPr/>
        </p:nvPicPr>
        <p:blipFill rotWithShape="1">
          <a:blip r:embed="rId2">
            <a:alphaModFix/>
          </a:blip>
          <a:srcRect/>
          <a:stretch/>
        </p:blipFill>
        <p:spPr>
          <a:xfrm>
            <a:off x="4038600" y="209550"/>
            <a:ext cx="4859912" cy="82296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ue title slide ">
    <p:bg>
      <p:bgPr>
        <a:solidFill>
          <a:srgbClr val="CC0000"/>
        </a:solidFill>
        <a:effectLst/>
      </p:bgPr>
    </p:bg>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329184" y="2036819"/>
            <a:ext cx="6858000" cy="1206483"/>
          </a:xfrm>
          <a:prstGeom prst="rect">
            <a:avLst/>
          </a:prstGeom>
          <a:solidFill>
            <a:srgbClr val="CC0000"/>
          </a:solidFill>
          <a:ln>
            <a:noFill/>
          </a:ln>
        </p:spPr>
        <p:txBody>
          <a:bodyPr lIns="91425" tIns="91425" rIns="91425" bIns="91425" anchor="b" anchorCtr="0"/>
          <a:lstStyle>
            <a:lvl1pPr marL="0" marR="0" lvl="0" indent="0" algn="l" rtl="0">
              <a:lnSpc>
                <a:spcPct val="90000"/>
              </a:lnSpc>
              <a:spcBef>
                <a:spcPts val="0"/>
              </a:spcBef>
              <a:spcAft>
                <a:spcPts val="0"/>
              </a:spcAft>
              <a:buClr>
                <a:schemeClr val="lt1"/>
              </a:buClr>
              <a:buFont typeface="Tahoma"/>
              <a:buNone/>
              <a:defRPr sz="46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subTitle" idx="1"/>
          </p:nvPr>
        </p:nvSpPr>
        <p:spPr>
          <a:xfrm>
            <a:off x="329184" y="3316628"/>
            <a:ext cx="6858000" cy="914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chemeClr val="lt1"/>
              </a:buClr>
              <a:buFont typeface="Arial"/>
              <a:buNone/>
              <a:defRPr sz="1800" b="0" i="0" u="none" strike="noStrike" cap="none">
                <a:solidFill>
                  <a:schemeClr val="lt1"/>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
        <p:nvSpPr>
          <p:cNvPr id="26" name="Shape 26"/>
          <p:cNvSpPr txBox="1"/>
          <p:nvPr/>
        </p:nvSpPr>
        <p:spPr>
          <a:xfrm>
            <a:off x="329185" y="4758803"/>
            <a:ext cx="8012545" cy="228600"/>
          </a:xfrm>
          <a:prstGeom prst="rect">
            <a:avLst/>
          </a:prstGeom>
          <a:noFill/>
          <a:ln>
            <a:noFill/>
          </a:ln>
        </p:spPr>
        <p:txBody>
          <a:bodyPr lIns="0"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700" b="0" i="0" u="none" strike="noStrike" cap="none">
                <a:solidFill>
                  <a:srgbClr val="B9B8BB"/>
                </a:solidFill>
                <a:latin typeface="Arial"/>
                <a:ea typeface="Arial"/>
                <a:cs typeface="Arial"/>
                <a:sym typeface="Arial"/>
              </a:rPr>
              <a:t>© 201</a:t>
            </a:r>
            <a:r>
              <a:rPr lang="en-US" sz="700">
                <a:solidFill>
                  <a:srgbClr val="B9B8BB"/>
                </a:solidFill>
              </a:rPr>
              <a:t>7 </a:t>
            </a:r>
            <a:r>
              <a:rPr lang="en-US" sz="700" b="0" i="0" u="none" strike="noStrike" cap="none">
                <a:solidFill>
                  <a:srgbClr val="B9B8BB"/>
                </a:solidFill>
                <a:latin typeface="Arial"/>
                <a:ea typeface="Arial"/>
                <a:cs typeface="Arial"/>
                <a:sym typeface="Arial"/>
              </a:rPr>
              <a:t>Northeastern University – Information Technology Services</a:t>
            </a:r>
          </a:p>
        </p:txBody>
      </p:sp>
      <p:pic>
        <p:nvPicPr>
          <p:cNvPr id="27" name="Shape 27"/>
          <p:cNvPicPr preferRelativeResize="0"/>
          <p:nvPr/>
        </p:nvPicPr>
        <p:blipFill rotWithShape="1">
          <a:blip r:embed="rId2">
            <a:alphaModFix/>
          </a:blip>
          <a:srcRect/>
          <a:stretch/>
        </p:blipFill>
        <p:spPr>
          <a:xfrm>
            <a:off x="4055489" y="209550"/>
            <a:ext cx="4859910" cy="82296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White divider slide">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329184" y="237745"/>
            <a:ext cx="7222352" cy="200670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Tahoma"/>
              <a:buNone/>
              <a:defRPr sz="4000" b="1" i="0" u="none" strike="noStrike" cap="none">
                <a:solidFill>
                  <a:schemeClr val="dk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 name="Shape 30"/>
          <p:cNvSpPr txBox="1"/>
          <p:nvPr/>
        </p:nvSpPr>
        <p:spPr>
          <a:xfrm>
            <a:off x="329185" y="4758803"/>
            <a:ext cx="8012545" cy="228600"/>
          </a:xfrm>
          <a:prstGeom prst="rect">
            <a:avLst/>
          </a:prstGeom>
          <a:noFill/>
          <a:ln>
            <a:noFill/>
          </a:ln>
        </p:spPr>
        <p:txBody>
          <a:bodyPr lIns="0"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700" b="0" i="0" u="none" strike="noStrike" cap="none">
                <a:solidFill>
                  <a:srgbClr val="B9B8BB"/>
                </a:solidFill>
                <a:latin typeface="Arial"/>
                <a:ea typeface="Arial"/>
                <a:cs typeface="Arial"/>
                <a:sym typeface="Arial"/>
              </a:rPr>
              <a:t>© 2016 Northeastern University – Information Technology Services, for internal use only. The information contained herein is subject to change without notice.</a:t>
            </a:r>
          </a:p>
        </p:txBody>
      </p:sp>
      <p:pic>
        <p:nvPicPr>
          <p:cNvPr id="31" name="Shape 31"/>
          <p:cNvPicPr preferRelativeResize="0"/>
          <p:nvPr/>
        </p:nvPicPr>
        <p:blipFill rotWithShape="1">
          <a:blip r:embed="rId2">
            <a:alphaModFix/>
          </a:blip>
          <a:srcRect/>
          <a:stretch/>
        </p:blipFill>
        <p:spPr>
          <a:xfrm>
            <a:off x="7478106" y="4736648"/>
            <a:ext cx="1309278" cy="20116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lue divider slide">
    <p:bg>
      <p:bgPr>
        <a:solidFill>
          <a:srgbClr val="CC0000"/>
        </a:solidFill>
        <a:effectLst/>
      </p:bgPr>
    </p:bg>
    <p:spTree>
      <p:nvGrpSpPr>
        <p:cNvPr id="1" name="Shape 32"/>
        <p:cNvGrpSpPr/>
        <p:nvPr/>
      </p:nvGrpSpPr>
      <p:grpSpPr>
        <a:xfrm>
          <a:off x="0" y="0"/>
          <a:ext cx="0" cy="0"/>
          <a:chOff x="0" y="0"/>
          <a:chExt cx="0" cy="0"/>
        </a:xfrm>
      </p:grpSpPr>
      <p:sp>
        <p:nvSpPr>
          <p:cNvPr id="33" name="Shape 33"/>
          <p:cNvSpPr txBox="1">
            <a:spLocks noGrp="1"/>
          </p:cNvSpPr>
          <p:nvPr>
            <p:ph type="ctrTitle"/>
          </p:nvPr>
        </p:nvSpPr>
        <p:spPr>
          <a:xfrm>
            <a:off x="329184" y="238330"/>
            <a:ext cx="7222352" cy="2006703"/>
          </a:xfrm>
          <a:prstGeom prst="rect">
            <a:avLst/>
          </a:prstGeom>
          <a:solidFill>
            <a:srgbClr val="CC0000"/>
          </a:solid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Tahoma"/>
              <a:buNone/>
              <a:defRPr sz="40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4" name="Shape 34"/>
          <p:cNvSpPr txBox="1"/>
          <p:nvPr/>
        </p:nvSpPr>
        <p:spPr>
          <a:xfrm>
            <a:off x="329185" y="4758803"/>
            <a:ext cx="8012545" cy="228600"/>
          </a:xfrm>
          <a:prstGeom prst="rect">
            <a:avLst/>
          </a:prstGeom>
          <a:noFill/>
          <a:ln>
            <a:noFill/>
          </a:ln>
        </p:spPr>
        <p:txBody>
          <a:bodyPr lIns="0"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700" b="0" i="0" u="none" strike="noStrike" cap="none">
                <a:solidFill>
                  <a:srgbClr val="B9B8BB"/>
                </a:solidFill>
                <a:latin typeface="Arial"/>
                <a:ea typeface="Arial"/>
                <a:cs typeface="Arial"/>
                <a:sym typeface="Arial"/>
              </a:rPr>
              <a:t>© 2016 Northeastern University – Information Technology Services, for internal use only. The information contained herein is subject to change without notice.</a:t>
            </a:r>
          </a:p>
        </p:txBody>
      </p:sp>
      <p:pic>
        <p:nvPicPr>
          <p:cNvPr id="35" name="Shape 35"/>
          <p:cNvPicPr preferRelativeResize="0"/>
          <p:nvPr/>
        </p:nvPicPr>
        <p:blipFill rotWithShape="1">
          <a:blip r:embed="rId2">
            <a:alphaModFix/>
          </a:blip>
          <a:srcRect/>
          <a:stretch/>
        </p:blipFill>
        <p:spPr>
          <a:xfrm>
            <a:off x="7467600" y="4705350"/>
            <a:ext cx="1431324" cy="228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ue quote slide with subtitle">
    <p:bg>
      <p:bgPr>
        <a:solidFill>
          <a:srgbClr val="CC0000"/>
        </a:solidFill>
        <a:effectLst/>
      </p:bgPr>
    </p:bg>
    <p:spTree>
      <p:nvGrpSpPr>
        <p:cNvPr id="1" name="Shape 36"/>
        <p:cNvGrpSpPr/>
        <p:nvPr/>
      </p:nvGrpSpPr>
      <p:grpSpPr>
        <a:xfrm>
          <a:off x="0" y="0"/>
          <a:ext cx="0" cy="0"/>
          <a:chOff x="0" y="0"/>
          <a:chExt cx="0" cy="0"/>
        </a:xfrm>
      </p:grpSpPr>
      <p:sp>
        <p:nvSpPr>
          <p:cNvPr id="37" name="Shape 37"/>
          <p:cNvSpPr txBox="1">
            <a:spLocks noGrp="1"/>
          </p:cNvSpPr>
          <p:nvPr>
            <p:ph type="ctrTitle"/>
          </p:nvPr>
        </p:nvSpPr>
        <p:spPr>
          <a:xfrm>
            <a:off x="329184" y="240920"/>
            <a:ext cx="7222352" cy="2006703"/>
          </a:xfrm>
          <a:prstGeom prst="rect">
            <a:avLst/>
          </a:prstGeom>
          <a:solidFill>
            <a:srgbClr val="CC0000"/>
          </a:solid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Tahoma"/>
              <a:buNone/>
              <a:defRPr sz="40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p:nvPr/>
        </p:nvSpPr>
        <p:spPr>
          <a:xfrm>
            <a:off x="329185" y="4758803"/>
            <a:ext cx="8012545" cy="228600"/>
          </a:xfrm>
          <a:prstGeom prst="rect">
            <a:avLst/>
          </a:prstGeom>
          <a:noFill/>
          <a:ln>
            <a:noFill/>
          </a:ln>
        </p:spPr>
        <p:txBody>
          <a:bodyPr lIns="0"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700" b="0" i="0" u="none" strike="noStrike" cap="none">
                <a:solidFill>
                  <a:srgbClr val="B9B8BB"/>
                </a:solidFill>
                <a:latin typeface="Arial"/>
                <a:ea typeface="Arial"/>
                <a:cs typeface="Arial"/>
                <a:sym typeface="Arial"/>
              </a:rPr>
              <a:t>© 2016 Northeastern University – Information Technology Services</a:t>
            </a:r>
          </a:p>
        </p:txBody>
      </p:sp>
      <p:sp>
        <p:nvSpPr>
          <p:cNvPr id="39" name="Shape 39"/>
          <p:cNvSpPr txBox="1">
            <a:spLocks noGrp="1"/>
          </p:cNvSpPr>
          <p:nvPr>
            <p:ph type="subTitle" idx="1"/>
          </p:nvPr>
        </p:nvSpPr>
        <p:spPr>
          <a:xfrm>
            <a:off x="325268" y="3305360"/>
            <a:ext cx="5148072" cy="64922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FFFFFF"/>
              </a:buClr>
              <a:buFont typeface="Arial"/>
              <a:buNone/>
              <a:defRPr sz="1800" b="0" i="0" u="none" strike="noStrike" cap="none">
                <a:solidFill>
                  <a:srgbClr val="FFFFFF"/>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pic>
        <p:nvPicPr>
          <p:cNvPr id="40" name="Shape 40"/>
          <p:cNvPicPr preferRelativeResize="0"/>
          <p:nvPr/>
        </p:nvPicPr>
        <p:blipFill rotWithShape="1">
          <a:blip r:embed="rId2">
            <a:alphaModFix/>
          </a:blip>
          <a:srcRect/>
          <a:stretch/>
        </p:blipFill>
        <p:spPr>
          <a:xfrm>
            <a:off x="7457492" y="4719623"/>
            <a:ext cx="1457907" cy="228600"/>
          </a:xfrm>
          <a:prstGeom prst="rect">
            <a:avLst/>
          </a:prstGeom>
          <a:noFill/>
          <a:ln>
            <a:noFill/>
          </a:ln>
        </p:spPr>
      </p:pic>
      <p:sp>
        <p:nvSpPr>
          <p:cNvPr id="41" name="Shape 41"/>
          <p:cNvSpPr txBox="1"/>
          <p:nvPr/>
        </p:nvSpPr>
        <p:spPr>
          <a:xfrm>
            <a:off x="7416046" y="4832880"/>
            <a:ext cx="1135247" cy="1789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63" b="0" i="1" u="none" strike="noStrike" cap="none">
                <a:solidFill>
                  <a:schemeClr val="lt1"/>
                </a:solidFill>
                <a:latin typeface="Libre Baskerville"/>
                <a:ea typeface="Libre Baskerville"/>
                <a:cs typeface="Libre Baskerville"/>
                <a:sym typeface="Libre Baskerville"/>
              </a:rPr>
              <a:t>Information Technology Services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p:bg>
      <p:bgPr>
        <a:solidFill>
          <a:schemeClr val="lt1"/>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329184"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lt1"/>
        </a:solidFill>
        <a:effectLst/>
      </p:bgPr>
    </p:bg>
    <p:spTree>
      <p:nvGrpSpPr>
        <p:cNvPr id="1" name="Shape 44"/>
        <p:cNvGrpSpPr/>
        <p:nvPr/>
      </p:nvGrpSpPr>
      <p:grpSpPr>
        <a:xfrm>
          <a:off x="0" y="0"/>
          <a:ext cx="0" cy="0"/>
          <a:chOff x="0" y="0"/>
          <a:chExt cx="0" cy="0"/>
        </a:xfrm>
      </p:grpSpPr>
      <p:sp>
        <p:nvSpPr>
          <p:cNvPr id="45" name="Shape 45"/>
          <p:cNvSpPr txBox="1">
            <a:spLocks noGrp="1"/>
          </p:cNvSpPr>
          <p:nvPr>
            <p:ph type="subTitle" idx="1"/>
          </p:nvPr>
        </p:nvSpPr>
        <p:spPr>
          <a:xfrm>
            <a:off x="329184" y="751389"/>
            <a:ext cx="8458200" cy="2769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000000"/>
              </a:buClr>
              <a:buFont typeface="Arial"/>
              <a:buNone/>
              <a:defRPr sz="1800" b="0" i="0" u="none" strike="noStrike" cap="none">
                <a:solidFill>
                  <a:srgbClr val="000000"/>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
        <p:nvSpPr>
          <p:cNvPr id="46" name="Shape 46"/>
          <p:cNvSpPr txBox="1">
            <a:spLocks noGrp="1"/>
          </p:cNvSpPr>
          <p:nvPr>
            <p:ph type="title"/>
          </p:nvPr>
        </p:nvSpPr>
        <p:spPr>
          <a:xfrm>
            <a:off x="329184"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2"/>
          </p:nvPr>
        </p:nvSpPr>
        <p:spPr>
          <a:xfrm>
            <a:off x="329184" y="1188723"/>
            <a:ext cx="8458200" cy="32289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ub title with bullets">
    <p:bg>
      <p:bgPr>
        <a:solidFill>
          <a:schemeClr val="lt1"/>
        </a:solidFill>
        <a:effectLst/>
      </p:bgPr>
    </p:bg>
    <p:spTree>
      <p:nvGrpSpPr>
        <p:cNvPr id="1" name="Shape 48"/>
        <p:cNvGrpSpPr/>
        <p:nvPr/>
      </p:nvGrpSpPr>
      <p:grpSpPr>
        <a:xfrm>
          <a:off x="0" y="0"/>
          <a:ext cx="0" cy="0"/>
          <a:chOff x="0" y="0"/>
          <a:chExt cx="0" cy="0"/>
        </a:xfrm>
      </p:grpSpPr>
      <p:sp>
        <p:nvSpPr>
          <p:cNvPr id="49" name="Shape 49"/>
          <p:cNvSpPr txBox="1">
            <a:spLocks noGrp="1"/>
          </p:cNvSpPr>
          <p:nvPr>
            <p:ph type="subTitle" idx="1"/>
          </p:nvPr>
        </p:nvSpPr>
        <p:spPr>
          <a:xfrm>
            <a:off x="329184" y="751389"/>
            <a:ext cx="8458200" cy="27699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000000"/>
              </a:buClr>
              <a:buFont typeface="Arial"/>
              <a:buNone/>
              <a:defRPr sz="1800" b="0" i="0" u="none" strike="noStrike" cap="none">
                <a:solidFill>
                  <a:srgbClr val="000000"/>
                </a:solidFill>
                <a:latin typeface="Tahoma"/>
                <a:ea typeface="Tahoma"/>
                <a:cs typeface="Tahoma"/>
                <a:sym typeface="Tahoma"/>
              </a:defRPr>
            </a:lvl1pPr>
            <a:lvl2pPr marL="342900" marR="0" lvl="1" indent="0" algn="ctr" rtl="0">
              <a:lnSpc>
                <a:spcPct val="100000"/>
              </a:lnSpc>
              <a:spcBef>
                <a:spcPts val="0"/>
              </a:spcBef>
              <a:spcAft>
                <a:spcPts val="300"/>
              </a:spcAft>
              <a:buClr>
                <a:srgbClr val="888888"/>
              </a:buClr>
              <a:buFont typeface="Merriweather Sans"/>
              <a:buNone/>
              <a:defRPr sz="1600" b="0" i="0" u="none" strike="noStrike" cap="none">
                <a:solidFill>
                  <a:srgbClr val="888888"/>
                </a:solidFill>
                <a:latin typeface="Tahoma"/>
                <a:ea typeface="Tahoma"/>
                <a:cs typeface="Tahoma"/>
                <a:sym typeface="Tahoma"/>
              </a:defRPr>
            </a:lvl2pPr>
            <a:lvl3pPr marL="685800" marR="0" lvl="2"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3pPr>
            <a:lvl4pPr marL="1028700" marR="0" lvl="3"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4pPr>
            <a:lvl5pPr marL="1371600" marR="0" lvl="4" indent="0" algn="ctr" rtl="0">
              <a:lnSpc>
                <a:spcPct val="100000"/>
              </a:lnSpc>
              <a:spcBef>
                <a:spcPts val="0"/>
              </a:spcBef>
              <a:spcAft>
                <a:spcPts val="300"/>
              </a:spcAft>
              <a:buClr>
                <a:srgbClr val="888888"/>
              </a:buClr>
              <a:buFont typeface="Arial"/>
              <a:buNone/>
              <a:defRPr sz="1400" b="0" i="0" u="none" strike="noStrike" cap="none">
                <a:solidFill>
                  <a:srgbClr val="888888"/>
                </a:solidFill>
                <a:latin typeface="Tahoma"/>
                <a:ea typeface="Tahoma"/>
                <a:cs typeface="Tahoma"/>
                <a:sym typeface="Tahoma"/>
              </a:defRPr>
            </a:lvl5pPr>
            <a:lvl6pPr marL="1714500" marR="0" lvl="5" indent="0" algn="ctr" rtl="0">
              <a:lnSpc>
                <a:spcPct val="138888"/>
              </a:lnSpc>
              <a:spcBef>
                <a:spcPts val="270"/>
              </a:spcBef>
              <a:buClr>
                <a:srgbClr val="888888"/>
              </a:buClr>
              <a:buFont typeface="Arial"/>
              <a:buNone/>
              <a:defRPr sz="1350" b="0" i="0" u="none" strike="noStrike" cap="none">
                <a:solidFill>
                  <a:srgbClr val="888888"/>
                </a:solidFill>
                <a:latin typeface="Tahoma"/>
                <a:ea typeface="Tahoma"/>
                <a:cs typeface="Tahoma"/>
                <a:sym typeface="Tahoma"/>
              </a:defRPr>
            </a:lvl6pPr>
            <a:lvl7pPr marL="2057400" marR="0" lvl="6"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7pPr>
            <a:lvl8pPr marL="2400300" marR="0" lvl="7"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8pPr>
            <a:lvl9pPr marL="2743200" marR="0" lvl="8" indent="0" algn="ctr" rtl="0">
              <a:spcBef>
                <a:spcPts val="300"/>
              </a:spcBef>
              <a:buClr>
                <a:srgbClr val="888888"/>
              </a:buClr>
              <a:buFont typeface="Arial"/>
              <a:buNone/>
              <a:defRPr sz="1500" b="0" i="0" u="none" strike="noStrike" cap="none">
                <a:solidFill>
                  <a:srgbClr val="888888"/>
                </a:solidFill>
                <a:latin typeface="Tahoma"/>
                <a:ea typeface="Tahoma"/>
                <a:cs typeface="Tahoma"/>
                <a:sym typeface="Tahoma"/>
              </a:defRPr>
            </a:lvl9pPr>
          </a:lstStyle>
          <a:p>
            <a:endParaRPr/>
          </a:p>
        </p:txBody>
      </p:sp>
      <p:sp>
        <p:nvSpPr>
          <p:cNvPr id="50" name="Shape 50"/>
          <p:cNvSpPr txBox="1">
            <a:spLocks noGrp="1"/>
          </p:cNvSpPr>
          <p:nvPr>
            <p:ph type="title"/>
          </p:nvPr>
        </p:nvSpPr>
        <p:spPr>
          <a:xfrm>
            <a:off x="329184"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2"/>
          </p:nvPr>
        </p:nvSpPr>
        <p:spPr>
          <a:xfrm>
            <a:off x="329184" y="1188723"/>
            <a:ext cx="8458200" cy="3228975"/>
          </a:xfrm>
          <a:prstGeom prst="rect">
            <a:avLst/>
          </a:prstGeom>
          <a:noFill/>
          <a:ln>
            <a:noFill/>
          </a:ln>
        </p:spPr>
        <p:txBody>
          <a:bodyPr lIns="91425" tIns="91425" rIns="91425" bIns="91425" anchor="t" anchorCtr="0"/>
          <a:lstStyle>
            <a:lvl1pPr marL="128588" marR="0" lvl="0" indent="-39687" algn="l" rtl="0">
              <a:lnSpc>
                <a:spcPct val="100000"/>
              </a:lnSpc>
              <a:spcBef>
                <a:spcPts val="0"/>
              </a:spcBef>
              <a:spcAft>
                <a:spcPts val="300"/>
              </a:spcAft>
              <a:buClr>
                <a:schemeClr val="dk1"/>
              </a:buClr>
              <a:buSzPct val="100000"/>
              <a:buFont typeface="Arial"/>
              <a:buChar char="•"/>
              <a:defRPr sz="1400" b="0" i="0" u="none" strike="noStrike" cap="none">
                <a:solidFill>
                  <a:schemeClr val="dk1"/>
                </a:solidFill>
                <a:latin typeface="Tahoma"/>
                <a:ea typeface="Tahoma"/>
                <a:cs typeface="Tahoma"/>
                <a:sym typeface="Tahoma"/>
              </a:defRPr>
            </a:lvl1pPr>
            <a:lvl2pPr marL="257175" marR="0" lvl="1" indent="-59054"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2pPr>
            <a:lvl3pPr marL="384572" marR="0" lvl="2" indent="-41671"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517922" marR="0" lvl="3" indent="-65802"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625079" marR="0" lvl="4" indent="-28178"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29185" y="235065"/>
            <a:ext cx="8458200" cy="430886"/>
          </a:xfrm>
          <a:prstGeom prst="rect">
            <a:avLst/>
          </a:prstGeom>
          <a:solidFill>
            <a:srgbClr val="CC0000"/>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Tahoma"/>
              <a:buNone/>
              <a:defRPr sz="2800" b="1" i="0" u="none" strike="noStrike" cap="none">
                <a:solidFill>
                  <a:schemeClr val="lt1"/>
                </a:solidFill>
                <a:latin typeface="Tahoma"/>
                <a:ea typeface="Tahoma"/>
                <a:cs typeface="Tahoma"/>
                <a:sym typeface="Tahom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329184" y="1200150"/>
            <a:ext cx="8458200" cy="321976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300"/>
              </a:spcAft>
              <a:buClr>
                <a:srgbClr val="CC0000"/>
              </a:buClr>
              <a:buFont typeface="Arial"/>
              <a:buNone/>
              <a:defRPr sz="1800" b="1" i="0" u="none" strike="noStrike" cap="none">
                <a:solidFill>
                  <a:srgbClr val="CC0000"/>
                </a:solidFill>
                <a:latin typeface="Tahoma"/>
                <a:ea typeface="Tahoma"/>
                <a:cs typeface="Tahoma"/>
                <a:sym typeface="Tahoma"/>
              </a:defRPr>
            </a:lvl1pPr>
            <a:lvl2pPr marL="0" marR="0" lvl="1" indent="0" algn="l" rtl="0">
              <a:lnSpc>
                <a:spcPct val="100000"/>
              </a:lnSpc>
              <a:spcBef>
                <a:spcPts val="0"/>
              </a:spcBef>
              <a:spcAft>
                <a:spcPts val="300"/>
              </a:spcAft>
              <a:buClr>
                <a:srgbClr val="000000"/>
              </a:buClr>
              <a:buFont typeface="Merriweather Sans"/>
              <a:buNone/>
              <a:defRPr sz="1600" b="0" i="0" u="none" strike="noStrike" cap="none">
                <a:solidFill>
                  <a:srgbClr val="000000"/>
                </a:solidFill>
                <a:latin typeface="Tahoma"/>
                <a:ea typeface="Tahoma"/>
                <a:cs typeface="Tahoma"/>
                <a:sym typeface="Tahoma"/>
              </a:defRPr>
            </a:lvl2pPr>
            <a:lvl3pPr marL="127397" marR="0" lvl="2" indent="-38496"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3pPr>
            <a:lvl4pPr marL="255985" marR="0" lvl="3" indent="-70565" algn="l" rtl="0">
              <a:lnSpc>
                <a:spcPct val="100000"/>
              </a:lnSpc>
              <a:spcBef>
                <a:spcPts val="0"/>
              </a:spcBef>
              <a:spcAft>
                <a:spcPts val="300"/>
              </a:spcAft>
              <a:buClr>
                <a:srgbClr val="000000"/>
              </a:buClr>
              <a:buSzPct val="80000"/>
              <a:buFont typeface="Arial"/>
              <a:buChar char="–"/>
              <a:defRPr sz="1400" b="0" i="0" u="none" strike="noStrike" cap="none">
                <a:solidFill>
                  <a:srgbClr val="000000"/>
                </a:solidFill>
                <a:latin typeface="Tahoma"/>
                <a:ea typeface="Tahoma"/>
                <a:cs typeface="Tahoma"/>
                <a:sym typeface="Tahoma"/>
              </a:defRPr>
            </a:lvl4pPr>
            <a:lvl5pPr marL="352425" marR="0" lvl="4" indent="-34925" algn="l" rtl="0">
              <a:lnSpc>
                <a:spcPct val="100000"/>
              </a:lnSpc>
              <a:spcBef>
                <a:spcPts val="0"/>
              </a:spcBef>
              <a:spcAft>
                <a:spcPts val="300"/>
              </a:spcAft>
              <a:buClr>
                <a:srgbClr val="000000"/>
              </a:buClr>
              <a:buSzPct val="100000"/>
              <a:buFont typeface="Arial"/>
              <a:buChar char="•"/>
              <a:defRPr sz="1400" b="0" i="0" u="none" strike="noStrike" cap="none">
                <a:solidFill>
                  <a:srgbClr val="000000"/>
                </a:solidFill>
                <a:latin typeface="Tahoma"/>
                <a:ea typeface="Tahoma"/>
                <a:cs typeface="Tahoma"/>
                <a:sym typeface="Tahoma"/>
              </a:defRPr>
            </a:lvl5pPr>
            <a:lvl6pPr marL="1714500" marR="0" lvl="5" indent="0" algn="l" rtl="0">
              <a:lnSpc>
                <a:spcPct val="138888"/>
              </a:lnSpc>
              <a:spcBef>
                <a:spcPts val="270"/>
              </a:spcBef>
              <a:buClr>
                <a:schemeClr val="dk1"/>
              </a:buClr>
              <a:buFont typeface="Arial"/>
              <a:buNone/>
              <a:defRPr sz="1350" b="0" i="0" u="none" strike="noStrike" cap="none">
                <a:solidFill>
                  <a:schemeClr val="dk1"/>
                </a:solidFill>
                <a:latin typeface="Tahoma"/>
                <a:ea typeface="Tahoma"/>
                <a:cs typeface="Tahoma"/>
                <a:sym typeface="Tahoma"/>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Tahoma"/>
                <a:ea typeface="Tahoma"/>
                <a:cs typeface="Tahoma"/>
                <a:sym typeface="Tahoma"/>
              </a:defRPr>
            </a:lvl9pPr>
          </a:lstStyle>
          <a:p>
            <a:endParaRPr/>
          </a:p>
        </p:txBody>
      </p:sp>
      <p:sp>
        <p:nvSpPr>
          <p:cNvPr id="12" name="Shape 12"/>
          <p:cNvSpPr txBox="1"/>
          <p:nvPr/>
        </p:nvSpPr>
        <p:spPr>
          <a:xfrm>
            <a:off x="444502" y="4758803"/>
            <a:ext cx="8012545"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9B8BB"/>
              </a:buClr>
              <a:buSzPct val="25000"/>
              <a:buFont typeface="Arial"/>
              <a:buNone/>
            </a:pPr>
            <a:r>
              <a:rPr lang="en-US" sz="800" b="0" i="0" u="none" strike="noStrike" cap="none">
                <a:solidFill>
                  <a:srgbClr val="B9B8BB"/>
                </a:solidFill>
                <a:latin typeface="Arial"/>
                <a:ea typeface="Arial"/>
                <a:cs typeface="Arial"/>
                <a:sym typeface="Arial"/>
              </a:rPr>
              <a:t>© 201</a:t>
            </a:r>
            <a:r>
              <a:rPr lang="en-US" sz="800">
                <a:solidFill>
                  <a:srgbClr val="B9B8BB"/>
                </a:solidFill>
              </a:rPr>
              <a:t>7 </a:t>
            </a:r>
            <a:r>
              <a:rPr lang="en-US" sz="800" b="0" i="0" u="none" strike="noStrike" cap="none">
                <a:solidFill>
                  <a:srgbClr val="B9B8BB"/>
                </a:solidFill>
                <a:latin typeface="Arial"/>
                <a:ea typeface="Arial"/>
                <a:cs typeface="Arial"/>
                <a:sym typeface="Arial"/>
              </a:rPr>
              <a:t>Northeastern University – Information Technology Services</a:t>
            </a:r>
          </a:p>
        </p:txBody>
      </p:sp>
      <p:sp>
        <p:nvSpPr>
          <p:cNvPr id="13" name="Shape 13"/>
          <p:cNvSpPr txBox="1"/>
          <p:nvPr/>
        </p:nvSpPr>
        <p:spPr>
          <a:xfrm>
            <a:off x="329185" y="4788485"/>
            <a:ext cx="323008" cy="149331"/>
          </a:xfrm>
          <a:prstGeom prst="rect">
            <a:avLst/>
          </a:prstGeom>
          <a:noFill/>
          <a:ln>
            <a:noFill/>
          </a:ln>
        </p:spPr>
        <p:txBody>
          <a:bodyPr lIns="0" tIns="34275" rIns="68575" bIns="34275" anchor="ctr" anchorCtr="0">
            <a:noAutofit/>
          </a:bodyPr>
          <a:lstStyle/>
          <a:p>
            <a:pPr marL="0" marR="0" lvl="0" indent="0" algn="l" rtl="0">
              <a:spcBef>
                <a:spcPts val="0"/>
              </a:spcBef>
              <a:buSzPct val="25000"/>
              <a:buNone/>
            </a:pPr>
            <a:fld id="{00000000-1234-1234-1234-123412341234}" type="slidenum">
              <a:rPr lang="en-US" sz="525" b="0" i="0" u="none" strike="noStrike" cap="none">
                <a:solidFill>
                  <a:srgbClr val="B9B8BB"/>
                </a:solidFill>
                <a:latin typeface="Tahoma"/>
                <a:ea typeface="Tahoma"/>
                <a:cs typeface="Tahoma"/>
                <a:sym typeface="Tahoma"/>
              </a:rPr>
              <a:t>‹#›</a:t>
            </a:fld>
            <a:endParaRPr lang="en-US" sz="525" b="0" i="0" u="none" strike="noStrike" cap="none">
              <a:solidFill>
                <a:srgbClr val="B9B8BB"/>
              </a:solidFill>
              <a:latin typeface="Tahoma"/>
              <a:ea typeface="Tahoma"/>
              <a:cs typeface="Tahoma"/>
              <a:sym typeface="Tahoma"/>
            </a:endParaRPr>
          </a:p>
        </p:txBody>
      </p:sp>
      <p:pic>
        <p:nvPicPr>
          <p:cNvPr id="14" name="Shape 14"/>
          <p:cNvPicPr preferRelativeResize="0"/>
          <p:nvPr/>
        </p:nvPicPr>
        <p:blipFill rotWithShape="1">
          <a:blip r:embed="rId18">
            <a:alphaModFix/>
          </a:blip>
          <a:srcRect/>
          <a:stretch/>
        </p:blipFill>
        <p:spPr>
          <a:xfrm>
            <a:off x="7478106" y="4736648"/>
            <a:ext cx="1309278" cy="20116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youtu.be/9nrP1Zlru2g" TargetMode="External"/><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hyperlink" Target="mailto:ats@northeastern.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329184" y="2036819"/>
            <a:ext cx="6858000" cy="1206600"/>
          </a:xfrm>
          <a:prstGeom prst="rect">
            <a:avLst/>
          </a:prstGeom>
          <a:solidFill>
            <a:schemeClr val="lt1"/>
          </a:solidFill>
          <a:ln>
            <a:noFill/>
          </a:ln>
        </p:spPr>
        <p:txBody>
          <a:bodyPr lIns="0" tIns="0" rIns="0" bIns="0" anchor="b" anchorCtr="0">
            <a:noAutofit/>
          </a:bodyPr>
          <a:lstStyle/>
          <a:p>
            <a:pPr marL="0" marR="0" lvl="0" indent="0" algn="l" rtl="0">
              <a:lnSpc>
                <a:spcPct val="90000"/>
              </a:lnSpc>
              <a:spcBef>
                <a:spcPts val="0"/>
              </a:spcBef>
              <a:spcAft>
                <a:spcPts val="0"/>
              </a:spcAft>
              <a:buClr>
                <a:schemeClr val="dk1"/>
              </a:buClr>
              <a:buSzPct val="25000"/>
              <a:buFont typeface="Tahoma"/>
              <a:buNone/>
            </a:pPr>
            <a:r>
              <a:rPr lang="en-US"/>
              <a:t>Removing Barriers</a:t>
            </a:r>
          </a:p>
        </p:txBody>
      </p:sp>
      <p:sp>
        <p:nvSpPr>
          <p:cNvPr id="92" name="Shape 92"/>
          <p:cNvSpPr txBox="1">
            <a:spLocks noGrp="1"/>
          </p:cNvSpPr>
          <p:nvPr>
            <p:ph type="subTitle" idx="1"/>
          </p:nvPr>
        </p:nvSpPr>
        <p:spPr>
          <a:xfrm>
            <a:off x="329184" y="3316628"/>
            <a:ext cx="6858000" cy="914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a:t>Academic Technology Services  </a:t>
            </a:r>
          </a:p>
        </p:txBody>
      </p:sp>
      <p:pic>
        <p:nvPicPr>
          <p:cNvPr id="93" name="Shape 93" descr="Ats_powerpoint.png"/>
          <p:cNvPicPr preferRelativeResize="0"/>
          <p:nvPr/>
        </p:nvPicPr>
        <p:blipFill>
          <a:blip r:embed="rId3">
            <a:alphaModFix/>
          </a:blip>
          <a:stretch>
            <a:fillRect/>
          </a:stretch>
        </p:blipFill>
        <p:spPr>
          <a:xfrm>
            <a:off x="318337" y="3720174"/>
            <a:ext cx="8659726" cy="382224"/>
          </a:xfrm>
          <a:prstGeom prst="rect">
            <a:avLst/>
          </a:prstGeom>
          <a:noFill/>
          <a:ln>
            <a:noFill/>
          </a:ln>
        </p:spPr>
      </p:pic>
      <p:pic>
        <p:nvPicPr>
          <p:cNvPr id="94" name="Shape 94"/>
          <p:cNvPicPr preferRelativeResize="0"/>
          <p:nvPr/>
        </p:nvPicPr>
        <p:blipFill>
          <a:blip r:embed="rId4">
            <a:alphaModFix/>
          </a:blip>
          <a:stretch>
            <a:fillRect/>
          </a:stretch>
        </p:blipFill>
        <p:spPr>
          <a:xfrm>
            <a:off x="5855884" y="4026700"/>
            <a:ext cx="1331300" cy="13313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Shared goals</a:t>
            </a:r>
          </a:p>
        </p:txBody>
      </p:sp>
      <p:sp>
        <p:nvSpPr>
          <p:cNvPr id="163" name="Shape 163"/>
          <p:cNvSpPr txBox="1">
            <a:spLocks noGrp="1"/>
          </p:cNvSpPr>
          <p:nvPr>
            <p:ph type="body" idx="1"/>
          </p:nvPr>
        </p:nvSpPr>
        <p:spPr>
          <a:xfrm>
            <a:off x="329175" y="1200150"/>
            <a:ext cx="2967300" cy="3219900"/>
          </a:xfrm>
          <a:prstGeom prst="rect">
            <a:avLst/>
          </a:prstGeom>
          <a:noFill/>
          <a:ln>
            <a:noFill/>
          </a:ln>
        </p:spPr>
        <p:txBody>
          <a:bodyPr lIns="0" tIns="0" rIns="0" bIns="0" anchor="t" anchorCtr="0">
            <a:noAutofit/>
          </a:bodyPr>
          <a:lstStyle/>
          <a:p>
            <a:pPr marL="0" lvl="0" indent="0" rtl="0">
              <a:spcBef>
                <a:spcPts val="300"/>
              </a:spcBef>
              <a:spcAft>
                <a:spcPts val="0"/>
              </a:spcAft>
              <a:buNone/>
            </a:pPr>
            <a:r>
              <a:rPr lang="en-US">
                <a:solidFill>
                  <a:srgbClr val="000000"/>
                </a:solidFill>
              </a:rPr>
              <a:t>What are your top three reasons (if any) for wanting to use technology for teaching and learning?</a:t>
            </a:r>
          </a:p>
        </p:txBody>
      </p:sp>
      <p:pic>
        <p:nvPicPr>
          <p:cNvPr id="164" name="Shape 164"/>
          <p:cNvPicPr preferRelativeResize="0"/>
          <p:nvPr/>
        </p:nvPicPr>
        <p:blipFill>
          <a:blip r:embed="rId3">
            <a:alphaModFix/>
          </a:blip>
          <a:stretch>
            <a:fillRect/>
          </a:stretch>
        </p:blipFill>
        <p:spPr>
          <a:xfrm>
            <a:off x="3448875" y="818265"/>
            <a:ext cx="5542724" cy="334193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Identifying barriers</a:t>
            </a:r>
          </a:p>
        </p:txBody>
      </p:sp>
      <p:sp>
        <p:nvSpPr>
          <p:cNvPr id="170" name="Shape 170"/>
          <p:cNvSpPr txBox="1">
            <a:spLocks noGrp="1"/>
          </p:cNvSpPr>
          <p:nvPr>
            <p:ph type="body" idx="1"/>
          </p:nvPr>
        </p:nvSpPr>
        <p:spPr>
          <a:xfrm>
            <a:off x="329175" y="1200150"/>
            <a:ext cx="2967300" cy="3219900"/>
          </a:xfrm>
          <a:prstGeom prst="rect">
            <a:avLst/>
          </a:prstGeom>
          <a:noFill/>
          <a:ln>
            <a:noFill/>
          </a:ln>
        </p:spPr>
        <p:txBody>
          <a:bodyPr lIns="0" tIns="0" rIns="0" bIns="0" anchor="t" anchorCtr="0">
            <a:noAutofit/>
          </a:bodyPr>
          <a:lstStyle/>
          <a:p>
            <a:pPr marL="0" lvl="0" indent="0" rtl="0">
              <a:spcBef>
                <a:spcPts val="300"/>
              </a:spcBef>
              <a:spcAft>
                <a:spcPts val="0"/>
              </a:spcAft>
              <a:buNone/>
            </a:pPr>
            <a:r>
              <a:rPr lang="en-US">
                <a:solidFill>
                  <a:srgbClr val="000000"/>
                </a:solidFill>
              </a:rPr>
              <a:t>What are your top three barriers (if any) to your use of technology for teaching and learning?</a:t>
            </a:r>
            <a:r>
              <a:rPr lang="en-US"/>
              <a:t/>
            </a:r>
            <a:br>
              <a:rPr lang="en-US"/>
            </a:br>
            <a:endParaRPr lang="en-US"/>
          </a:p>
        </p:txBody>
      </p:sp>
      <p:pic>
        <p:nvPicPr>
          <p:cNvPr id="171" name="Shape 171"/>
          <p:cNvPicPr preferRelativeResize="0"/>
          <p:nvPr/>
        </p:nvPicPr>
        <p:blipFill>
          <a:blip r:embed="rId3">
            <a:alphaModFix/>
          </a:blip>
          <a:stretch>
            <a:fillRect/>
          </a:stretch>
        </p:blipFill>
        <p:spPr>
          <a:xfrm>
            <a:off x="3296625" y="744799"/>
            <a:ext cx="5490749" cy="386067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rotWithShape="1">
          <a:blip r:embed="rId3">
            <a:alphaModFix amt="11000"/>
          </a:blip>
          <a:srcRect l="16237" t="12057" r="12072" b="25341"/>
          <a:stretch/>
        </p:blipFill>
        <p:spPr>
          <a:xfrm>
            <a:off x="3136225" y="1123949"/>
            <a:ext cx="6038600" cy="4345549"/>
          </a:xfrm>
          <a:prstGeom prst="rect">
            <a:avLst/>
          </a:prstGeom>
          <a:noFill/>
          <a:ln>
            <a:noFill/>
          </a:ln>
        </p:spPr>
      </p:pic>
      <p:sp>
        <p:nvSpPr>
          <p:cNvPr id="177" name="Shape 177"/>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Barrier 1: Cost/Access</a:t>
            </a:r>
          </a:p>
        </p:txBody>
      </p:sp>
      <p:sp>
        <p:nvSpPr>
          <p:cNvPr id="178" name="Shape 178"/>
          <p:cNvSpPr txBox="1"/>
          <p:nvPr/>
        </p:nvSpPr>
        <p:spPr>
          <a:xfrm>
            <a:off x="3676175" y="3033710"/>
            <a:ext cx="52635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800"/>
              <a:t>“</a:t>
            </a:r>
            <a:r>
              <a:rPr lang="en-US" sz="1800">
                <a:latin typeface="Roboto"/>
                <a:ea typeface="Roboto"/>
                <a:cs typeface="Roboto"/>
                <a:sym typeface="Roboto"/>
              </a:rPr>
              <a:t>Licensing</a:t>
            </a:r>
            <a:r>
              <a:rPr lang="en-US" sz="1800"/>
              <a:t>”</a:t>
            </a:r>
          </a:p>
          <a:p>
            <a:pPr marL="0" marR="0" lvl="0" indent="0" algn="l" rtl="0">
              <a:lnSpc>
                <a:spcPct val="100000"/>
              </a:lnSpc>
              <a:spcBef>
                <a:spcPts val="0"/>
              </a:spcBef>
              <a:spcAft>
                <a:spcPts val="0"/>
              </a:spcAft>
              <a:buNone/>
            </a:pPr>
            <a:endParaRPr sz="1800" b="1"/>
          </a:p>
        </p:txBody>
      </p:sp>
      <p:sp>
        <p:nvSpPr>
          <p:cNvPr id="179" name="Shape 179"/>
          <p:cNvSpPr txBox="1"/>
          <p:nvPr/>
        </p:nvSpPr>
        <p:spPr>
          <a:xfrm>
            <a:off x="3676175" y="2459171"/>
            <a:ext cx="52635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800"/>
              <a:t>“Corporate firewalls</a:t>
            </a:r>
            <a:r>
              <a:rPr lang="en-US" sz="1800">
                <a:latin typeface="Roboto"/>
                <a:ea typeface="Roboto"/>
                <a:cs typeface="Roboto"/>
                <a:sym typeface="Roboto"/>
              </a:rPr>
              <a:t> </a:t>
            </a:r>
            <a:r>
              <a:rPr lang="en-US" sz="1800"/>
              <a:t>and byzantine offerings”</a:t>
            </a:r>
          </a:p>
          <a:p>
            <a:pPr marL="0" marR="0" lvl="0" indent="0" algn="l" rtl="0">
              <a:lnSpc>
                <a:spcPct val="100000"/>
              </a:lnSpc>
              <a:spcBef>
                <a:spcPts val="0"/>
              </a:spcBef>
              <a:spcAft>
                <a:spcPts val="0"/>
              </a:spcAft>
              <a:buNone/>
            </a:pPr>
            <a:endParaRPr sz="1800" b="1"/>
          </a:p>
        </p:txBody>
      </p:sp>
      <p:sp>
        <p:nvSpPr>
          <p:cNvPr id="180" name="Shape 180"/>
          <p:cNvSpPr txBox="1"/>
          <p:nvPr/>
        </p:nvSpPr>
        <p:spPr>
          <a:xfrm>
            <a:off x="5977175" y="1310100"/>
            <a:ext cx="26817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800"/>
              <a:t>“Software </a:t>
            </a:r>
            <a:r>
              <a:rPr lang="en-US" sz="1800" b="1">
                <a:latin typeface="Roboto"/>
                <a:ea typeface="Roboto"/>
                <a:cs typeface="Roboto"/>
                <a:sym typeface="Roboto"/>
              </a:rPr>
              <a:t>licenses</a:t>
            </a:r>
            <a:r>
              <a:rPr lang="en-US" sz="1800"/>
              <a:t>”</a:t>
            </a:r>
          </a:p>
          <a:p>
            <a:pPr lvl="0" rtl="0">
              <a:spcBef>
                <a:spcPts val="0"/>
              </a:spcBef>
              <a:buNone/>
            </a:pPr>
            <a:endParaRPr sz="1800" b="1"/>
          </a:p>
        </p:txBody>
      </p:sp>
      <p:sp>
        <p:nvSpPr>
          <p:cNvPr id="181" name="Shape 181"/>
          <p:cNvSpPr txBox="1"/>
          <p:nvPr/>
        </p:nvSpPr>
        <p:spPr>
          <a:xfrm>
            <a:off x="3676175" y="1884632"/>
            <a:ext cx="52635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800"/>
              <a:t>“</a:t>
            </a:r>
            <a:r>
              <a:rPr lang="en-US" sz="1800">
                <a:latin typeface="Roboto"/>
                <a:ea typeface="Roboto"/>
                <a:cs typeface="Roboto"/>
                <a:sym typeface="Roboto"/>
              </a:rPr>
              <a:t>Access</a:t>
            </a:r>
            <a:r>
              <a:rPr lang="en-US" sz="1800"/>
              <a:t>/limited resources”</a:t>
            </a:r>
          </a:p>
          <a:p>
            <a:pPr lvl="0" rtl="0">
              <a:spcBef>
                <a:spcPts val="0"/>
              </a:spcBef>
              <a:buNone/>
            </a:pPr>
            <a:endParaRPr sz="1800" b="1"/>
          </a:p>
        </p:txBody>
      </p:sp>
      <p:sp>
        <p:nvSpPr>
          <p:cNvPr id="182" name="Shape 182"/>
          <p:cNvSpPr txBox="1"/>
          <p:nvPr/>
        </p:nvSpPr>
        <p:spPr>
          <a:xfrm>
            <a:off x="3676175" y="1310100"/>
            <a:ext cx="21414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800">
                <a:latin typeface="Roboto"/>
                <a:ea typeface="Roboto"/>
                <a:cs typeface="Roboto"/>
                <a:sym typeface="Roboto"/>
              </a:rPr>
              <a:t>“Access to tools”</a:t>
            </a:r>
          </a:p>
          <a:p>
            <a:pPr lvl="0" rtl="0">
              <a:spcBef>
                <a:spcPts val="0"/>
              </a:spcBef>
              <a:buNone/>
            </a:pPr>
            <a:endParaRPr sz="1800" b="1"/>
          </a:p>
        </p:txBody>
      </p:sp>
      <p:sp>
        <p:nvSpPr>
          <p:cNvPr id="183" name="Shape 183"/>
          <p:cNvSpPr txBox="1"/>
          <p:nvPr/>
        </p:nvSpPr>
        <p:spPr>
          <a:xfrm>
            <a:off x="1150500" y="2511512"/>
            <a:ext cx="2054700" cy="326100"/>
          </a:xfrm>
          <a:prstGeom prst="rect">
            <a:avLst/>
          </a:prstGeom>
          <a:noFill/>
          <a:ln>
            <a:noFill/>
          </a:ln>
        </p:spPr>
        <p:txBody>
          <a:bodyPr lIns="91425" tIns="91425" rIns="91425" bIns="91425" anchor="t" anchorCtr="0">
            <a:noAutofit/>
          </a:bodyPr>
          <a:lstStyle/>
          <a:p>
            <a:pPr lvl="0" rtl="0">
              <a:spcBef>
                <a:spcPts val="0"/>
              </a:spcBef>
              <a:buNone/>
            </a:pPr>
            <a:r>
              <a:rPr lang="en-US" sz="2400" b="1" i="1">
                <a:solidFill>
                  <a:srgbClr val="CC0000"/>
                </a:solidFill>
              </a:rPr>
              <a:t>You said....</a:t>
            </a:r>
          </a:p>
        </p:txBody>
      </p:sp>
      <p:sp>
        <p:nvSpPr>
          <p:cNvPr id="184" name="Shape 184"/>
          <p:cNvSpPr txBox="1"/>
          <p:nvPr/>
        </p:nvSpPr>
        <p:spPr>
          <a:xfrm>
            <a:off x="3727925" y="3532025"/>
            <a:ext cx="5160000" cy="7713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rgbClr val="000000"/>
              </a:buClr>
              <a:buSzPct val="61111"/>
              <a:buFont typeface="Arial"/>
              <a:buNone/>
            </a:pPr>
            <a:r>
              <a:rPr lang="en-US" sz="1800"/>
              <a:t>“Lack </a:t>
            </a:r>
            <a:r>
              <a:rPr lang="en-US" sz="1800">
                <a:latin typeface="Roboto"/>
                <a:ea typeface="Roboto"/>
                <a:cs typeface="Roboto"/>
                <a:sym typeface="Roboto"/>
              </a:rPr>
              <a:t>of</a:t>
            </a:r>
            <a:r>
              <a:rPr lang="en-US" sz="1800"/>
              <a:t> </a:t>
            </a:r>
            <a:r>
              <a:rPr lang="en-US" sz="1800" b="1"/>
              <a:t>current technology</a:t>
            </a:r>
            <a:r>
              <a:rPr lang="en-US" sz="1800"/>
              <a:t> relative to what students use outside of the classroom”</a:t>
            </a:r>
          </a:p>
          <a:p>
            <a:pPr lvl="0" rtl="0">
              <a:spcBef>
                <a:spcPts val="0"/>
              </a:spcBef>
              <a:buNone/>
            </a:pPr>
            <a:endParaRPr sz="1800" b="1"/>
          </a:p>
          <a:p>
            <a:pPr lvl="0" rtl="0">
              <a:spcBef>
                <a:spcPts val="0"/>
              </a:spcBef>
              <a:buNone/>
            </a:pPr>
            <a:endParaRPr sz="1800" b="1"/>
          </a:p>
          <a:p>
            <a:pPr lvl="0" rtl="0">
              <a:spcBef>
                <a:spcPts val="0"/>
              </a:spcBef>
              <a:buNone/>
            </a:pPr>
            <a:endParaRPr sz="1800" b="1"/>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Integrative/Holistic Approach</a:t>
            </a:r>
          </a:p>
        </p:txBody>
      </p:sp>
      <p:sp>
        <p:nvSpPr>
          <p:cNvPr id="190" name="Shape 190"/>
          <p:cNvSpPr txBox="1"/>
          <p:nvPr/>
        </p:nvSpPr>
        <p:spPr>
          <a:xfrm>
            <a:off x="6220575" y="726175"/>
            <a:ext cx="2362800" cy="874800"/>
          </a:xfrm>
          <a:prstGeom prst="rect">
            <a:avLst/>
          </a:prstGeom>
          <a:noFill/>
          <a:ln>
            <a:noFill/>
          </a:ln>
        </p:spPr>
        <p:txBody>
          <a:bodyPr lIns="91425" tIns="91425" rIns="91425" bIns="91425" anchor="t" anchorCtr="0">
            <a:noAutofit/>
          </a:bodyPr>
          <a:lstStyle/>
          <a:p>
            <a:pPr lvl="0">
              <a:spcBef>
                <a:spcPts val="0"/>
              </a:spcBef>
              <a:buNone/>
            </a:pPr>
            <a:endParaRPr/>
          </a:p>
          <a:p>
            <a:pPr lvl="0">
              <a:spcBef>
                <a:spcPts val="0"/>
              </a:spcBef>
              <a:buNone/>
            </a:pPr>
            <a:r>
              <a:rPr lang="en-US" b="1" i="1"/>
              <a:t>Ask for admin rights!</a:t>
            </a:r>
          </a:p>
          <a:p>
            <a:pPr lvl="0">
              <a:spcBef>
                <a:spcPts val="0"/>
              </a:spcBef>
              <a:buNone/>
            </a:pPr>
            <a:endParaRPr/>
          </a:p>
        </p:txBody>
      </p:sp>
      <p:pic>
        <p:nvPicPr>
          <p:cNvPr id="191" name="Shape 191"/>
          <p:cNvPicPr preferRelativeResize="0"/>
          <p:nvPr/>
        </p:nvPicPr>
        <p:blipFill rotWithShape="1">
          <a:blip r:embed="rId3">
            <a:alphaModFix/>
          </a:blip>
          <a:srcRect b="30920"/>
          <a:stretch/>
        </p:blipFill>
        <p:spPr>
          <a:xfrm>
            <a:off x="408225" y="1032625"/>
            <a:ext cx="8327550" cy="355314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New tools this year</a:t>
            </a:r>
          </a:p>
        </p:txBody>
      </p:sp>
      <p:pic>
        <p:nvPicPr>
          <p:cNvPr id="197" name="Shape 197"/>
          <p:cNvPicPr preferRelativeResize="0"/>
          <p:nvPr/>
        </p:nvPicPr>
        <p:blipFill>
          <a:blip r:embed="rId3">
            <a:alphaModFix/>
          </a:blip>
          <a:stretch>
            <a:fillRect/>
          </a:stretch>
        </p:blipFill>
        <p:spPr>
          <a:xfrm>
            <a:off x="4579053" y="2776575"/>
            <a:ext cx="4208318" cy="1643475"/>
          </a:xfrm>
          <a:prstGeom prst="rect">
            <a:avLst/>
          </a:prstGeom>
          <a:noFill/>
          <a:ln>
            <a:noFill/>
          </a:ln>
        </p:spPr>
      </p:pic>
      <p:sp>
        <p:nvSpPr>
          <p:cNvPr id="198" name="Shape 198"/>
          <p:cNvSpPr txBox="1"/>
          <p:nvPr/>
        </p:nvSpPr>
        <p:spPr>
          <a:xfrm>
            <a:off x="329175" y="1194100"/>
            <a:ext cx="3847800" cy="846300"/>
          </a:xfrm>
          <a:prstGeom prst="rect">
            <a:avLst/>
          </a:prstGeom>
          <a:noFill/>
          <a:ln>
            <a:noFill/>
          </a:ln>
        </p:spPr>
        <p:txBody>
          <a:bodyPr lIns="91425" tIns="91425" rIns="91425" bIns="91425" anchor="t" anchorCtr="0">
            <a:noAutofit/>
          </a:bodyPr>
          <a:lstStyle/>
          <a:p>
            <a:pPr marL="0" lvl="0" indent="0" rtl="0">
              <a:spcBef>
                <a:spcPts val="300"/>
              </a:spcBef>
              <a:buNone/>
            </a:pPr>
            <a:r>
              <a:rPr lang="en-US" sz="3000" b="1">
                <a:solidFill>
                  <a:schemeClr val="dk1"/>
                </a:solidFill>
                <a:latin typeface="Tahoma"/>
                <a:ea typeface="Tahoma"/>
                <a:cs typeface="Tahoma"/>
                <a:sym typeface="Tahoma"/>
              </a:rPr>
              <a:t>Interactive video</a:t>
            </a:r>
          </a:p>
          <a:p>
            <a:pPr lvl="0">
              <a:spcBef>
                <a:spcPts val="0"/>
              </a:spcBef>
              <a:buNone/>
            </a:pP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New tools this year</a:t>
            </a:r>
          </a:p>
        </p:txBody>
      </p:sp>
      <p:sp>
        <p:nvSpPr>
          <p:cNvPr id="204" name="Shape 204"/>
          <p:cNvSpPr txBox="1"/>
          <p:nvPr/>
        </p:nvSpPr>
        <p:spPr>
          <a:xfrm>
            <a:off x="329175" y="1194100"/>
            <a:ext cx="3847800" cy="846300"/>
          </a:xfrm>
          <a:prstGeom prst="rect">
            <a:avLst/>
          </a:prstGeom>
          <a:noFill/>
          <a:ln>
            <a:noFill/>
          </a:ln>
        </p:spPr>
        <p:txBody>
          <a:bodyPr lIns="91425" tIns="91425" rIns="91425" bIns="91425" anchor="t" anchorCtr="0">
            <a:noAutofit/>
          </a:bodyPr>
          <a:lstStyle/>
          <a:p>
            <a:pPr marL="0" lvl="0" indent="0" rtl="0">
              <a:spcBef>
                <a:spcPts val="300"/>
              </a:spcBef>
              <a:buNone/>
            </a:pPr>
            <a:r>
              <a:rPr lang="en-US" sz="3000" b="1">
                <a:solidFill>
                  <a:schemeClr val="dk1"/>
                </a:solidFill>
                <a:latin typeface="Tahoma"/>
                <a:ea typeface="Tahoma"/>
                <a:cs typeface="Tahoma"/>
                <a:sym typeface="Tahoma"/>
              </a:rPr>
              <a:t>Survey tools</a:t>
            </a:r>
          </a:p>
          <a:p>
            <a:pPr lvl="0" rtl="0">
              <a:spcBef>
                <a:spcPts val="0"/>
              </a:spcBef>
              <a:buNone/>
            </a:pPr>
            <a:endParaRPr/>
          </a:p>
        </p:txBody>
      </p:sp>
      <p:pic>
        <p:nvPicPr>
          <p:cNvPr id="205" name="Shape 205"/>
          <p:cNvPicPr preferRelativeResize="0"/>
          <p:nvPr/>
        </p:nvPicPr>
        <p:blipFill rotWithShape="1">
          <a:blip r:embed="rId3">
            <a:alphaModFix/>
          </a:blip>
          <a:srcRect l="3735"/>
          <a:stretch/>
        </p:blipFill>
        <p:spPr>
          <a:xfrm>
            <a:off x="4714198" y="1194095"/>
            <a:ext cx="3787800" cy="1238730"/>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New tools this year</a:t>
            </a:r>
          </a:p>
        </p:txBody>
      </p:sp>
      <p:sp>
        <p:nvSpPr>
          <p:cNvPr id="211" name="Shape 211"/>
          <p:cNvSpPr txBox="1"/>
          <p:nvPr/>
        </p:nvSpPr>
        <p:spPr>
          <a:xfrm>
            <a:off x="4684200" y="1075100"/>
            <a:ext cx="4373100" cy="846300"/>
          </a:xfrm>
          <a:prstGeom prst="rect">
            <a:avLst/>
          </a:prstGeom>
          <a:noFill/>
          <a:ln>
            <a:noFill/>
          </a:ln>
        </p:spPr>
        <p:txBody>
          <a:bodyPr lIns="91425" tIns="91425" rIns="91425" bIns="91425" anchor="t" anchorCtr="0">
            <a:noAutofit/>
          </a:bodyPr>
          <a:lstStyle/>
          <a:p>
            <a:pPr marL="0" lvl="0" indent="0" rtl="0">
              <a:spcBef>
                <a:spcPts val="300"/>
              </a:spcBef>
              <a:buNone/>
            </a:pPr>
            <a:r>
              <a:rPr lang="en-US" sz="3000" b="1">
                <a:solidFill>
                  <a:schemeClr val="dk1"/>
                </a:solidFill>
                <a:latin typeface="Tahoma"/>
                <a:ea typeface="Tahoma"/>
                <a:cs typeface="Tahoma"/>
                <a:sym typeface="Tahoma"/>
              </a:rPr>
              <a:t>Attendance and communication tools</a:t>
            </a:r>
          </a:p>
          <a:p>
            <a:pPr lvl="0" rtl="0">
              <a:spcBef>
                <a:spcPts val="0"/>
              </a:spcBef>
              <a:buNone/>
            </a:pPr>
            <a:endParaRPr/>
          </a:p>
        </p:txBody>
      </p:sp>
      <p:pic>
        <p:nvPicPr>
          <p:cNvPr id="212" name="Shape 212"/>
          <p:cNvPicPr preferRelativeResize="0"/>
          <p:nvPr/>
        </p:nvPicPr>
        <p:blipFill>
          <a:blip r:embed="rId3">
            <a:alphaModFix/>
          </a:blip>
          <a:stretch>
            <a:fillRect/>
          </a:stretch>
        </p:blipFill>
        <p:spPr>
          <a:xfrm>
            <a:off x="434746" y="955524"/>
            <a:ext cx="3753872" cy="131349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New tools this year</a:t>
            </a:r>
          </a:p>
        </p:txBody>
      </p:sp>
      <p:sp>
        <p:nvSpPr>
          <p:cNvPr id="218" name="Shape 218"/>
          <p:cNvSpPr txBox="1"/>
          <p:nvPr/>
        </p:nvSpPr>
        <p:spPr>
          <a:xfrm>
            <a:off x="4684200" y="1075100"/>
            <a:ext cx="4373100" cy="846300"/>
          </a:xfrm>
          <a:prstGeom prst="rect">
            <a:avLst/>
          </a:prstGeom>
          <a:noFill/>
          <a:ln>
            <a:noFill/>
          </a:ln>
        </p:spPr>
        <p:txBody>
          <a:bodyPr lIns="91425" tIns="91425" rIns="91425" bIns="91425" anchor="t" anchorCtr="0">
            <a:noAutofit/>
          </a:bodyPr>
          <a:lstStyle/>
          <a:p>
            <a:pPr marL="0" lvl="0" indent="0" rtl="0">
              <a:spcBef>
                <a:spcPts val="300"/>
              </a:spcBef>
              <a:buNone/>
            </a:pPr>
            <a:r>
              <a:rPr lang="en-US" sz="3000" b="1">
                <a:solidFill>
                  <a:schemeClr val="dk1"/>
                </a:solidFill>
                <a:latin typeface="Tahoma"/>
                <a:ea typeface="Tahoma"/>
                <a:cs typeface="Tahoma"/>
                <a:sym typeface="Tahoma"/>
              </a:rPr>
              <a:t>Student response</a:t>
            </a:r>
          </a:p>
          <a:p>
            <a:pPr lvl="0" rtl="0">
              <a:spcBef>
                <a:spcPts val="0"/>
              </a:spcBef>
              <a:buNone/>
            </a:pPr>
            <a:endParaRPr/>
          </a:p>
        </p:txBody>
      </p:sp>
      <p:pic>
        <p:nvPicPr>
          <p:cNvPr id="219" name="Shape 219"/>
          <p:cNvPicPr preferRelativeResize="0"/>
          <p:nvPr/>
        </p:nvPicPr>
        <p:blipFill>
          <a:blip r:embed="rId3">
            <a:alphaModFix/>
          </a:blip>
          <a:stretch>
            <a:fillRect/>
          </a:stretch>
        </p:blipFill>
        <p:spPr>
          <a:xfrm>
            <a:off x="329175" y="2613553"/>
            <a:ext cx="3787793" cy="1217386"/>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descr="tool_gudie_final images.jpg"/>
          <p:cNvPicPr preferRelativeResize="0"/>
          <p:nvPr/>
        </p:nvPicPr>
        <p:blipFill rotWithShape="1">
          <a:blip r:embed="rId3">
            <a:alphaModFix amt="5000"/>
          </a:blip>
          <a:srcRect t="12945" r="17108" b="26219"/>
          <a:stretch/>
        </p:blipFill>
        <p:spPr>
          <a:xfrm>
            <a:off x="2354550" y="833662"/>
            <a:ext cx="6596999" cy="3741275"/>
          </a:xfrm>
          <a:prstGeom prst="rect">
            <a:avLst/>
          </a:prstGeom>
          <a:noFill/>
          <a:ln>
            <a:noFill/>
          </a:ln>
        </p:spPr>
      </p:pic>
      <p:sp>
        <p:nvSpPr>
          <p:cNvPr id="225" name="Shape 225"/>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lvl="0" rtl="0">
              <a:spcBef>
                <a:spcPts val="0"/>
              </a:spcBef>
              <a:buClr>
                <a:schemeClr val="lt1"/>
              </a:buClr>
              <a:buSzPct val="25000"/>
              <a:buFont typeface="Tahoma"/>
              <a:buNone/>
            </a:pPr>
            <a:r>
              <a:rPr lang="en-US"/>
              <a:t>Integrative/Holistic Approach</a:t>
            </a:r>
          </a:p>
          <a:p>
            <a:pPr marL="0" marR="0" lvl="0" indent="0" algn="l" rtl="0">
              <a:lnSpc>
                <a:spcPct val="100000"/>
              </a:lnSpc>
              <a:spcBef>
                <a:spcPts val="0"/>
              </a:spcBef>
              <a:spcAft>
                <a:spcPts val="0"/>
              </a:spcAft>
              <a:buClr>
                <a:schemeClr val="lt1"/>
              </a:buClr>
              <a:buSzPct val="25000"/>
              <a:buFont typeface="Tahoma"/>
              <a:buNone/>
            </a:pPr>
            <a:endParaRPr/>
          </a:p>
        </p:txBody>
      </p:sp>
      <p:sp>
        <p:nvSpPr>
          <p:cNvPr id="226" name="Shape 226"/>
          <p:cNvSpPr txBox="1">
            <a:spLocks noGrp="1"/>
          </p:cNvSpPr>
          <p:nvPr>
            <p:ph type="body" idx="1"/>
          </p:nvPr>
        </p:nvSpPr>
        <p:spPr>
          <a:xfrm>
            <a:off x="329174" y="1200150"/>
            <a:ext cx="52710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Coherent catalog of tools</a:t>
            </a:r>
          </a:p>
          <a:p>
            <a:pPr marL="914400" lvl="1" indent="-228600" rtl="0">
              <a:spcBef>
                <a:spcPts val="300"/>
              </a:spcBef>
              <a:spcAft>
                <a:spcPts val="0"/>
              </a:spcAft>
              <a:buClr>
                <a:schemeClr val="dk1"/>
              </a:buClr>
              <a:buChar char="-"/>
            </a:pPr>
            <a:r>
              <a:rPr lang="en-US">
                <a:solidFill>
                  <a:schemeClr val="dk1"/>
                </a:solidFill>
              </a:rPr>
              <a:t>Learning management system</a:t>
            </a:r>
          </a:p>
          <a:p>
            <a:pPr marL="914400" lvl="1" indent="-228600" rtl="0">
              <a:spcBef>
                <a:spcPts val="300"/>
              </a:spcBef>
              <a:spcAft>
                <a:spcPts val="0"/>
              </a:spcAft>
              <a:buClr>
                <a:schemeClr val="dk1"/>
              </a:buClr>
              <a:buChar char="-"/>
            </a:pPr>
            <a:r>
              <a:rPr lang="en-US">
                <a:solidFill>
                  <a:schemeClr val="dk1"/>
                </a:solidFill>
              </a:rPr>
              <a:t>Productivity software</a:t>
            </a:r>
          </a:p>
          <a:p>
            <a:pPr marL="914400" lvl="1" indent="-228600" rtl="0">
              <a:spcBef>
                <a:spcPts val="300"/>
              </a:spcBef>
              <a:spcAft>
                <a:spcPts val="0"/>
              </a:spcAft>
              <a:buClr>
                <a:schemeClr val="dk1"/>
              </a:buClr>
              <a:buChar char="-"/>
            </a:pPr>
            <a:r>
              <a:rPr lang="en-US">
                <a:solidFill>
                  <a:schemeClr val="dk1"/>
                </a:solidFill>
              </a:rPr>
              <a:t>Academic honesty software with grading support</a:t>
            </a:r>
          </a:p>
          <a:p>
            <a:pPr marL="914400" lvl="1" indent="-228600" rtl="0">
              <a:spcBef>
                <a:spcPts val="300"/>
              </a:spcBef>
              <a:spcAft>
                <a:spcPts val="0"/>
              </a:spcAft>
              <a:buClr>
                <a:schemeClr val="dk1"/>
              </a:buClr>
              <a:buChar char="-"/>
            </a:pPr>
            <a:r>
              <a:rPr lang="en-US">
                <a:solidFill>
                  <a:schemeClr val="dk1"/>
                </a:solidFill>
              </a:rPr>
              <a:t>E-portfolios</a:t>
            </a:r>
          </a:p>
          <a:p>
            <a:pPr marL="914400" lvl="1" indent="-228600" rtl="0">
              <a:spcBef>
                <a:spcPts val="300"/>
              </a:spcBef>
              <a:spcAft>
                <a:spcPts val="0"/>
              </a:spcAft>
              <a:buClr>
                <a:schemeClr val="dk1"/>
              </a:buClr>
              <a:buChar char="-"/>
            </a:pPr>
            <a:r>
              <a:rPr lang="en-US">
                <a:solidFill>
                  <a:schemeClr val="dk1"/>
                </a:solidFill>
              </a:rPr>
              <a:t>Interactive online modules</a:t>
            </a:r>
          </a:p>
          <a:p>
            <a:pPr marL="914400" lvl="1" indent="-228600" rtl="0">
              <a:spcBef>
                <a:spcPts val="300"/>
              </a:spcBef>
              <a:spcAft>
                <a:spcPts val="0"/>
              </a:spcAft>
              <a:buClr>
                <a:schemeClr val="dk1"/>
              </a:buClr>
              <a:buChar char="-"/>
            </a:pPr>
            <a:r>
              <a:rPr lang="en-US">
                <a:solidFill>
                  <a:schemeClr val="dk1"/>
                </a:solidFill>
              </a:rPr>
              <a:t>Video or lecture capture and streaming</a:t>
            </a:r>
          </a:p>
          <a:p>
            <a:pPr marL="914400" lvl="1" indent="-228600" rtl="0">
              <a:spcBef>
                <a:spcPts val="300"/>
              </a:spcBef>
              <a:spcAft>
                <a:spcPts val="0"/>
              </a:spcAft>
              <a:buClr>
                <a:schemeClr val="dk1"/>
              </a:buClr>
              <a:buChar char="-"/>
            </a:pPr>
            <a:r>
              <a:rPr lang="en-US">
                <a:solidFill>
                  <a:schemeClr val="dk1"/>
                </a:solidFill>
              </a:rPr>
              <a:t>Web conferencing</a:t>
            </a:r>
          </a:p>
          <a:p>
            <a:pPr marL="914400" lvl="1" indent="-228600" rtl="0">
              <a:spcBef>
                <a:spcPts val="300"/>
              </a:spcBef>
              <a:spcAft>
                <a:spcPts val="0"/>
              </a:spcAft>
              <a:buClr>
                <a:schemeClr val="dk1"/>
              </a:buClr>
              <a:buChar char="-"/>
            </a:pPr>
            <a:r>
              <a:rPr lang="en-US">
                <a:solidFill>
                  <a:schemeClr val="dk1"/>
                </a:solidFill>
              </a:rPr>
              <a:t>Design + Data + other non “edtech” tools</a:t>
            </a:r>
          </a:p>
          <a:p>
            <a:pPr marL="914400" lvl="1" indent="-228600" rtl="0">
              <a:spcBef>
                <a:spcPts val="300"/>
              </a:spcBef>
              <a:spcAft>
                <a:spcPts val="0"/>
              </a:spcAft>
              <a:buClr>
                <a:schemeClr val="dk1"/>
              </a:buClr>
              <a:buChar char="-"/>
            </a:pPr>
            <a:r>
              <a:rPr lang="en-US" b="1">
                <a:solidFill>
                  <a:schemeClr val="dk1"/>
                </a:solidFill>
              </a:rPr>
              <a:t>Interactive video</a:t>
            </a:r>
          </a:p>
          <a:p>
            <a:pPr marL="914400" lvl="1" indent="-228600" rtl="0">
              <a:spcBef>
                <a:spcPts val="300"/>
              </a:spcBef>
              <a:spcAft>
                <a:spcPts val="0"/>
              </a:spcAft>
              <a:buClr>
                <a:schemeClr val="dk1"/>
              </a:buClr>
              <a:buChar char="-"/>
            </a:pPr>
            <a:r>
              <a:rPr lang="en-US" b="1">
                <a:solidFill>
                  <a:schemeClr val="dk1"/>
                </a:solidFill>
              </a:rPr>
              <a:t>Student response</a:t>
            </a:r>
          </a:p>
          <a:p>
            <a:pPr marL="914400" lvl="1" indent="-228600" rtl="0">
              <a:spcBef>
                <a:spcPts val="300"/>
              </a:spcBef>
              <a:spcAft>
                <a:spcPts val="0"/>
              </a:spcAft>
              <a:buClr>
                <a:schemeClr val="dk1"/>
              </a:buClr>
              <a:buChar char="-"/>
            </a:pPr>
            <a:r>
              <a:rPr lang="en-US" b="1">
                <a:solidFill>
                  <a:schemeClr val="dk1"/>
                </a:solidFill>
              </a:rPr>
              <a:t>Attendance tracking</a:t>
            </a:r>
          </a:p>
          <a:p>
            <a:pPr marL="914400" lvl="1" indent="-228600" rtl="0">
              <a:spcBef>
                <a:spcPts val="300"/>
              </a:spcBef>
              <a:spcAft>
                <a:spcPts val="0"/>
              </a:spcAft>
              <a:buClr>
                <a:srgbClr val="000000"/>
              </a:buClr>
              <a:buChar char="-"/>
            </a:pPr>
            <a:r>
              <a:rPr lang="en-US" b="1">
                <a:solidFill>
                  <a:schemeClr val="dk1"/>
                </a:solidFill>
              </a:rPr>
              <a:t>Survey tools</a:t>
            </a:r>
            <a:r>
              <a:rPr lang="en-US" b="1" i="1"/>
              <a:t/>
            </a:r>
            <a:br>
              <a:rPr lang="en-US" b="1" i="1"/>
            </a:br>
            <a:endParaRPr lang="en-US" b="1" i="1"/>
          </a:p>
        </p:txBody>
      </p:sp>
      <p:pic>
        <p:nvPicPr>
          <p:cNvPr id="227" name="Shape 227"/>
          <p:cNvPicPr preferRelativeResize="0"/>
          <p:nvPr/>
        </p:nvPicPr>
        <p:blipFill rotWithShape="1">
          <a:blip r:embed="rId4">
            <a:alphaModFix/>
          </a:blip>
          <a:srcRect l="3735"/>
          <a:stretch/>
        </p:blipFill>
        <p:spPr>
          <a:xfrm>
            <a:off x="7049378" y="1284564"/>
            <a:ext cx="1902171" cy="622069"/>
          </a:xfrm>
          <a:prstGeom prst="rect">
            <a:avLst/>
          </a:prstGeom>
          <a:noFill/>
          <a:ln>
            <a:noFill/>
          </a:ln>
        </p:spPr>
      </p:pic>
      <p:pic>
        <p:nvPicPr>
          <p:cNvPr id="228" name="Shape 228"/>
          <p:cNvPicPr preferRelativeResize="0"/>
          <p:nvPr/>
        </p:nvPicPr>
        <p:blipFill>
          <a:blip r:embed="rId5">
            <a:alphaModFix/>
          </a:blip>
          <a:stretch>
            <a:fillRect/>
          </a:stretch>
        </p:blipFill>
        <p:spPr>
          <a:xfrm>
            <a:off x="5066316" y="1200150"/>
            <a:ext cx="1885134" cy="659615"/>
          </a:xfrm>
          <a:prstGeom prst="rect">
            <a:avLst/>
          </a:prstGeom>
          <a:noFill/>
          <a:ln>
            <a:noFill/>
          </a:ln>
        </p:spPr>
      </p:pic>
      <p:pic>
        <p:nvPicPr>
          <p:cNvPr id="229" name="Shape 229"/>
          <p:cNvPicPr preferRelativeResize="0"/>
          <p:nvPr/>
        </p:nvPicPr>
        <p:blipFill>
          <a:blip r:embed="rId6">
            <a:alphaModFix/>
          </a:blip>
          <a:stretch>
            <a:fillRect/>
          </a:stretch>
        </p:blipFill>
        <p:spPr>
          <a:xfrm>
            <a:off x="5013299" y="2032784"/>
            <a:ext cx="1902168" cy="611351"/>
          </a:xfrm>
          <a:prstGeom prst="rect">
            <a:avLst/>
          </a:prstGeom>
          <a:noFill/>
          <a:ln>
            <a:noFill/>
          </a:ln>
        </p:spPr>
      </p:pic>
      <p:pic>
        <p:nvPicPr>
          <p:cNvPr id="230" name="Shape 230"/>
          <p:cNvPicPr preferRelativeResize="0"/>
          <p:nvPr/>
        </p:nvPicPr>
        <p:blipFill>
          <a:blip r:embed="rId7">
            <a:alphaModFix/>
          </a:blip>
          <a:stretch>
            <a:fillRect/>
          </a:stretch>
        </p:blipFill>
        <p:spPr>
          <a:xfrm>
            <a:off x="6951454" y="1984519"/>
            <a:ext cx="1919202" cy="70788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Understanding what is meaningful</a:t>
            </a:r>
          </a:p>
        </p:txBody>
      </p:sp>
      <p:sp>
        <p:nvSpPr>
          <p:cNvPr id="236" name="Shape 236"/>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Technology not an end in itself</a:t>
            </a:r>
          </a:p>
          <a:p>
            <a:pPr marL="914400" lvl="1" indent="-342900" rtl="0">
              <a:spcBef>
                <a:spcPts val="300"/>
              </a:spcBef>
              <a:spcAft>
                <a:spcPts val="0"/>
              </a:spcAft>
              <a:buClr>
                <a:srgbClr val="000000"/>
              </a:buClr>
              <a:buSzPct val="100000"/>
              <a:buChar char="-"/>
            </a:pPr>
            <a:r>
              <a:rPr lang="en-US" sz="1800"/>
              <a:t>Supports authentic learning</a:t>
            </a:r>
          </a:p>
          <a:p>
            <a:pPr marL="914400" lvl="1" indent="-342900" rtl="0">
              <a:spcBef>
                <a:spcPts val="300"/>
              </a:spcBef>
              <a:spcAft>
                <a:spcPts val="0"/>
              </a:spcAft>
              <a:buClr>
                <a:srgbClr val="000000"/>
              </a:buClr>
              <a:buSzPct val="100000"/>
              <a:buChar char="-"/>
            </a:pPr>
            <a:r>
              <a:rPr lang="en-US" sz="1800"/>
              <a:t>Meets objectives</a:t>
            </a:r>
          </a:p>
          <a:p>
            <a:pPr marL="914400" lvl="1" indent="-342900" rtl="0">
              <a:spcBef>
                <a:spcPts val="300"/>
              </a:spcBef>
              <a:spcAft>
                <a:spcPts val="0"/>
              </a:spcAft>
              <a:buClr>
                <a:srgbClr val="000000"/>
              </a:buClr>
              <a:buSzPct val="100000"/>
              <a:buChar char="-"/>
            </a:pPr>
            <a:r>
              <a:rPr lang="en-US" sz="1800"/>
              <a:t>Supports learning rather than detracts </a:t>
            </a:r>
          </a:p>
          <a:p>
            <a:pPr marL="914400" lvl="1" indent="-228600" rtl="0">
              <a:spcBef>
                <a:spcPts val="300"/>
              </a:spcBef>
              <a:spcAft>
                <a:spcPts val="0"/>
              </a:spcAft>
              <a:buClr>
                <a:srgbClr val="000000"/>
              </a:buClr>
              <a:buChar char="-"/>
            </a:pPr>
            <a:r>
              <a:rPr lang="en-US" sz="1800" b="1" i="1">
                <a:solidFill>
                  <a:schemeClr val="dk1"/>
                </a:solidFill>
              </a:rPr>
              <a:t>Implementation meets objectives</a:t>
            </a:r>
            <a:r>
              <a:rPr lang="en-US" b="1" i="1"/>
              <a:t/>
            </a:r>
            <a:br>
              <a:rPr lang="en-US" b="1" i="1"/>
            </a:br>
            <a:endParaRPr lang="en-US" b="1" i="1"/>
          </a:p>
        </p:txBody>
      </p:sp>
      <p:pic>
        <p:nvPicPr>
          <p:cNvPr id="237" name="Shape 237"/>
          <p:cNvPicPr preferRelativeResize="0"/>
          <p:nvPr/>
        </p:nvPicPr>
        <p:blipFill>
          <a:blip r:embed="rId3">
            <a:alphaModFix/>
          </a:blip>
          <a:stretch>
            <a:fillRect/>
          </a:stretch>
        </p:blipFill>
        <p:spPr>
          <a:xfrm>
            <a:off x="804974" y="2876086"/>
            <a:ext cx="5578500" cy="1604062"/>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329184" y="2036819"/>
            <a:ext cx="6858000" cy="12066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Lead, follow, 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Understanding what is meaningful</a:t>
            </a:r>
          </a:p>
        </p:txBody>
      </p:sp>
      <p:sp>
        <p:nvSpPr>
          <p:cNvPr id="243" name="Shape 243"/>
          <p:cNvSpPr txBox="1"/>
          <p:nvPr/>
        </p:nvSpPr>
        <p:spPr>
          <a:xfrm>
            <a:off x="7238900" y="785900"/>
            <a:ext cx="1613100" cy="3855000"/>
          </a:xfrm>
          <a:prstGeom prst="rect">
            <a:avLst/>
          </a:prstGeom>
          <a:noFill/>
          <a:ln>
            <a:noFill/>
          </a:ln>
        </p:spPr>
        <p:txBody>
          <a:bodyPr lIns="91425" tIns="91425" rIns="91425" bIns="91425" anchor="t" anchorCtr="0">
            <a:noAutofit/>
          </a:bodyPr>
          <a:lstStyle/>
          <a:p>
            <a:pPr lvl="0" rtl="0">
              <a:spcBef>
                <a:spcPts val="0"/>
              </a:spcBef>
              <a:buNone/>
            </a:pPr>
            <a:r>
              <a:rPr lang="en-US" sz="1800">
                <a:latin typeface="Roboto"/>
                <a:ea typeface="Roboto"/>
                <a:cs typeface="Roboto"/>
                <a:sym typeface="Roboto"/>
              </a:rPr>
              <a:t>Vendors make technology; you make it meaningful + </a:t>
            </a:r>
            <a:r>
              <a:rPr lang="en-US" sz="1800" b="1">
                <a:latin typeface="Roboto"/>
                <a:ea typeface="Roboto"/>
                <a:cs typeface="Roboto"/>
                <a:sym typeface="Roboto"/>
              </a:rPr>
              <a:t>supportive of learning</a:t>
            </a:r>
          </a:p>
        </p:txBody>
      </p:sp>
      <p:pic>
        <p:nvPicPr>
          <p:cNvPr id="244" name="Shape 244"/>
          <p:cNvPicPr preferRelativeResize="0"/>
          <p:nvPr/>
        </p:nvPicPr>
        <p:blipFill>
          <a:blip r:embed="rId3">
            <a:alphaModFix/>
          </a:blip>
          <a:stretch>
            <a:fillRect/>
          </a:stretch>
        </p:blipFill>
        <p:spPr>
          <a:xfrm>
            <a:off x="329175" y="785974"/>
            <a:ext cx="6853703" cy="385507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mt="5000"/>
          </a:blip>
          <a:stretch>
            <a:fillRect/>
          </a:stretch>
        </p:blipFill>
        <p:spPr>
          <a:xfrm>
            <a:off x="-1068160" y="0"/>
            <a:ext cx="10212156" cy="5744150"/>
          </a:xfrm>
          <a:prstGeom prst="rect">
            <a:avLst/>
          </a:prstGeom>
          <a:noFill/>
          <a:ln>
            <a:noFill/>
          </a:ln>
        </p:spPr>
      </p:pic>
      <p:sp>
        <p:nvSpPr>
          <p:cNvPr id="250" name="Shape 250"/>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“Supported software”</a:t>
            </a:r>
          </a:p>
        </p:txBody>
      </p:sp>
      <p:sp>
        <p:nvSpPr>
          <p:cNvPr id="251" name="Shape 251"/>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What it means</a:t>
            </a:r>
          </a:p>
          <a:p>
            <a:pPr marL="914400" lvl="1" indent="-342900" rtl="0">
              <a:spcBef>
                <a:spcPts val="300"/>
              </a:spcBef>
              <a:spcAft>
                <a:spcPts val="0"/>
              </a:spcAft>
              <a:buClr>
                <a:srgbClr val="000000"/>
              </a:buClr>
              <a:buSzPct val="100000"/>
              <a:buChar char="-"/>
            </a:pPr>
            <a:r>
              <a:rPr lang="en-US" sz="1800"/>
              <a:t>Free</a:t>
            </a:r>
          </a:p>
          <a:p>
            <a:pPr marL="914400" lvl="1" indent="-342900" rtl="0">
              <a:spcBef>
                <a:spcPts val="300"/>
              </a:spcBef>
              <a:spcAft>
                <a:spcPts val="0"/>
              </a:spcAft>
              <a:buSzPct val="100000"/>
              <a:buChar char="-"/>
            </a:pPr>
            <a:r>
              <a:rPr lang="en-US" sz="1800"/>
              <a:t>Overall value</a:t>
            </a:r>
          </a:p>
          <a:p>
            <a:pPr marL="914400" lvl="1" indent="-342900" rtl="0">
              <a:spcBef>
                <a:spcPts val="300"/>
              </a:spcBef>
              <a:spcAft>
                <a:spcPts val="0"/>
              </a:spcAft>
              <a:buClr>
                <a:srgbClr val="000000"/>
              </a:buClr>
              <a:buSzPct val="100000"/>
              <a:buChar char="-"/>
            </a:pPr>
            <a:r>
              <a:rPr lang="en-US" sz="1800"/>
              <a:t>Single sign-on</a:t>
            </a:r>
          </a:p>
          <a:p>
            <a:pPr marL="914400" lvl="1" indent="-342900" rtl="0">
              <a:spcBef>
                <a:spcPts val="300"/>
              </a:spcBef>
              <a:spcAft>
                <a:spcPts val="0"/>
              </a:spcAft>
              <a:buSzPct val="100000"/>
              <a:buChar char="-"/>
            </a:pPr>
            <a:r>
              <a:rPr lang="en-US" sz="1800"/>
              <a:t>Secure</a:t>
            </a:r>
          </a:p>
          <a:p>
            <a:pPr marL="914400" lvl="1" indent="-342900" rtl="0">
              <a:spcBef>
                <a:spcPts val="300"/>
              </a:spcBef>
              <a:spcAft>
                <a:spcPts val="0"/>
              </a:spcAft>
              <a:buSzPct val="100000"/>
              <a:buChar char="-"/>
            </a:pPr>
            <a:r>
              <a:rPr lang="en-US" sz="1800"/>
              <a:t>Blackboard integration</a:t>
            </a:r>
          </a:p>
          <a:p>
            <a:pPr marL="914400" lvl="1" indent="-342900" rtl="0">
              <a:spcBef>
                <a:spcPts val="300"/>
              </a:spcBef>
              <a:spcAft>
                <a:spcPts val="0"/>
              </a:spcAft>
              <a:buClr>
                <a:srgbClr val="000000"/>
              </a:buClr>
              <a:buSzPct val="100000"/>
              <a:buChar char="-"/>
            </a:pPr>
            <a:r>
              <a:rPr lang="en-US" sz="1800"/>
              <a:t>Support</a:t>
            </a:r>
          </a:p>
          <a:p>
            <a:pPr marL="914400" lvl="1" indent="-342900" rtl="0">
              <a:spcBef>
                <a:spcPts val="300"/>
              </a:spcBef>
              <a:spcAft>
                <a:spcPts val="0"/>
              </a:spcAft>
              <a:buClr>
                <a:srgbClr val="000000"/>
              </a:buClr>
              <a:buSzPct val="100000"/>
              <a:buChar char="-"/>
            </a:pPr>
            <a:r>
              <a:rPr lang="en-US" sz="1800"/>
              <a:t>Life cycle considered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p:cNvPicPr preferRelativeResize="0"/>
          <p:nvPr/>
        </p:nvPicPr>
        <p:blipFill>
          <a:blip r:embed="rId3">
            <a:alphaModFix amt="5000"/>
          </a:blip>
          <a:stretch>
            <a:fillRect/>
          </a:stretch>
        </p:blipFill>
        <p:spPr>
          <a:xfrm>
            <a:off x="-1068160" y="0"/>
            <a:ext cx="10212156" cy="5744150"/>
          </a:xfrm>
          <a:prstGeom prst="rect">
            <a:avLst/>
          </a:prstGeom>
          <a:noFill/>
          <a:ln>
            <a:noFill/>
          </a:ln>
        </p:spPr>
      </p:pic>
      <p:sp>
        <p:nvSpPr>
          <p:cNvPr id="257" name="Shape 257"/>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“Not supported”</a:t>
            </a:r>
          </a:p>
        </p:txBody>
      </p:sp>
      <p:sp>
        <p:nvSpPr>
          <p:cNvPr id="258" name="Shape 258"/>
          <p:cNvSpPr txBox="1">
            <a:spLocks noGrp="1"/>
          </p:cNvSpPr>
          <p:nvPr>
            <p:ph type="body" idx="1"/>
          </p:nvPr>
        </p:nvSpPr>
        <p:spPr>
          <a:xfrm>
            <a:off x="329175" y="1200150"/>
            <a:ext cx="8458200" cy="13626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What it means</a:t>
            </a:r>
          </a:p>
          <a:p>
            <a:pPr marL="914400" lvl="1" indent="-342900" rtl="0">
              <a:spcBef>
                <a:spcPts val="300"/>
              </a:spcBef>
              <a:spcAft>
                <a:spcPts val="0"/>
              </a:spcAft>
              <a:buClr>
                <a:schemeClr val="dk1"/>
              </a:buClr>
              <a:buSzPct val="100000"/>
              <a:buChar char="-"/>
            </a:pPr>
            <a:r>
              <a:rPr lang="en-US" sz="1800"/>
              <a:t>Consider security</a:t>
            </a:r>
          </a:p>
          <a:p>
            <a:pPr marL="914400" lvl="1" indent="-342900" rtl="0">
              <a:spcBef>
                <a:spcPts val="300"/>
              </a:spcBef>
              <a:spcAft>
                <a:spcPts val="0"/>
              </a:spcAft>
              <a:buSzPct val="100000"/>
              <a:buChar char="-"/>
            </a:pPr>
            <a:r>
              <a:rPr lang="en-US" sz="1800"/>
              <a:t>Get ahead of student questions</a:t>
            </a:r>
          </a:p>
          <a:p>
            <a:pPr marL="914400" lvl="1" indent="-342900" rtl="0">
              <a:spcBef>
                <a:spcPts val="300"/>
              </a:spcBef>
              <a:spcAft>
                <a:spcPts val="0"/>
              </a:spcAft>
              <a:buSzPct val="100000"/>
              <a:buChar char="-"/>
            </a:pPr>
            <a:r>
              <a:rPr lang="en-US" sz="1800"/>
              <a:t>Get admin rights on your computer</a:t>
            </a:r>
          </a:p>
          <a:p>
            <a:pPr marL="914400" lvl="1" indent="-342900" rtl="0">
              <a:spcBef>
                <a:spcPts val="300"/>
              </a:spcBef>
              <a:spcAft>
                <a:spcPts val="0"/>
              </a:spcAft>
              <a:buSzPct val="100000"/>
              <a:buChar char="-"/>
            </a:pPr>
            <a:r>
              <a:rPr lang="en-US" sz="1800"/>
              <a:t>Have fun</a:t>
            </a:r>
          </a:p>
        </p:txBody>
      </p:sp>
      <p:sp>
        <p:nvSpPr>
          <p:cNvPr id="259" name="Shape 259"/>
          <p:cNvSpPr txBox="1"/>
          <p:nvPr/>
        </p:nvSpPr>
        <p:spPr>
          <a:xfrm>
            <a:off x="2085550" y="3365025"/>
            <a:ext cx="4427100" cy="430800"/>
          </a:xfrm>
          <a:prstGeom prst="rect">
            <a:avLst/>
          </a:prstGeom>
          <a:noFill/>
          <a:ln>
            <a:noFill/>
          </a:ln>
        </p:spPr>
        <p:txBody>
          <a:bodyPr lIns="91425" tIns="91425" rIns="91425" bIns="91425" anchor="t" anchorCtr="0">
            <a:noAutofit/>
          </a:bodyPr>
          <a:lstStyle/>
          <a:p>
            <a:pPr lvl="0">
              <a:spcBef>
                <a:spcPts val="0"/>
              </a:spcBef>
              <a:buNone/>
            </a:pP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Shape 264"/>
          <p:cNvPicPr preferRelativeResize="0"/>
          <p:nvPr/>
        </p:nvPicPr>
        <p:blipFill>
          <a:blip r:embed="rId3">
            <a:alphaModFix amt="5000"/>
          </a:blip>
          <a:stretch>
            <a:fillRect/>
          </a:stretch>
        </p:blipFill>
        <p:spPr>
          <a:xfrm>
            <a:off x="-1068160" y="0"/>
            <a:ext cx="10212156" cy="5744150"/>
          </a:xfrm>
          <a:prstGeom prst="rect">
            <a:avLst/>
          </a:prstGeom>
          <a:noFill/>
          <a:ln>
            <a:noFill/>
          </a:ln>
        </p:spPr>
      </p:pic>
      <p:sp>
        <p:nvSpPr>
          <p:cNvPr id="265" name="Shape 265"/>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“Not supported”</a:t>
            </a:r>
          </a:p>
        </p:txBody>
      </p:sp>
      <p:sp>
        <p:nvSpPr>
          <p:cNvPr id="266" name="Shape 266"/>
          <p:cNvSpPr txBox="1">
            <a:spLocks noGrp="1"/>
          </p:cNvSpPr>
          <p:nvPr>
            <p:ph type="body" idx="1"/>
          </p:nvPr>
        </p:nvSpPr>
        <p:spPr>
          <a:xfrm>
            <a:off x="329175" y="1200150"/>
            <a:ext cx="8458200" cy="13626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What it means</a:t>
            </a:r>
          </a:p>
          <a:p>
            <a:pPr marL="914400" lvl="1" indent="-342900" rtl="0">
              <a:spcBef>
                <a:spcPts val="300"/>
              </a:spcBef>
              <a:spcAft>
                <a:spcPts val="0"/>
              </a:spcAft>
              <a:buClr>
                <a:schemeClr val="dk1"/>
              </a:buClr>
              <a:buSzPct val="100000"/>
              <a:buChar char="-"/>
            </a:pPr>
            <a:r>
              <a:rPr lang="en-US" sz="1800"/>
              <a:t>Consider security</a:t>
            </a:r>
          </a:p>
          <a:p>
            <a:pPr marL="914400" lvl="1" indent="-342900" rtl="0">
              <a:spcBef>
                <a:spcPts val="300"/>
              </a:spcBef>
              <a:spcAft>
                <a:spcPts val="0"/>
              </a:spcAft>
              <a:buSzPct val="100000"/>
              <a:buChar char="-"/>
            </a:pPr>
            <a:r>
              <a:rPr lang="en-US" sz="1800"/>
              <a:t>Get ahead of student questions</a:t>
            </a:r>
          </a:p>
          <a:p>
            <a:pPr marL="914400" lvl="1" indent="-342900" rtl="0">
              <a:spcBef>
                <a:spcPts val="300"/>
              </a:spcBef>
              <a:spcAft>
                <a:spcPts val="0"/>
              </a:spcAft>
              <a:buSzPct val="100000"/>
              <a:buChar char="-"/>
            </a:pPr>
            <a:r>
              <a:rPr lang="en-US" sz="1800"/>
              <a:t>Get admin rights on your computer</a:t>
            </a:r>
          </a:p>
          <a:p>
            <a:pPr marL="914400" lvl="1" indent="-342900" rtl="0">
              <a:spcBef>
                <a:spcPts val="300"/>
              </a:spcBef>
              <a:spcAft>
                <a:spcPts val="0"/>
              </a:spcAft>
              <a:buSzPct val="100000"/>
              <a:buChar char="-"/>
            </a:pPr>
            <a:r>
              <a:rPr lang="en-US" sz="1800"/>
              <a:t>Have fun</a:t>
            </a:r>
          </a:p>
        </p:txBody>
      </p:sp>
      <p:sp>
        <p:nvSpPr>
          <p:cNvPr id="267" name="Shape 267"/>
          <p:cNvSpPr txBox="1"/>
          <p:nvPr/>
        </p:nvSpPr>
        <p:spPr>
          <a:xfrm>
            <a:off x="2085550" y="3365025"/>
            <a:ext cx="4427100" cy="430800"/>
          </a:xfrm>
          <a:prstGeom prst="rect">
            <a:avLst/>
          </a:prstGeom>
          <a:noFill/>
          <a:ln>
            <a:noFill/>
          </a:ln>
        </p:spPr>
        <p:txBody>
          <a:bodyPr lIns="91425" tIns="91425" rIns="91425" bIns="91425" anchor="t" anchorCtr="0">
            <a:noAutofit/>
          </a:bodyPr>
          <a:lstStyle/>
          <a:p>
            <a:pPr lvl="0" rtl="0">
              <a:spcBef>
                <a:spcPts val="0"/>
              </a:spcBef>
              <a:buNone/>
            </a:pPr>
            <a:endParaRPr b="1"/>
          </a:p>
        </p:txBody>
      </p:sp>
      <p:sp>
        <p:nvSpPr>
          <p:cNvPr id="268" name="Shape 268"/>
          <p:cNvSpPr txBox="1"/>
          <p:nvPr/>
        </p:nvSpPr>
        <p:spPr>
          <a:xfrm>
            <a:off x="3576125" y="3097025"/>
            <a:ext cx="5310900" cy="1110900"/>
          </a:xfrm>
          <a:prstGeom prst="rect">
            <a:avLst/>
          </a:prstGeom>
          <a:noFill/>
          <a:ln>
            <a:noFill/>
          </a:ln>
        </p:spPr>
        <p:txBody>
          <a:bodyPr lIns="91425" tIns="91425" rIns="91425" bIns="91425" anchor="t" anchorCtr="0">
            <a:noAutofit/>
          </a:bodyPr>
          <a:lstStyle/>
          <a:p>
            <a:pPr lvl="0">
              <a:spcBef>
                <a:spcPts val="0"/>
              </a:spcBef>
              <a:buNone/>
            </a:pPr>
            <a:r>
              <a:rPr lang="en-US" sz="3000">
                <a:latin typeface="Roboto"/>
                <a:ea typeface="Roboto"/>
                <a:cs typeface="Roboto"/>
                <a:sym typeface="Roboto"/>
              </a:rPr>
              <a:t>maybe not supported...</a:t>
            </a:r>
            <a:r>
              <a:rPr lang="en-US" sz="3000" b="1">
                <a:latin typeface="Roboto"/>
                <a:ea typeface="Roboto"/>
                <a:cs typeface="Roboto"/>
                <a:sym typeface="Roboto"/>
              </a:rPr>
              <a:t>yet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p:cNvPicPr preferRelativeResize="0"/>
          <p:nvPr/>
        </p:nvPicPr>
        <p:blipFill rotWithShape="1">
          <a:blip r:embed="rId3">
            <a:alphaModFix amt="10000"/>
          </a:blip>
          <a:srcRect l="16237" t="12057" r="12072" b="25341"/>
          <a:stretch/>
        </p:blipFill>
        <p:spPr>
          <a:xfrm>
            <a:off x="3136225" y="1123949"/>
            <a:ext cx="6038600" cy="4345549"/>
          </a:xfrm>
          <a:prstGeom prst="rect">
            <a:avLst/>
          </a:prstGeom>
          <a:noFill/>
          <a:ln>
            <a:noFill/>
          </a:ln>
        </p:spPr>
      </p:pic>
      <p:sp>
        <p:nvSpPr>
          <p:cNvPr id="274" name="Shape 274"/>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Barrier 2: Time</a:t>
            </a:r>
          </a:p>
        </p:txBody>
      </p:sp>
      <p:sp>
        <p:nvSpPr>
          <p:cNvPr id="275" name="Shape 275"/>
          <p:cNvSpPr txBox="1"/>
          <p:nvPr/>
        </p:nvSpPr>
        <p:spPr>
          <a:xfrm>
            <a:off x="3523775" y="3109910"/>
            <a:ext cx="5263500" cy="4308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rgbClr val="000000"/>
              </a:buClr>
              <a:buSzPct val="68750"/>
              <a:buFont typeface="Arial"/>
              <a:buNone/>
            </a:pPr>
            <a:r>
              <a:rPr lang="en-US" sz="1600">
                <a:latin typeface="Roboto"/>
                <a:ea typeface="Roboto"/>
                <a:cs typeface="Roboto"/>
                <a:sym typeface="Roboto"/>
              </a:rPr>
              <a:t>“Time.  It takes time to </a:t>
            </a:r>
            <a:r>
              <a:rPr lang="en-US" sz="1600" b="1">
                <a:latin typeface="Roboto"/>
                <a:ea typeface="Roboto"/>
                <a:cs typeface="Roboto"/>
                <a:sym typeface="Roboto"/>
              </a:rPr>
              <a:t>learn and integrate</a:t>
            </a:r>
            <a:r>
              <a:rPr lang="en-US" sz="1600">
                <a:latin typeface="Roboto"/>
                <a:ea typeface="Roboto"/>
                <a:cs typeface="Roboto"/>
                <a:sym typeface="Roboto"/>
              </a:rPr>
              <a:t> new tech”</a:t>
            </a:r>
          </a:p>
          <a:p>
            <a:pPr lvl="0">
              <a:spcBef>
                <a:spcPts val="0"/>
              </a:spcBef>
              <a:buNone/>
            </a:pPr>
            <a:endParaRPr b="1"/>
          </a:p>
        </p:txBody>
      </p:sp>
      <p:sp>
        <p:nvSpPr>
          <p:cNvPr id="276" name="Shape 276"/>
          <p:cNvSpPr txBox="1"/>
          <p:nvPr/>
        </p:nvSpPr>
        <p:spPr>
          <a:xfrm>
            <a:off x="3523775" y="2673687"/>
            <a:ext cx="2840100" cy="430800"/>
          </a:xfrm>
          <a:prstGeom prst="rect">
            <a:avLst/>
          </a:prstGeom>
          <a:noFill/>
          <a:ln>
            <a:noFill/>
          </a:ln>
        </p:spPr>
        <p:txBody>
          <a:bodyPr lIns="91425" tIns="91425" rIns="91425" bIns="91425" anchor="t" anchorCtr="0">
            <a:noAutofit/>
          </a:bodyPr>
          <a:lstStyle/>
          <a:p>
            <a:pPr lvl="0">
              <a:spcBef>
                <a:spcPts val="0"/>
              </a:spcBef>
              <a:buNone/>
            </a:pPr>
            <a:r>
              <a:rPr lang="en-US" sz="1600">
                <a:latin typeface="Roboto"/>
                <a:ea typeface="Roboto"/>
                <a:cs typeface="Roboto"/>
                <a:sym typeface="Roboto"/>
              </a:rPr>
              <a:t>“Time, training time”</a:t>
            </a:r>
          </a:p>
          <a:p>
            <a:pPr lvl="0" rtl="0">
              <a:spcBef>
                <a:spcPts val="0"/>
              </a:spcBef>
              <a:buNone/>
            </a:pPr>
            <a:endParaRPr sz="1800" b="1">
              <a:latin typeface="Roboto"/>
              <a:ea typeface="Roboto"/>
              <a:cs typeface="Roboto"/>
              <a:sym typeface="Roboto"/>
            </a:endParaRPr>
          </a:p>
        </p:txBody>
      </p:sp>
      <p:sp>
        <p:nvSpPr>
          <p:cNvPr id="277" name="Shape 277"/>
          <p:cNvSpPr txBox="1"/>
          <p:nvPr/>
        </p:nvSpPr>
        <p:spPr>
          <a:xfrm>
            <a:off x="3523775" y="1315529"/>
            <a:ext cx="5263500" cy="625800"/>
          </a:xfrm>
          <a:prstGeom prst="rect">
            <a:avLst/>
          </a:prstGeom>
          <a:noFill/>
          <a:ln>
            <a:noFill/>
          </a:ln>
        </p:spPr>
        <p:txBody>
          <a:bodyPr lIns="91425" tIns="91425" rIns="91425" bIns="91425" anchor="t" anchorCtr="0">
            <a:noAutofit/>
          </a:bodyPr>
          <a:lstStyle/>
          <a:p>
            <a:pPr lvl="0">
              <a:spcBef>
                <a:spcPts val="0"/>
              </a:spcBef>
              <a:buNone/>
            </a:pPr>
            <a:r>
              <a:rPr lang="en-US" sz="1600">
                <a:latin typeface="Roboto"/>
                <a:ea typeface="Roboto"/>
                <a:cs typeface="Roboto"/>
                <a:sym typeface="Roboto"/>
              </a:rPr>
              <a:t>“Not enough time to implement different technology (even upfront)”</a:t>
            </a:r>
          </a:p>
          <a:p>
            <a:pPr lvl="0" rtl="0">
              <a:spcBef>
                <a:spcPts val="0"/>
              </a:spcBef>
              <a:buNone/>
            </a:pPr>
            <a:endParaRPr b="1"/>
          </a:p>
          <a:p>
            <a:pPr lvl="0" rtl="0">
              <a:spcBef>
                <a:spcPts val="0"/>
              </a:spcBef>
              <a:buNone/>
            </a:pPr>
            <a:endParaRPr b="1"/>
          </a:p>
        </p:txBody>
      </p:sp>
      <p:sp>
        <p:nvSpPr>
          <p:cNvPr id="278" name="Shape 278"/>
          <p:cNvSpPr txBox="1"/>
          <p:nvPr/>
        </p:nvSpPr>
        <p:spPr>
          <a:xfrm>
            <a:off x="5793825" y="2673687"/>
            <a:ext cx="33810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600">
                <a:latin typeface="Roboto"/>
                <a:ea typeface="Roboto"/>
                <a:cs typeface="Roboto"/>
                <a:sym typeface="Roboto"/>
              </a:rPr>
              <a:t>“Time to find good resources”</a:t>
            </a:r>
          </a:p>
          <a:p>
            <a:pPr marL="0" marR="0" lvl="0" indent="0" algn="l" rtl="0">
              <a:lnSpc>
                <a:spcPct val="100000"/>
              </a:lnSpc>
              <a:spcBef>
                <a:spcPts val="0"/>
              </a:spcBef>
              <a:spcAft>
                <a:spcPts val="0"/>
              </a:spcAft>
              <a:buNone/>
            </a:pPr>
            <a:endParaRPr sz="1800">
              <a:latin typeface="Roboto"/>
              <a:ea typeface="Roboto"/>
              <a:cs typeface="Roboto"/>
              <a:sym typeface="Roboto"/>
            </a:endParaRPr>
          </a:p>
        </p:txBody>
      </p:sp>
      <p:sp>
        <p:nvSpPr>
          <p:cNvPr id="279" name="Shape 279"/>
          <p:cNvSpPr txBox="1"/>
          <p:nvPr/>
        </p:nvSpPr>
        <p:spPr>
          <a:xfrm>
            <a:off x="3523775" y="1989015"/>
            <a:ext cx="5263500" cy="6771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rgbClr val="000000"/>
              </a:buClr>
              <a:buSzPct val="68750"/>
              <a:buFont typeface="Arial"/>
              <a:buNone/>
            </a:pPr>
            <a:r>
              <a:rPr lang="en-US" sz="1600">
                <a:latin typeface="Roboto"/>
                <a:ea typeface="Roboto"/>
                <a:cs typeface="Roboto"/>
                <a:sym typeface="Roboto"/>
              </a:rPr>
              <a:t>“Task-technology fit decision making (time it takes to identify the </a:t>
            </a:r>
            <a:r>
              <a:rPr lang="en-US" sz="1600" b="1">
                <a:latin typeface="Roboto"/>
                <a:ea typeface="Roboto"/>
                <a:cs typeface="Roboto"/>
                <a:sym typeface="Roboto"/>
              </a:rPr>
              <a:t>most-aligned</a:t>
            </a:r>
            <a:r>
              <a:rPr lang="en-US" sz="1600">
                <a:latin typeface="Roboto"/>
                <a:ea typeface="Roboto"/>
                <a:cs typeface="Roboto"/>
                <a:sym typeface="Roboto"/>
              </a:rPr>
              <a:t> technology)”</a:t>
            </a:r>
          </a:p>
        </p:txBody>
      </p:sp>
      <p:sp>
        <p:nvSpPr>
          <p:cNvPr id="280" name="Shape 280"/>
          <p:cNvSpPr txBox="1"/>
          <p:nvPr/>
        </p:nvSpPr>
        <p:spPr>
          <a:xfrm>
            <a:off x="3523775" y="3532050"/>
            <a:ext cx="5263500" cy="625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600">
                <a:latin typeface="Roboto"/>
                <a:ea typeface="Roboto"/>
                <a:cs typeface="Roboto"/>
                <a:sym typeface="Roboto"/>
              </a:rPr>
              <a:t>“The amount of time it takes to learn and apply </a:t>
            </a:r>
            <a:r>
              <a:rPr lang="en-US" sz="1600" b="1">
                <a:latin typeface="Roboto"/>
                <a:ea typeface="Roboto"/>
                <a:cs typeface="Roboto"/>
                <a:sym typeface="Roboto"/>
              </a:rPr>
              <a:t>technology in the classroom</a:t>
            </a:r>
            <a:r>
              <a:rPr lang="en-US" sz="1600">
                <a:latin typeface="Roboto"/>
                <a:ea typeface="Roboto"/>
                <a:cs typeface="Roboto"/>
                <a:sym typeface="Roboto"/>
              </a:rPr>
              <a:t>”</a:t>
            </a:r>
          </a:p>
          <a:p>
            <a:pPr lvl="0" rtl="0">
              <a:spcBef>
                <a:spcPts val="0"/>
              </a:spcBef>
              <a:buNone/>
            </a:pPr>
            <a:endParaRPr b="1"/>
          </a:p>
          <a:p>
            <a:pPr lvl="0" rtl="0">
              <a:spcBef>
                <a:spcPts val="0"/>
              </a:spcBef>
              <a:buNone/>
            </a:pPr>
            <a:endParaRPr b="1"/>
          </a:p>
        </p:txBody>
      </p:sp>
      <p:sp>
        <p:nvSpPr>
          <p:cNvPr id="281" name="Shape 281"/>
          <p:cNvSpPr txBox="1"/>
          <p:nvPr/>
        </p:nvSpPr>
        <p:spPr>
          <a:xfrm>
            <a:off x="1081525" y="2944862"/>
            <a:ext cx="2054700" cy="326100"/>
          </a:xfrm>
          <a:prstGeom prst="rect">
            <a:avLst/>
          </a:prstGeom>
          <a:noFill/>
          <a:ln>
            <a:noFill/>
          </a:ln>
        </p:spPr>
        <p:txBody>
          <a:bodyPr lIns="91425" tIns="91425" rIns="91425" bIns="91425" anchor="t" anchorCtr="0">
            <a:noAutofit/>
          </a:bodyPr>
          <a:lstStyle/>
          <a:p>
            <a:pPr lvl="0" rtl="0">
              <a:spcBef>
                <a:spcPts val="0"/>
              </a:spcBef>
              <a:buNone/>
            </a:pPr>
            <a:r>
              <a:rPr lang="en-US" sz="2400" b="1" i="1">
                <a:solidFill>
                  <a:srgbClr val="CC0000"/>
                </a:solidFill>
              </a:rPr>
              <a:t>You said....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p:cNvPicPr preferRelativeResize="0"/>
          <p:nvPr/>
        </p:nvPicPr>
        <p:blipFill rotWithShape="1">
          <a:blip r:embed="rId3">
            <a:alphaModFix amt="10000"/>
          </a:blip>
          <a:srcRect l="16237" t="12057" r="12072" b="25341"/>
          <a:stretch/>
        </p:blipFill>
        <p:spPr>
          <a:xfrm>
            <a:off x="3136225" y="1123949"/>
            <a:ext cx="6038600" cy="4345549"/>
          </a:xfrm>
          <a:prstGeom prst="rect">
            <a:avLst/>
          </a:prstGeom>
          <a:noFill/>
          <a:ln>
            <a:noFill/>
          </a:ln>
        </p:spPr>
      </p:pic>
      <p:sp>
        <p:nvSpPr>
          <p:cNvPr id="287" name="Shape 287"/>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Barrier 3: Knowledge</a:t>
            </a:r>
          </a:p>
        </p:txBody>
      </p:sp>
      <p:sp>
        <p:nvSpPr>
          <p:cNvPr id="288" name="Shape 288"/>
          <p:cNvSpPr txBox="1"/>
          <p:nvPr/>
        </p:nvSpPr>
        <p:spPr>
          <a:xfrm>
            <a:off x="3523775" y="2933952"/>
            <a:ext cx="5263500" cy="430800"/>
          </a:xfrm>
          <a:prstGeom prst="rect">
            <a:avLst/>
          </a:prstGeom>
          <a:noFill/>
          <a:ln>
            <a:noFill/>
          </a:ln>
        </p:spPr>
        <p:txBody>
          <a:bodyPr lIns="91425" tIns="91425" rIns="91425" bIns="91425" anchor="t" anchorCtr="0">
            <a:noAutofit/>
          </a:bodyPr>
          <a:lstStyle/>
          <a:p>
            <a:pPr lvl="0" rtl="0">
              <a:spcBef>
                <a:spcPts val="0"/>
              </a:spcBef>
              <a:buNone/>
            </a:pPr>
            <a:r>
              <a:rPr lang="en-US" sz="1600">
                <a:latin typeface="Roboto"/>
                <a:ea typeface="Roboto"/>
                <a:cs typeface="Roboto"/>
                <a:sym typeface="Roboto"/>
              </a:rPr>
              <a:t>“Difficulty in using/learning how to use the technology”</a:t>
            </a:r>
          </a:p>
          <a:p>
            <a:pPr lvl="0" rtl="0">
              <a:spcBef>
                <a:spcPts val="0"/>
              </a:spcBef>
              <a:buNone/>
            </a:pPr>
            <a:endParaRPr sz="1600" b="1">
              <a:latin typeface="Roboto"/>
              <a:ea typeface="Roboto"/>
              <a:cs typeface="Roboto"/>
              <a:sym typeface="Roboto"/>
            </a:endParaRPr>
          </a:p>
        </p:txBody>
      </p:sp>
      <p:sp>
        <p:nvSpPr>
          <p:cNvPr id="289" name="Shape 289"/>
          <p:cNvSpPr txBox="1"/>
          <p:nvPr/>
        </p:nvSpPr>
        <p:spPr>
          <a:xfrm>
            <a:off x="3523775" y="2144657"/>
            <a:ext cx="38367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600">
                <a:latin typeface="Roboto"/>
                <a:ea typeface="Roboto"/>
                <a:cs typeface="Roboto"/>
                <a:sym typeface="Roboto"/>
              </a:rPr>
              <a:t>“</a:t>
            </a:r>
            <a:r>
              <a:rPr lang="en-US" sz="1600" b="1">
                <a:latin typeface="Roboto"/>
                <a:ea typeface="Roboto"/>
                <a:cs typeface="Roboto"/>
                <a:sym typeface="Roboto"/>
              </a:rPr>
              <a:t>Knowledge of the options</a:t>
            </a:r>
            <a:r>
              <a:rPr lang="en-US" sz="1600">
                <a:latin typeface="Roboto"/>
                <a:ea typeface="Roboto"/>
                <a:cs typeface="Roboto"/>
                <a:sym typeface="Roboto"/>
              </a:rPr>
              <a:t> out there”</a:t>
            </a:r>
          </a:p>
        </p:txBody>
      </p:sp>
      <p:sp>
        <p:nvSpPr>
          <p:cNvPr id="290" name="Shape 290"/>
          <p:cNvSpPr txBox="1"/>
          <p:nvPr/>
        </p:nvSpPr>
        <p:spPr>
          <a:xfrm>
            <a:off x="3523775" y="1750009"/>
            <a:ext cx="5263500" cy="430800"/>
          </a:xfrm>
          <a:prstGeom prst="rect">
            <a:avLst/>
          </a:prstGeom>
          <a:noFill/>
          <a:ln>
            <a:noFill/>
          </a:ln>
        </p:spPr>
        <p:txBody>
          <a:bodyPr lIns="91425" tIns="91425" rIns="91425" bIns="91425" anchor="t" anchorCtr="0">
            <a:noAutofit/>
          </a:bodyPr>
          <a:lstStyle/>
          <a:p>
            <a:pPr lvl="0" rtl="0">
              <a:spcBef>
                <a:spcPts val="0"/>
              </a:spcBef>
              <a:buNone/>
            </a:pPr>
            <a:r>
              <a:rPr lang="en-US" sz="1600">
                <a:latin typeface="Roboto"/>
                <a:ea typeface="Roboto"/>
                <a:cs typeface="Roboto"/>
                <a:sym typeface="Roboto"/>
              </a:rPr>
              <a:t>“Consultation in integrating into my course”</a:t>
            </a:r>
          </a:p>
        </p:txBody>
      </p:sp>
      <p:sp>
        <p:nvSpPr>
          <p:cNvPr id="291" name="Shape 291"/>
          <p:cNvSpPr txBox="1"/>
          <p:nvPr/>
        </p:nvSpPr>
        <p:spPr>
          <a:xfrm>
            <a:off x="3523775" y="2539305"/>
            <a:ext cx="5263500" cy="430800"/>
          </a:xfrm>
          <a:prstGeom prst="rect">
            <a:avLst/>
          </a:prstGeom>
          <a:noFill/>
          <a:ln>
            <a:noFill/>
          </a:ln>
        </p:spPr>
        <p:txBody>
          <a:bodyPr lIns="91425" tIns="91425" rIns="91425" bIns="91425" anchor="t" anchorCtr="0">
            <a:noAutofit/>
          </a:bodyPr>
          <a:lstStyle/>
          <a:p>
            <a:pPr lvl="0" rtl="0">
              <a:spcBef>
                <a:spcPts val="0"/>
              </a:spcBef>
              <a:buNone/>
            </a:pPr>
            <a:r>
              <a:rPr lang="en-US" sz="1600">
                <a:latin typeface="Roboto"/>
                <a:ea typeface="Roboto"/>
                <a:cs typeface="Roboto"/>
                <a:sym typeface="Roboto"/>
              </a:rPr>
              <a:t>“Software self-training”</a:t>
            </a:r>
          </a:p>
          <a:p>
            <a:pPr lvl="0" rtl="0">
              <a:spcBef>
                <a:spcPts val="0"/>
              </a:spcBef>
              <a:buNone/>
            </a:pPr>
            <a:endParaRPr>
              <a:latin typeface="Roboto"/>
              <a:ea typeface="Roboto"/>
              <a:cs typeface="Roboto"/>
              <a:sym typeface="Roboto"/>
            </a:endParaRPr>
          </a:p>
        </p:txBody>
      </p:sp>
      <p:sp>
        <p:nvSpPr>
          <p:cNvPr id="292" name="Shape 292"/>
          <p:cNvSpPr txBox="1"/>
          <p:nvPr/>
        </p:nvSpPr>
        <p:spPr>
          <a:xfrm>
            <a:off x="3523775" y="1355362"/>
            <a:ext cx="52635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600">
                <a:latin typeface="Roboto"/>
                <a:ea typeface="Roboto"/>
                <a:cs typeface="Roboto"/>
                <a:sym typeface="Roboto"/>
              </a:rPr>
              <a:t>“Training and availability of facilitators”</a:t>
            </a:r>
          </a:p>
          <a:p>
            <a:pPr lvl="0" rtl="0">
              <a:spcBef>
                <a:spcPts val="0"/>
              </a:spcBef>
              <a:buNone/>
            </a:pPr>
            <a:endParaRPr b="1"/>
          </a:p>
        </p:txBody>
      </p:sp>
      <p:sp>
        <p:nvSpPr>
          <p:cNvPr id="293" name="Shape 293"/>
          <p:cNvSpPr txBox="1"/>
          <p:nvPr/>
        </p:nvSpPr>
        <p:spPr>
          <a:xfrm>
            <a:off x="3523775" y="3328600"/>
            <a:ext cx="5022900" cy="7713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rgbClr val="000000"/>
              </a:buClr>
              <a:buSzPct val="68750"/>
              <a:buFont typeface="Arial"/>
              <a:buNone/>
            </a:pPr>
            <a:r>
              <a:rPr lang="en-US" sz="1600">
                <a:latin typeface="Roboto"/>
                <a:ea typeface="Roboto"/>
                <a:cs typeface="Roboto"/>
                <a:sym typeface="Roboto"/>
              </a:rPr>
              <a:t>“My own </a:t>
            </a:r>
            <a:r>
              <a:rPr lang="en-US" sz="1600" b="1">
                <a:latin typeface="Roboto"/>
                <a:ea typeface="Roboto"/>
                <a:cs typeface="Roboto"/>
                <a:sym typeface="Roboto"/>
              </a:rPr>
              <a:t>lack of knowledge</a:t>
            </a:r>
            <a:r>
              <a:rPr lang="en-US" sz="1600">
                <a:latin typeface="Roboto"/>
                <a:ea typeface="Roboto"/>
                <a:cs typeface="Roboto"/>
                <a:sym typeface="Roboto"/>
              </a:rPr>
              <a:t>; my perception of the difficulty of implementing technology; unfamiliarity with what is available”</a:t>
            </a:r>
          </a:p>
        </p:txBody>
      </p:sp>
      <p:sp>
        <p:nvSpPr>
          <p:cNvPr id="294" name="Shape 294"/>
          <p:cNvSpPr txBox="1"/>
          <p:nvPr/>
        </p:nvSpPr>
        <p:spPr>
          <a:xfrm>
            <a:off x="1081525" y="2944862"/>
            <a:ext cx="2054700" cy="326100"/>
          </a:xfrm>
          <a:prstGeom prst="rect">
            <a:avLst/>
          </a:prstGeom>
          <a:noFill/>
          <a:ln>
            <a:noFill/>
          </a:ln>
        </p:spPr>
        <p:txBody>
          <a:bodyPr lIns="91425" tIns="91425" rIns="91425" bIns="91425" anchor="t" anchorCtr="0">
            <a:noAutofit/>
          </a:bodyPr>
          <a:lstStyle/>
          <a:p>
            <a:pPr lvl="0" rtl="0">
              <a:spcBef>
                <a:spcPts val="0"/>
              </a:spcBef>
              <a:buNone/>
            </a:pPr>
            <a:r>
              <a:rPr lang="en-US" sz="2400" b="1" i="1">
                <a:solidFill>
                  <a:srgbClr val="CC0000"/>
                </a:solidFill>
              </a:rPr>
              <a:t>You said....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Mitigation strategy: </a:t>
            </a:r>
            <a:r>
              <a:rPr lang="en-US" i="1"/>
              <a:t>Efficiency of time spent</a:t>
            </a:r>
          </a:p>
        </p:txBody>
      </p:sp>
      <p:sp>
        <p:nvSpPr>
          <p:cNvPr id="300" name="Shape 300"/>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Personalized approach</a:t>
            </a:r>
          </a:p>
          <a:p>
            <a:pPr marL="914400" lvl="1" indent="-342900" rtl="0">
              <a:spcBef>
                <a:spcPts val="300"/>
              </a:spcBef>
              <a:spcAft>
                <a:spcPts val="0"/>
              </a:spcAft>
              <a:buClr>
                <a:srgbClr val="000000"/>
              </a:buClr>
              <a:buSzPct val="100000"/>
              <a:buChar char="-"/>
            </a:pPr>
            <a:r>
              <a:rPr lang="en-US" sz="1800"/>
              <a:t>Group classes</a:t>
            </a:r>
          </a:p>
          <a:p>
            <a:pPr marL="914400" lvl="1" indent="-342900" rtl="0">
              <a:spcBef>
                <a:spcPts val="300"/>
              </a:spcBef>
              <a:spcAft>
                <a:spcPts val="0"/>
              </a:spcAft>
              <a:buClr>
                <a:srgbClr val="000000"/>
              </a:buClr>
              <a:buSzPct val="100000"/>
              <a:buChar char="-"/>
            </a:pPr>
            <a:r>
              <a:rPr lang="en-US" sz="1800"/>
              <a:t>One-on-one consultation/training</a:t>
            </a:r>
          </a:p>
          <a:p>
            <a:pPr marL="914400" lvl="1" indent="-342900" rtl="0">
              <a:spcBef>
                <a:spcPts val="300"/>
              </a:spcBef>
              <a:spcAft>
                <a:spcPts val="0"/>
              </a:spcAft>
              <a:buClr>
                <a:srgbClr val="000000"/>
              </a:buClr>
              <a:buSzPct val="100000"/>
              <a:buChar char="-"/>
            </a:pPr>
            <a:r>
              <a:rPr lang="en-US" sz="1800"/>
              <a:t>Help on demand </a:t>
            </a:r>
          </a:p>
          <a:p>
            <a:pPr marL="914400" lvl="1" indent="-342900" rtl="0">
              <a:spcBef>
                <a:spcPts val="300"/>
              </a:spcBef>
              <a:spcAft>
                <a:spcPts val="0"/>
              </a:spcAft>
              <a:buClr>
                <a:srgbClr val="000000"/>
              </a:buClr>
              <a:buSzPct val="100000"/>
              <a:buChar char="-"/>
            </a:pPr>
            <a:r>
              <a:rPr lang="en-US" sz="1800"/>
              <a:t>Quickstart guides and documentation</a:t>
            </a:r>
          </a:p>
          <a:p>
            <a:pPr marL="914400" lvl="1" indent="-342900" rtl="0">
              <a:spcBef>
                <a:spcPts val="300"/>
              </a:spcBef>
              <a:spcAft>
                <a:spcPts val="0"/>
              </a:spcAft>
              <a:buSzPct val="100000"/>
              <a:buChar char="-"/>
            </a:pPr>
            <a:r>
              <a:rPr lang="en-US" sz="1800"/>
              <a:t>Consideration of your ideal workflow</a:t>
            </a:r>
          </a:p>
          <a:p>
            <a:pPr marL="914400" lvl="1" indent="-342900" rtl="0">
              <a:spcBef>
                <a:spcPts val="300"/>
              </a:spcBef>
              <a:spcAft>
                <a:spcPts val="0"/>
              </a:spcAft>
              <a:buClr>
                <a:srgbClr val="000000"/>
              </a:buClr>
              <a:buSzPct val="100000"/>
              <a:buChar char="-"/>
            </a:pPr>
            <a:r>
              <a:rPr lang="en-US" sz="1800" i="1"/>
              <a:t>Newly offered: In-class support (by appointment)</a:t>
            </a:r>
            <a:r>
              <a:rPr lang="en-US" sz="1800" b="1"/>
              <a:t> </a:t>
            </a:r>
          </a:p>
          <a:p>
            <a:pPr marL="0" lvl="0" indent="0" rtl="0">
              <a:spcBef>
                <a:spcPts val="300"/>
              </a:spcBef>
              <a:spcAft>
                <a:spcPts val="0"/>
              </a:spcAft>
              <a:buNone/>
            </a:pPr>
            <a:r>
              <a:rPr lang="en-US" b="1" i="1"/>
              <a:t/>
            </a:r>
            <a:br>
              <a:rPr lang="en-US" b="1" i="1"/>
            </a:br>
            <a:endParaRPr lang="en-US" b="1" i="1"/>
          </a:p>
        </p:txBody>
      </p:sp>
      <p:pic>
        <p:nvPicPr>
          <p:cNvPr id="301" name="Shape 301"/>
          <p:cNvPicPr preferRelativeResize="0"/>
          <p:nvPr/>
        </p:nvPicPr>
        <p:blipFill rotWithShape="1">
          <a:blip r:embed="rId3">
            <a:alphaModFix amt="60000"/>
          </a:blip>
          <a:srcRect b="13859"/>
          <a:stretch/>
        </p:blipFill>
        <p:spPr>
          <a:xfrm>
            <a:off x="5864625" y="1007224"/>
            <a:ext cx="2795775" cy="24082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Shape 306"/>
          <p:cNvPicPr preferRelativeResize="0"/>
          <p:nvPr/>
        </p:nvPicPr>
        <p:blipFill rotWithShape="1">
          <a:blip r:embed="rId3">
            <a:alphaModFix amt="10000"/>
          </a:blip>
          <a:srcRect l="16237" t="12057" r="12072" b="25341"/>
          <a:stretch/>
        </p:blipFill>
        <p:spPr>
          <a:xfrm>
            <a:off x="3136225" y="790074"/>
            <a:ext cx="6038600" cy="4854750"/>
          </a:xfrm>
          <a:prstGeom prst="rect">
            <a:avLst/>
          </a:prstGeom>
          <a:noFill/>
          <a:ln>
            <a:noFill/>
          </a:ln>
        </p:spPr>
      </p:pic>
      <p:sp>
        <p:nvSpPr>
          <p:cNvPr id="307" name="Shape 307"/>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Barrier 4: Classroom-related</a:t>
            </a:r>
          </a:p>
        </p:txBody>
      </p:sp>
      <p:sp>
        <p:nvSpPr>
          <p:cNvPr id="308" name="Shape 308"/>
          <p:cNvSpPr txBox="1"/>
          <p:nvPr/>
        </p:nvSpPr>
        <p:spPr>
          <a:xfrm>
            <a:off x="3523775" y="2474343"/>
            <a:ext cx="5263500" cy="81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600">
                <a:latin typeface="Roboto"/>
                <a:ea typeface="Roboto"/>
                <a:cs typeface="Roboto"/>
                <a:sym typeface="Roboto"/>
              </a:rPr>
              <a:t>“Classroom technology is the major issue I hear about. The machines are </a:t>
            </a:r>
            <a:r>
              <a:rPr lang="en-US" sz="1600" b="1">
                <a:latin typeface="Roboto"/>
                <a:ea typeface="Roboto"/>
                <a:cs typeface="Roboto"/>
                <a:sym typeface="Roboto"/>
              </a:rPr>
              <a:t>inadequate</a:t>
            </a:r>
            <a:r>
              <a:rPr lang="en-US" sz="1600">
                <a:latin typeface="Roboto"/>
                <a:ea typeface="Roboto"/>
                <a:cs typeface="Roboto"/>
                <a:sym typeface="Roboto"/>
              </a:rPr>
              <a:t>, and the podium setups are cumbersome for faculty.”</a:t>
            </a:r>
          </a:p>
          <a:p>
            <a:pPr lvl="0" rtl="0">
              <a:spcBef>
                <a:spcPts val="0"/>
              </a:spcBef>
              <a:buNone/>
            </a:pPr>
            <a:endParaRPr b="1"/>
          </a:p>
        </p:txBody>
      </p:sp>
      <p:sp>
        <p:nvSpPr>
          <p:cNvPr id="309" name="Shape 309"/>
          <p:cNvSpPr txBox="1"/>
          <p:nvPr/>
        </p:nvSpPr>
        <p:spPr>
          <a:xfrm>
            <a:off x="3523775" y="1888862"/>
            <a:ext cx="5263500" cy="574500"/>
          </a:xfrm>
          <a:prstGeom prst="rect">
            <a:avLst/>
          </a:prstGeom>
          <a:noFill/>
          <a:ln>
            <a:noFill/>
          </a:ln>
        </p:spPr>
        <p:txBody>
          <a:bodyPr lIns="91425" tIns="91425" rIns="91425" bIns="91425" anchor="t" anchorCtr="0">
            <a:noAutofit/>
          </a:bodyPr>
          <a:lstStyle/>
          <a:p>
            <a:pPr lvl="0" rtl="0">
              <a:spcBef>
                <a:spcPts val="0"/>
              </a:spcBef>
              <a:buNone/>
            </a:pPr>
            <a:r>
              <a:rPr lang="en-US" sz="1600">
                <a:latin typeface="Roboto"/>
                <a:ea typeface="Roboto"/>
                <a:cs typeface="Roboto"/>
                <a:sym typeface="Roboto"/>
              </a:rPr>
              <a:t>“Don't have the equipment or resources available to put it into action”</a:t>
            </a:r>
          </a:p>
          <a:p>
            <a:pPr lvl="0" rtl="0">
              <a:spcBef>
                <a:spcPts val="0"/>
              </a:spcBef>
              <a:buNone/>
            </a:pPr>
            <a:endParaRPr b="1"/>
          </a:p>
        </p:txBody>
      </p:sp>
      <p:sp>
        <p:nvSpPr>
          <p:cNvPr id="310" name="Shape 310"/>
          <p:cNvSpPr txBox="1"/>
          <p:nvPr/>
        </p:nvSpPr>
        <p:spPr>
          <a:xfrm>
            <a:off x="3523774" y="1005300"/>
            <a:ext cx="3331767" cy="430800"/>
          </a:xfrm>
          <a:prstGeom prst="rect">
            <a:avLst/>
          </a:prstGeom>
          <a:noFill/>
          <a:ln>
            <a:noFill/>
          </a:ln>
        </p:spPr>
        <p:txBody>
          <a:bodyPr lIns="91425" tIns="91425" rIns="91425" bIns="91425" anchor="t" anchorCtr="0">
            <a:noAutofit/>
          </a:bodyPr>
          <a:lstStyle/>
          <a:p>
            <a:pPr lvl="0" rtl="0">
              <a:spcBef>
                <a:spcPts val="0"/>
              </a:spcBef>
              <a:buNone/>
            </a:pPr>
            <a:r>
              <a:rPr lang="en-US" sz="1600" dirty="0">
                <a:latin typeface="Roboto"/>
                <a:ea typeface="Roboto"/>
                <a:cs typeface="Roboto"/>
                <a:sym typeface="Roboto"/>
              </a:rPr>
              <a:t>“Equipment that </a:t>
            </a:r>
            <a:r>
              <a:rPr lang="en-US" sz="1600" b="1" dirty="0">
                <a:latin typeface="Roboto"/>
                <a:ea typeface="Roboto"/>
                <a:cs typeface="Roboto"/>
                <a:sym typeface="Roboto"/>
              </a:rPr>
              <a:t>doesn't work</a:t>
            </a:r>
            <a:r>
              <a:rPr lang="en-US" sz="1600" dirty="0">
                <a:latin typeface="Roboto"/>
                <a:ea typeface="Roboto"/>
                <a:cs typeface="Roboto"/>
                <a:sym typeface="Roboto"/>
              </a:rPr>
              <a:t>”</a:t>
            </a:r>
          </a:p>
        </p:txBody>
      </p:sp>
      <p:sp>
        <p:nvSpPr>
          <p:cNvPr id="311" name="Shape 311"/>
          <p:cNvSpPr txBox="1"/>
          <p:nvPr/>
        </p:nvSpPr>
        <p:spPr>
          <a:xfrm>
            <a:off x="3523775" y="1447081"/>
            <a:ext cx="3116100" cy="430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None/>
            </a:pPr>
            <a:r>
              <a:rPr lang="en-US" sz="1600" dirty="0">
                <a:latin typeface="Roboto"/>
                <a:ea typeface="Roboto"/>
                <a:cs typeface="Roboto"/>
                <a:sym typeface="Roboto"/>
              </a:rPr>
              <a:t>“Lack of </a:t>
            </a:r>
            <a:r>
              <a:rPr lang="en-US" sz="1600" b="1" dirty="0">
                <a:latin typeface="Roboto"/>
                <a:ea typeface="Roboto"/>
                <a:cs typeface="Roboto"/>
                <a:sym typeface="Roboto"/>
              </a:rPr>
              <a:t>consistency</a:t>
            </a:r>
            <a:r>
              <a:rPr lang="en-US" sz="1600" dirty="0">
                <a:latin typeface="Roboto"/>
                <a:ea typeface="Roboto"/>
                <a:cs typeface="Roboto"/>
                <a:sym typeface="Roboto"/>
              </a:rPr>
              <a:t> in rooms”</a:t>
            </a:r>
          </a:p>
          <a:p>
            <a:pPr lvl="0" rtl="0">
              <a:spcBef>
                <a:spcPts val="0"/>
              </a:spcBef>
              <a:buNone/>
            </a:pPr>
            <a:endParaRPr sz="1600" dirty="0">
              <a:latin typeface="Roboto"/>
              <a:ea typeface="Roboto"/>
              <a:cs typeface="Roboto"/>
              <a:sym typeface="Roboto"/>
            </a:endParaRPr>
          </a:p>
        </p:txBody>
      </p:sp>
      <p:sp>
        <p:nvSpPr>
          <p:cNvPr id="312" name="Shape 312"/>
          <p:cNvSpPr txBox="1"/>
          <p:nvPr/>
        </p:nvSpPr>
        <p:spPr>
          <a:xfrm>
            <a:off x="3523775" y="3303424"/>
            <a:ext cx="5263500" cy="771300"/>
          </a:xfrm>
          <a:prstGeom prst="rect">
            <a:avLst/>
          </a:prstGeom>
          <a:noFill/>
          <a:ln>
            <a:noFill/>
          </a:ln>
        </p:spPr>
        <p:txBody>
          <a:bodyPr lIns="91425" tIns="91425" rIns="91425" bIns="91425" anchor="t" anchorCtr="0">
            <a:noAutofit/>
          </a:bodyPr>
          <a:lstStyle/>
          <a:p>
            <a:pPr marL="0" marR="0" lvl="0" indent="-69850" algn="l" rtl="0">
              <a:lnSpc>
                <a:spcPct val="100000"/>
              </a:lnSpc>
              <a:spcBef>
                <a:spcPts val="0"/>
              </a:spcBef>
              <a:spcAft>
                <a:spcPts val="0"/>
              </a:spcAft>
              <a:buClr>
                <a:srgbClr val="000000"/>
              </a:buClr>
              <a:buSzPct val="68750"/>
              <a:buFont typeface="Arial"/>
              <a:buNone/>
            </a:pPr>
            <a:r>
              <a:rPr lang="en-US" sz="1600">
                <a:latin typeface="Roboto"/>
                <a:ea typeface="Roboto"/>
                <a:cs typeface="Roboto"/>
                <a:sym typeface="Roboto"/>
              </a:rPr>
              <a:t>“Sometimes I'm in a Northeastern classroom that doesn't have all of the equipment that makes it easy to use some types of technology”</a:t>
            </a:r>
          </a:p>
          <a:p>
            <a:pPr marL="0" marR="0" lvl="0" indent="0" algn="l" rtl="0">
              <a:lnSpc>
                <a:spcPct val="100000"/>
              </a:lnSpc>
              <a:spcBef>
                <a:spcPts val="0"/>
              </a:spcBef>
              <a:spcAft>
                <a:spcPts val="0"/>
              </a:spcAft>
              <a:buNone/>
            </a:pPr>
            <a:endParaRPr sz="1600">
              <a:latin typeface="Roboto"/>
              <a:ea typeface="Roboto"/>
              <a:cs typeface="Roboto"/>
              <a:sym typeface="Roboto"/>
            </a:endParaRPr>
          </a:p>
          <a:p>
            <a:pPr marL="0" marR="0" lvl="0" indent="0" algn="l" rtl="0">
              <a:lnSpc>
                <a:spcPct val="100000"/>
              </a:lnSpc>
              <a:spcBef>
                <a:spcPts val="0"/>
              </a:spcBef>
              <a:spcAft>
                <a:spcPts val="0"/>
              </a:spcAft>
              <a:buNone/>
            </a:pPr>
            <a:endParaRPr sz="1600">
              <a:latin typeface="Roboto"/>
              <a:ea typeface="Roboto"/>
              <a:cs typeface="Roboto"/>
              <a:sym typeface="Roboto"/>
            </a:endParaRPr>
          </a:p>
          <a:p>
            <a:pPr marL="0" marR="0" lvl="0" indent="0" algn="l" rtl="0">
              <a:lnSpc>
                <a:spcPct val="100000"/>
              </a:lnSpc>
              <a:spcBef>
                <a:spcPts val="0"/>
              </a:spcBef>
              <a:spcAft>
                <a:spcPts val="0"/>
              </a:spcAft>
              <a:buNone/>
            </a:pPr>
            <a:endParaRPr sz="1600">
              <a:latin typeface="Roboto"/>
              <a:ea typeface="Roboto"/>
              <a:cs typeface="Roboto"/>
              <a:sym typeface="Roboto"/>
            </a:endParaRPr>
          </a:p>
        </p:txBody>
      </p:sp>
      <p:sp>
        <p:nvSpPr>
          <p:cNvPr id="313" name="Shape 313"/>
          <p:cNvSpPr txBox="1"/>
          <p:nvPr/>
        </p:nvSpPr>
        <p:spPr>
          <a:xfrm>
            <a:off x="1081525" y="2944862"/>
            <a:ext cx="2054700" cy="326100"/>
          </a:xfrm>
          <a:prstGeom prst="rect">
            <a:avLst/>
          </a:prstGeom>
          <a:noFill/>
          <a:ln>
            <a:noFill/>
          </a:ln>
        </p:spPr>
        <p:txBody>
          <a:bodyPr lIns="91425" tIns="91425" rIns="91425" bIns="91425" anchor="t" anchorCtr="0">
            <a:noAutofit/>
          </a:bodyPr>
          <a:lstStyle/>
          <a:p>
            <a:pPr lvl="0" rtl="0">
              <a:spcBef>
                <a:spcPts val="0"/>
              </a:spcBef>
              <a:buNone/>
            </a:pPr>
            <a:r>
              <a:rPr lang="en-US" sz="2400" b="1" i="1">
                <a:solidFill>
                  <a:srgbClr val="CC0000"/>
                </a:solidFill>
              </a:rPr>
              <a:t>You said....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Mitigation strategy: </a:t>
            </a:r>
            <a:r>
              <a:rPr lang="en-US" i="1"/>
              <a:t>Upgrades</a:t>
            </a:r>
          </a:p>
        </p:txBody>
      </p:sp>
      <p:sp>
        <p:nvSpPr>
          <p:cNvPr id="319" name="Shape 319"/>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Summer upgrades: “Complete refresh”</a:t>
            </a:r>
          </a:p>
          <a:p>
            <a:pPr marL="457200" lvl="0" indent="0" rtl="0">
              <a:spcBef>
                <a:spcPts val="300"/>
              </a:spcBef>
              <a:spcAft>
                <a:spcPts val="0"/>
              </a:spcAft>
              <a:buNone/>
            </a:pPr>
            <a:endParaRPr/>
          </a:p>
          <a:p>
            <a:pPr marL="457200" lvl="0" indent="0" rtl="0">
              <a:spcBef>
                <a:spcPts val="300"/>
              </a:spcBef>
              <a:spcAft>
                <a:spcPts val="0"/>
              </a:spcAft>
              <a:buNone/>
            </a:pPr>
            <a:r>
              <a:rPr lang="en-US" b="1" i="1"/>
              <a:t/>
            </a:r>
            <a:br>
              <a:rPr lang="en-US" b="1" i="1"/>
            </a:br>
            <a:endParaRPr lang="en-US" b="1" i="1"/>
          </a:p>
        </p:txBody>
      </p:sp>
      <p:graphicFrame>
        <p:nvGraphicFramePr>
          <p:cNvPr id="320" name="Shape 320"/>
          <p:cNvGraphicFramePr/>
          <p:nvPr/>
        </p:nvGraphicFramePr>
        <p:xfrm>
          <a:off x="603375" y="1630350"/>
          <a:ext cx="8184000" cy="3063210"/>
        </p:xfrm>
        <a:graphic>
          <a:graphicData uri="http://schemas.openxmlformats.org/drawingml/2006/table">
            <a:tbl>
              <a:tblPr>
                <a:noFill/>
                <a:tableStyleId>{80F5A021-DC4C-41A4-A6DB-555E962C5001}</a:tableStyleId>
              </a:tblPr>
              <a:tblGrid>
                <a:gridCol w="1636800"/>
                <a:gridCol w="1636800"/>
                <a:gridCol w="1636800"/>
                <a:gridCol w="1636800"/>
                <a:gridCol w="1636800"/>
              </a:tblGrid>
              <a:tr h="381000">
                <a:tc>
                  <a:txBody>
                    <a:bodyPr/>
                    <a:lstStyle/>
                    <a:p>
                      <a:pPr lvl="0" rtl="0">
                        <a:spcBef>
                          <a:spcPts val="0"/>
                        </a:spcBef>
                        <a:buNone/>
                      </a:pPr>
                      <a:r>
                        <a:rPr lang="en-US" sz="1300"/>
                        <a:t>KA011</a:t>
                      </a:r>
                    </a:p>
                  </a:txBody>
                  <a:tcPr marL="91425" marR="91425" marT="91425" marB="91425"/>
                </a:tc>
                <a:tc>
                  <a:txBody>
                    <a:bodyPr/>
                    <a:lstStyle/>
                    <a:p>
                      <a:pPr lvl="0" rtl="0">
                        <a:spcBef>
                          <a:spcPts val="0"/>
                        </a:spcBef>
                        <a:buNone/>
                      </a:pPr>
                      <a:r>
                        <a:rPr lang="en-US" sz="1300"/>
                        <a:t>RB107</a:t>
                      </a:r>
                    </a:p>
                  </a:txBody>
                  <a:tcPr marL="91425" marR="91425" marT="91425" marB="91425"/>
                </a:tc>
                <a:tc>
                  <a:txBody>
                    <a:bodyPr/>
                    <a:lstStyle/>
                    <a:p>
                      <a:pPr lvl="0" rtl="0">
                        <a:spcBef>
                          <a:spcPts val="0"/>
                        </a:spcBef>
                        <a:buNone/>
                      </a:pPr>
                      <a:r>
                        <a:rPr lang="en-US" sz="1300"/>
                        <a:t>FR202</a:t>
                      </a:r>
                    </a:p>
                  </a:txBody>
                  <a:tcPr marL="91425" marR="91425" marT="91425" marB="91425"/>
                </a:tc>
                <a:tc>
                  <a:txBody>
                    <a:bodyPr/>
                    <a:lstStyle/>
                    <a:p>
                      <a:pPr lvl="0" rtl="0">
                        <a:spcBef>
                          <a:spcPts val="0"/>
                        </a:spcBef>
                        <a:buNone/>
                      </a:pPr>
                      <a:r>
                        <a:rPr lang="en-US" sz="1300"/>
                        <a:t>SL001</a:t>
                      </a:r>
                    </a:p>
                  </a:txBody>
                  <a:tcPr marL="91425" marR="91425" marT="91425" marB="91425"/>
                </a:tc>
                <a:tc>
                  <a:txBody>
                    <a:bodyPr/>
                    <a:lstStyle/>
                    <a:p>
                      <a:pPr lvl="0" rtl="0">
                        <a:spcBef>
                          <a:spcPts val="0"/>
                        </a:spcBef>
                        <a:buNone/>
                      </a:pPr>
                      <a:r>
                        <a:rPr lang="en-US" sz="1300"/>
                        <a:t>SL017</a:t>
                      </a:r>
                    </a:p>
                  </a:txBody>
                  <a:tcPr marL="91425" marR="91425" marT="91425" marB="91425"/>
                </a:tc>
              </a:tr>
              <a:tr h="381000">
                <a:tc>
                  <a:txBody>
                    <a:bodyPr/>
                    <a:lstStyle/>
                    <a:p>
                      <a:pPr lvl="0" rtl="0">
                        <a:spcBef>
                          <a:spcPts val="0"/>
                        </a:spcBef>
                        <a:buNone/>
                      </a:pPr>
                      <a:r>
                        <a:rPr lang="en-US" sz="1300"/>
                        <a:t>KA110</a:t>
                      </a:r>
                    </a:p>
                  </a:txBody>
                  <a:tcPr marL="91425" marR="91425" marT="91425" marB="91425"/>
                </a:tc>
                <a:tc>
                  <a:txBody>
                    <a:bodyPr/>
                    <a:lstStyle/>
                    <a:p>
                      <a:pPr lvl="0" rtl="0">
                        <a:spcBef>
                          <a:spcPts val="0"/>
                        </a:spcBef>
                        <a:buNone/>
                      </a:pPr>
                      <a:r>
                        <a:rPr lang="en-US" sz="1300"/>
                        <a:t>RB109</a:t>
                      </a:r>
                    </a:p>
                  </a:txBody>
                  <a:tcPr marL="91425" marR="91425" marT="91425" marB="91425"/>
                </a:tc>
                <a:tc>
                  <a:txBody>
                    <a:bodyPr/>
                    <a:lstStyle/>
                    <a:p>
                      <a:pPr lvl="0" rtl="0">
                        <a:spcBef>
                          <a:spcPts val="0"/>
                        </a:spcBef>
                        <a:buNone/>
                      </a:pPr>
                      <a:r>
                        <a:rPr lang="en-US" sz="1300"/>
                        <a:t>FR235</a:t>
                      </a:r>
                    </a:p>
                  </a:txBody>
                  <a:tcPr marL="91425" marR="91425" marT="91425" marB="91425"/>
                </a:tc>
                <a:tc>
                  <a:txBody>
                    <a:bodyPr/>
                    <a:lstStyle/>
                    <a:p>
                      <a:pPr lvl="0" rtl="0">
                        <a:spcBef>
                          <a:spcPts val="0"/>
                        </a:spcBef>
                        <a:buNone/>
                      </a:pPr>
                      <a:r>
                        <a:rPr lang="en-US" sz="1300"/>
                        <a:t>SL003</a:t>
                      </a:r>
                    </a:p>
                  </a:txBody>
                  <a:tcPr marL="91425" marR="91425" marT="91425" marB="91425"/>
                </a:tc>
                <a:tc>
                  <a:txBody>
                    <a:bodyPr/>
                    <a:lstStyle/>
                    <a:p>
                      <a:pPr lvl="0">
                        <a:spcBef>
                          <a:spcPts val="0"/>
                        </a:spcBef>
                        <a:buNone/>
                      </a:pPr>
                      <a:endParaRPr sz="1300"/>
                    </a:p>
                  </a:txBody>
                  <a:tcPr marL="91425" marR="91425" marT="91425" marB="91425"/>
                </a:tc>
              </a:tr>
              <a:tr h="381000">
                <a:tc>
                  <a:txBody>
                    <a:bodyPr/>
                    <a:lstStyle/>
                    <a:p>
                      <a:pPr lvl="0" rtl="0">
                        <a:spcBef>
                          <a:spcPts val="0"/>
                        </a:spcBef>
                        <a:buNone/>
                      </a:pPr>
                      <a:r>
                        <a:rPr lang="en-US" sz="1300"/>
                        <a:t>KA202</a:t>
                      </a:r>
                    </a:p>
                  </a:txBody>
                  <a:tcPr marL="91425" marR="91425" marT="91425" marB="91425"/>
                </a:tc>
                <a:tc>
                  <a:txBody>
                    <a:bodyPr/>
                    <a:lstStyle/>
                    <a:p>
                      <a:pPr lvl="0" rtl="0">
                        <a:spcBef>
                          <a:spcPts val="0"/>
                        </a:spcBef>
                        <a:buNone/>
                      </a:pPr>
                      <a:r>
                        <a:rPr lang="en-US" sz="1300"/>
                        <a:t>RB411</a:t>
                      </a:r>
                    </a:p>
                  </a:txBody>
                  <a:tcPr marL="91425" marR="91425" marT="91425" marB="91425"/>
                </a:tc>
                <a:tc>
                  <a:txBody>
                    <a:bodyPr/>
                    <a:lstStyle/>
                    <a:p>
                      <a:pPr lvl="0" rtl="0">
                        <a:spcBef>
                          <a:spcPts val="0"/>
                        </a:spcBef>
                        <a:buNone/>
                      </a:pPr>
                      <a:r>
                        <a:rPr lang="en-US" sz="1300"/>
                        <a:t>FR236</a:t>
                      </a:r>
                    </a:p>
                  </a:txBody>
                  <a:tcPr marL="91425" marR="91425" marT="91425" marB="91425"/>
                </a:tc>
                <a:tc>
                  <a:txBody>
                    <a:bodyPr/>
                    <a:lstStyle/>
                    <a:p>
                      <a:pPr lvl="0" rtl="0">
                        <a:spcBef>
                          <a:spcPts val="0"/>
                        </a:spcBef>
                        <a:buNone/>
                      </a:pPr>
                      <a:r>
                        <a:rPr lang="en-US" sz="1300"/>
                        <a:t>SL005</a:t>
                      </a:r>
                    </a:p>
                  </a:txBody>
                  <a:tcPr marL="91425" marR="91425" marT="91425" marB="91425"/>
                </a:tc>
                <a:tc>
                  <a:txBody>
                    <a:bodyPr/>
                    <a:lstStyle/>
                    <a:p>
                      <a:pPr lvl="0">
                        <a:spcBef>
                          <a:spcPts val="0"/>
                        </a:spcBef>
                        <a:buNone/>
                      </a:pPr>
                      <a:endParaRPr sz="1300" b="1"/>
                    </a:p>
                  </a:txBody>
                  <a:tcPr marL="91425" marR="91425" marT="91425" marB="91425"/>
                </a:tc>
              </a:tr>
              <a:tr h="381000">
                <a:tc>
                  <a:txBody>
                    <a:bodyPr/>
                    <a:lstStyle/>
                    <a:p>
                      <a:pPr lvl="0" rtl="0">
                        <a:spcBef>
                          <a:spcPts val="0"/>
                        </a:spcBef>
                        <a:buNone/>
                      </a:pPr>
                      <a:r>
                        <a:rPr lang="en-US" sz="1300"/>
                        <a:t>KA204</a:t>
                      </a:r>
                    </a:p>
                  </a:txBody>
                  <a:tcPr marL="91425" marR="91425" marT="91425" marB="91425"/>
                </a:tc>
                <a:tc>
                  <a:txBody>
                    <a:bodyPr/>
                    <a:lstStyle/>
                    <a:p>
                      <a:pPr lvl="0" rtl="0">
                        <a:spcBef>
                          <a:spcPts val="0"/>
                        </a:spcBef>
                        <a:buNone/>
                      </a:pPr>
                      <a:r>
                        <a:rPr lang="en-US" sz="1300"/>
                        <a:t>EL312</a:t>
                      </a:r>
                    </a:p>
                  </a:txBody>
                  <a:tcPr marL="91425" marR="91425" marT="91425" marB="91425"/>
                </a:tc>
                <a:tc>
                  <a:txBody>
                    <a:bodyPr/>
                    <a:lstStyle/>
                    <a:p>
                      <a:pPr lvl="0" rtl="0">
                        <a:spcBef>
                          <a:spcPts val="0"/>
                        </a:spcBef>
                        <a:buNone/>
                      </a:pPr>
                      <a:r>
                        <a:rPr lang="en-US" sz="1300"/>
                        <a:t>FR237</a:t>
                      </a:r>
                    </a:p>
                  </a:txBody>
                  <a:tcPr marL="91425" marR="91425" marT="91425" marB="91425"/>
                </a:tc>
                <a:tc>
                  <a:txBody>
                    <a:bodyPr/>
                    <a:lstStyle/>
                    <a:p>
                      <a:pPr lvl="0" rtl="0">
                        <a:spcBef>
                          <a:spcPts val="0"/>
                        </a:spcBef>
                        <a:buNone/>
                      </a:pPr>
                      <a:r>
                        <a:rPr lang="en-US" sz="1300"/>
                        <a:t>SL007</a:t>
                      </a:r>
                    </a:p>
                  </a:txBody>
                  <a:tcPr marL="91425" marR="91425" marT="91425" marB="91425"/>
                </a:tc>
                <a:tc>
                  <a:txBody>
                    <a:bodyPr/>
                    <a:lstStyle/>
                    <a:p>
                      <a:pPr lvl="0">
                        <a:spcBef>
                          <a:spcPts val="0"/>
                        </a:spcBef>
                        <a:buNone/>
                      </a:pPr>
                      <a:endParaRPr sz="1300"/>
                    </a:p>
                  </a:txBody>
                  <a:tcPr marL="91425" marR="91425" marT="91425" marB="91425"/>
                </a:tc>
              </a:tr>
              <a:tr h="381000">
                <a:tc>
                  <a:txBody>
                    <a:bodyPr/>
                    <a:lstStyle/>
                    <a:p>
                      <a:pPr lvl="0" rtl="0">
                        <a:spcBef>
                          <a:spcPts val="0"/>
                        </a:spcBef>
                        <a:buNone/>
                      </a:pPr>
                      <a:r>
                        <a:rPr lang="en-US" sz="1300"/>
                        <a:t>KA209</a:t>
                      </a:r>
                    </a:p>
                  </a:txBody>
                  <a:tcPr marL="91425" marR="91425" marT="91425" marB="91425"/>
                </a:tc>
                <a:tc>
                  <a:txBody>
                    <a:bodyPr/>
                    <a:lstStyle/>
                    <a:p>
                      <a:pPr lvl="0" rtl="0">
                        <a:spcBef>
                          <a:spcPts val="0"/>
                        </a:spcBef>
                        <a:buNone/>
                      </a:pPr>
                      <a:r>
                        <a:rPr lang="en-US" sz="1300"/>
                        <a:t>FR129</a:t>
                      </a:r>
                    </a:p>
                  </a:txBody>
                  <a:tcPr marL="91425" marR="91425" marT="91425" marB="91425"/>
                </a:tc>
                <a:tc>
                  <a:txBody>
                    <a:bodyPr/>
                    <a:lstStyle/>
                    <a:p>
                      <a:pPr lvl="0" rtl="0">
                        <a:spcBef>
                          <a:spcPts val="0"/>
                        </a:spcBef>
                        <a:buNone/>
                      </a:pPr>
                      <a:r>
                        <a:rPr lang="en-US" sz="1300"/>
                        <a:t>FR241</a:t>
                      </a:r>
                    </a:p>
                  </a:txBody>
                  <a:tcPr marL="91425" marR="91425" marT="91425" marB="91425"/>
                </a:tc>
                <a:tc>
                  <a:txBody>
                    <a:bodyPr/>
                    <a:lstStyle/>
                    <a:p>
                      <a:pPr lvl="0" rtl="0">
                        <a:spcBef>
                          <a:spcPts val="0"/>
                        </a:spcBef>
                        <a:buNone/>
                      </a:pPr>
                      <a:r>
                        <a:rPr lang="en-US" sz="1300"/>
                        <a:t>SL011</a:t>
                      </a:r>
                    </a:p>
                  </a:txBody>
                  <a:tcPr marL="91425" marR="91425" marT="91425" marB="91425"/>
                </a:tc>
                <a:tc>
                  <a:txBody>
                    <a:bodyPr/>
                    <a:lstStyle/>
                    <a:p>
                      <a:pPr lvl="0" rtl="0">
                        <a:spcBef>
                          <a:spcPts val="0"/>
                        </a:spcBef>
                        <a:buNone/>
                      </a:pPr>
                      <a:endParaRPr/>
                    </a:p>
                  </a:txBody>
                  <a:tcPr marL="91425" marR="91425" marT="91425" marB="91425">
                    <a:lnB w="9525" cap="flat" cmpd="sng">
                      <a:solidFill>
                        <a:srgbClr val="9E9E9E"/>
                      </a:solidFill>
                      <a:prstDash val="solid"/>
                      <a:round/>
                      <a:headEnd type="none" w="med" len="med"/>
                      <a:tailEnd type="none" w="med" len="med"/>
                    </a:lnB>
                  </a:tcPr>
                </a:tc>
              </a:tr>
              <a:tr h="381000">
                <a:tc>
                  <a:txBody>
                    <a:bodyPr/>
                    <a:lstStyle/>
                    <a:p>
                      <a:pPr lvl="0" rtl="0">
                        <a:spcBef>
                          <a:spcPts val="0"/>
                        </a:spcBef>
                        <a:buNone/>
                      </a:pPr>
                      <a:r>
                        <a:rPr lang="en-US" sz="1300"/>
                        <a:t>KA302</a:t>
                      </a:r>
                    </a:p>
                  </a:txBody>
                  <a:tcPr marL="91425" marR="91425" marT="91425" marB="91425"/>
                </a:tc>
                <a:tc>
                  <a:txBody>
                    <a:bodyPr/>
                    <a:lstStyle/>
                    <a:p>
                      <a:pPr lvl="0" rtl="0">
                        <a:spcBef>
                          <a:spcPts val="0"/>
                        </a:spcBef>
                        <a:buNone/>
                      </a:pPr>
                      <a:r>
                        <a:rPr lang="en-US" sz="1300"/>
                        <a:t>FR130</a:t>
                      </a:r>
                    </a:p>
                  </a:txBody>
                  <a:tcPr marL="91425" marR="91425" marT="91425" marB="91425"/>
                </a:tc>
                <a:tc>
                  <a:txBody>
                    <a:bodyPr/>
                    <a:lstStyle/>
                    <a:p>
                      <a:pPr lvl="0" rtl="0">
                        <a:spcBef>
                          <a:spcPts val="0"/>
                        </a:spcBef>
                        <a:buNone/>
                      </a:pPr>
                      <a:r>
                        <a:rPr lang="en-US" sz="1300"/>
                        <a:t>HT129</a:t>
                      </a:r>
                    </a:p>
                  </a:txBody>
                  <a:tcPr marL="91425" marR="91425" marT="91425" marB="91425"/>
                </a:tc>
                <a:tc>
                  <a:txBody>
                    <a:bodyPr/>
                    <a:lstStyle/>
                    <a:p>
                      <a:pPr lvl="0" rtl="0">
                        <a:spcBef>
                          <a:spcPts val="0"/>
                        </a:spcBef>
                        <a:buNone/>
                      </a:pPr>
                      <a:r>
                        <a:rPr lang="en-US" sz="1300"/>
                        <a:t>SL012</a:t>
                      </a:r>
                    </a:p>
                  </a:txBody>
                  <a:tcPr marL="91425" marR="91425" marT="91425" marB="91425">
                    <a:lnR w="9525" cap="flat" cmpd="sng">
                      <a:solidFill>
                        <a:srgbClr val="9E9E9E"/>
                      </a:solidFill>
                      <a:prstDash val="solid"/>
                      <a:round/>
                      <a:headEnd type="none" w="med" len="med"/>
                      <a:tailEnd type="none" w="med" len="med"/>
                    </a:lnR>
                  </a:tcPr>
                </a:tc>
                <a:tc>
                  <a:txBody>
                    <a:bodyPr/>
                    <a:lstStyle/>
                    <a:p>
                      <a:pPr lvl="0" rtl="0">
                        <a:spcBef>
                          <a:spcPts val="0"/>
                        </a:spcBef>
                        <a:buNone/>
                      </a:pPr>
                      <a:r>
                        <a:rPr lang="en-US" sz="1300" b="1">
                          <a:solidFill>
                            <a:schemeClr val="dk1"/>
                          </a:solidFill>
                        </a:rPr>
                        <a:t>Technology-only</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381000">
                <a:tc>
                  <a:txBody>
                    <a:bodyPr/>
                    <a:lstStyle/>
                    <a:p>
                      <a:pPr lvl="0" rtl="0">
                        <a:spcBef>
                          <a:spcPts val="0"/>
                        </a:spcBef>
                        <a:buNone/>
                      </a:pPr>
                      <a:r>
                        <a:rPr lang="en-US" sz="1300"/>
                        <a:t>KA304</a:t>
                      </a:r>
                    </a:p>
                  </a:txBody>
                  <a:tcPr marL="91425" marR="91425" marT="91425" marB="91425"/>
                </a:tc>
                <a:tc>
                  <a:txBody>
                    <a:bodyPr/>
                    <a:lstStyle/>
                    <a:p>
                      <a:pPr lvl="0" rtl="0">
                        <a:spcBef>
                          <a:spcPts val="0"/>
                        </a:spcBef>
                        <a:buNone/>
                      </a:pPr>
                      <a:r>
                        <a:rPr lang="en-US" sz="1300"/>
                        <a:t>FR151</a:t>
                      </a:r>
                    </a:p>
                  </a:txBody>
                  <a:tcPr marL="91425" marR="91425" marT="91425" marB="91425"/>
                </a:tc>
                <a:tc>
                  <a:txBody>
                    <a:bodyPr/>
                    <a:lstStyle/>
                    <a:p>
                      <a:pPr lvl="0" rtl="0">
                        <a:spcBef>
                          <a:spcPts val="0"/>
                        </a:spcBef>
                        <a:buNone/>
                      </a:pPr>
                      <a:r>
                        <a:rPr lang="en-US" sz="1300"/>
                        <a:t>HT130</a:t>
                      </a:r>
                    </a:p>
                  </a:txBody>
                  <a:tcPr marL="91425" marR="91425" marT="91425" marB="91425"/>
                </a:tc>
                <a:tc>
                  <a:txBody>
                    <a:bodyPr/>
                    <a:lstStyle/>
                    <a:p>
                      <a:pPr lvl="0" rtl="0">
                        <a:spcBef>
                          <a:spcPts val="0"/>
                        </a:spcBef>
                        <a:buNone/>
                      </a:pPr>
                      <a:r>
                        <a:rPr lang="en-US" sz="1300"/>
                        <a:t>SL013</a:t>
                      </a:r>
                    </a:p>
                  </a:txBody>
                  <a:tcPr marL="91425" marR="91425" marT="91425" marB="91425">
                    <a:lnR w="9525" cap="flat" cmpd="sng">
                      <a:solidFill>
                        <a:srgbClr val="9E9E9E"/>
                      </a:solidFill>
                      <a:prstDash val="solid"/>
                      <a:round/>
                      <a:headEnd type="none" w="med" len="med"/>
                      <a:tailEnd type="none" w="med" len="med"/>
                    </a:lnR>
                  </a:tcPr>
                </a:tc>
                <a:tc>
                  <a:txBody>
                    <a:bodyPr/>
                    <a:lstStyle/>
                    <a:p>
                      <a:pPr lvl="0" rtl="0">
                        <a:spcBef>
                          <a:spcPts val="0"/>
                        </a:spcBef>
                        <a:buNone/>
                      </a:pPr>
                      <a:r>
                        <a:rPr lang="en-US" sz="1300"/>
                        <a:t>RI200</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r h="381000">
                <a:tc>
                  <a:txBody>
                    <a:bodyPr/>
                    <a:lstStyle/>
                    <a:p>
                      <a:pPr lvl="0" rtl="0">
                        <a:spcBef>
                          <a:spcPts val="0"/>
                        </a:spcBef>
                        <a:buNone/>
                      </a:pPr>
                      <a:r>
                        <a:rPr lang="en-US" sz="1300"/>
                        <a:t>KA309</a:t>
                      </a:r>
                    </a:p>
                  </a:txBody>
                  <a:tcPr marL="91425" marR="91425" marT="91425" marB="91425"/>
                </a:tc>
                <a:tc>
                  <a:txBody>
                    <a:bodyPr/>
                    <a:lstStyle/>
                    <a:p>
                      <a:pPr lvl="0" rtl="0">
                        <a:spcBef>
                          <a:spcPts val="0"/>
                        </a:spcBef>
                        <a:buNone/>
                      </a:pPr>
                      <a:r>
                        <a:rPr lang="en-US" sz="1300"/>
                        <a:t>FR201</a:t>
                      </a:r>
                    </a:p>
                  </a:txBody>
                  <a:tcPr marL="91425" marR="91425" marT="91425" marB="91425"/>
                </a:tc>
                <a:tc>
                  <a:txBody>
                    <a:bodyPr/>
                    <a:lstStyle/>
                    <a:p>
                      <a:pPr lvl="0" rtl="0">
                        <a:spcBef>
                          <a:spcPts val="0"/>
                        </a:spcBef>
                        <a:buNone/>
                      </a:pPr>
                      <a:r>
                        <a:rPr lang="en-US" sz="1300"/>
                        <a:t>HT308</a:t>
                      </a:r>
                    </a:p>
                  </a:txBody>
                  <a:tcPr marL="91425" marR="91425" marT="91425" marB="91425"/>
                </a:tc>
                <a:tc>
                  <a:txBody>
                    <a:bodyPr/>
                    <a:lstStyle/>
                    <a:p>
                      <a:pPr lvl="0" rtl="0">
                        <a:spcBef>
                          <a:spcPts val="0"/>
                        </a:spcBef>
                        <a:buNone/>
                      </a:pPr>
                      <a:r>
                        <a:rPr lang="en-US" sz="1300"/>
                        <a:t>SL015</a:t>
                      </a:r>
                    </a:p>
                  </a:txBody>
                  <a:tcPr marL="91425" marR="91425" marT="91425" marB="91425">
                    <a:lnR w="9525" cap="flat" cmpd="sng">
                      <a:solidFill>
                        <a:srgbClr val="9E9E9E"/>
                      </a:solidFill>
                      <a:prstDash val="solid"/>
                      <a:round/>
                      <a:headEnd type="none" w="med" len="med"/>
                      <a:tailEnd type="none" w="med" len="med"/>
                    </a:lnR>
                  </a:tcPr>
                </a:tc>
                <a:tc>
                  <a:txBody>
                    <a:bodyPr/>
                    <a:lstStyle/>
                    <a:p>
                      <a:pPr lvl="0" rtl="0">
                        <a:spcBef>
                          <a:spcPts val="0"/>
                        </a:spcBef>
                        <a:buNone/>
                      </a:pPr>
                      <a:r>
                        <a:rPr lang="en-US" sz="1300"/>
                        <a:t>RI300</a:t>
                      </a:r>
                    </a:p>
                  </a:txBody>
                  <a:tcPr marL="91425" marR="91425" marT="91425" marB="91425">
                    <a:lnL w="9525" cap="flat" cmpd="sng">
                      <a:solidFill>
                        <a:srgbClr val="9E9E9E"/>
                      </a:solidFill>
                      <a:prstDash val="solid"/>
                      <a:round/>
                      <a:headEnd type="none" w="med" len="med"/>
                      <a:tailEnd type="none" w="med" len="med"/>
                    </a:lnL>
                    <a:lnR w="9525" cap="flat" cmpd="sng">
                      <a:solidFill>
                        <a:srgbClr val="9E9E9E"/>
                      </a:solidFill>
                      <a:prstDash val="solid"/>
                      <a:round/>
                      <a:headEnd type="none" w="med" len="med"/>
                      <a:tailEnd type="none" w="med" len="med"/>
                    </a:lnR>
                    <a:lnT w="9525" cap="flat" cmpd="sng">
                      <a:solidFill>
                        <a:srgbClr val="9E9E9E"/>
                      </a:solidFill>
                      <a:prstDash val="solid"/>
                      <a:round/>
                      <a:headEnd type="none" w="med" len="med"/>
                      <a:tailEnd type="none" w="med" len="med"/>
                    </a:lnT>
                    <a:lnB w="9525" cap="flat" cmpd="sng">
                      <a:solidFill>
                        <a:srgbClr val="9E9E9E"/>
                      </a:solidFill>
                      <a:prstDash val="solid"/>
                      <a:round/>
                      <a:headEnd type="none" w="med" len="med"/>
                      <a:tailEnd type="none" w="med" len="med"/>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Mitigation strategy: </a:t>
            </a:r>
            <a:r>
              <a:rPr lang="en-US" i="1"/>
              <a:t>Communication</a:t>
            </a:r>
          </a:p>
        </p:txBody>
      </p:sp>
      <p:sp>
        <p:nvSpPr>
          <p:cNvPr id="326" name="Shape 326"/>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Improved lines of communication</a:t>
            </a:r>
          </a:p>
          <a:p>
            <a:pPr marL="914400" lvl="1" indent="-342900" rtl="0">
              <a:spcBef>
                <a:spcPts val="300"/>
              </a:spcBef>
              <a:spcAft>
                <a:spcPts val="0"/>
              </a:spcAft>
              <a:buClr>
                <a:srgbClr val="000000"/>
              </a:buClr>
              <a:buSzPct val="100000"/>
              <a:buChar char="-"/>
            </a:pPr>
            <a:r>
              <a:rPr lang="en-US" sz="1800">
                <a:solidFill>
                  <a:schemeClr val="dk1"/>
                </a:solidFill>
              </a:rPr>
              <a:t>Alignment of ATS and AV/CS under an AVP</a:t>
            </a:r>
          </a:p>
          <a:p>
            <a:pPr marL="914400" lvl="1" indent="-342900" rtl="0">
              <a:spcBef>
                <a:spcPts val="300"/>
              </a:spcBef>
              <a:spcAft>
                <a:spcPts val="0"/>
              </a:spcAft>
              <a:buClr>
                <a:srgbClr val="000000"/>
              </a:buClr>
              <a:buSzPct val="100000"/>
              <a:buChar char="-"/>
            </a:pPr>
            <a:r>
              <a:rPr lang="en-US" sz="1800">
                <a:solidFill>
                  <a:schemeClr val="dk1"/>
                </a:solidFill>
              </a:rPr>
              <a:t>Partnership between Facilities and AV Design</a:t>
            </a:r>
          </a:p>
          <a:p>
            <a:pPr marL="914400" lvl="1" indent="-342900" rtl="0">
              <a:spcBef>
                <a:spcPts val="300"/>
              </a:spcBef>
              <a:spcAft>
                <a:spcPts val="0"/>
              </a:spcAft>
              <a:buClr>
                <a:srgbClr val="000000"/>
              </a:buClr>
              <a:buSzPct val="100000"/>
              <a:buChar char="-"/>
            </a:pPr>
            <a:r>
              <a:rPr lang="en-US" sz="1800"/>
              <a:t>More frequent evening classroom checks</a:t>
            </a:r>
          </a:p>
          <a:p>
            <a:pPr marL="914400" lvl="1" indent="-342900" rtl="0">
              <a:spcBef>
                <a:spcPts val="300"/>
              </a:spcBef>
              <a:spcAft>
                <a:spcPts val="0"/>
              </a:spcAft>
              <a:buClr>
                <a:srgbClr val="000000"/>
              </a:buClr>
              <a:buSzPct val="100000"/>
              <a:buChar char="-"/>
            </a:pPr>
            <a:r>
              <a:rPr lang="en-US" sz="1800"/>
              <a:t>Classroom messaging</a:t>
            </a:r>
          </a:p>
          <a:p>
            <a:pPr marL="914400" lvl="1" indent="-342900" rtl="0">
              <a:spcBef>
                <a:spcPts val="300"/>
              </a:spcBef>
              <a:spcAft>
                <a:spcPts val="0"/>
              </a:spcAft>
              <a:buSzPct val="100000"/>
              <a:buChar char="-"/>
            </a:pPr>
            <a:r>
              <a:rPr lang="en-US" sz="1800">
                <a:solidFill>
                  <a:schemeClr val="dk1"/>
                </a:solidFill>
              </a:rPr>
              <a:t>Facilitating classroom fit</a:t>
            </a:r>
          </a:p>
          <a:p>
            <a:pPr marL="457200" lvl="0" indent="0" rtl="0">
              <a:spcBef>
                <a:spcPts val="300"/>
              </a:spcBef>
              <a:spcAft>
                <a:spcPts val="0"/>
              </a:spcAft>
              <a:buNone/>
            </a:pPr>
            <a:r>
              <a:rPr lang="en-US" b="1" i="1"/>
              <a:t/>
            </a:r>
            <a:br>
              <a:rPr lang="en-US" b="1" i="1"/>
            </a:br>
            <a:endParaRPr lang="en-US" b="1" i="1"/>
          </a:p>
        </p:txBody>
      </p:sp>
      <p:pic>
        <p:nvPicPr>
          <p:cNvPr id="327" name="Shape 327"/>
          <p:cNvPicPr preferRelativeResize="0"/>
          <p:nvPr/>
        </p:nvPicPr>
        <p:blipFill rotWithShape="1">
          <a:blip r:embed="rId3">
            <a:alphaModFix amt="60000"/>
          </a:blip>
          <a:srcRect l="11473" b="13217"/>
          <a:stretch/>
        </p:blipFill>
        <p:spPr>
          <a:xfrm>
            <a:off x="5818499" y="1066500"/>
            <a:ext cx="2396250" cy="234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Leading</a:t>
            </a:r>
          </a:p>
        </p:txBody>
      </p:sp>
      <p:sp>
        <p:nvSpPr>
          <p:cNvPr id="105" name="Shape 105"/>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Educause article on Social Microlearning</a:t>
            </a:r>
          </a:p>
        </p:txBody>
      </p:sp>
      <p:grpSp>
        <p:nvGrpSpPr>
          <p:cNvPr id="106" name="Shape 106"/>
          <p:cNvGrpSpPr/>
          <p:nvPr/>
        </p:nvGrpSpPr>
        <p:grpSpPr>
          <a:xfrm>
            <a:off x="728499" y="1759527"/>
            <a:ext cx="6328048" cy="5114594"/>
            <a:chOff x="728499" y="1549627"/>
            <a:chExt cx="6328048" cy="5114594"/>
          </a:xfrm>
        </p:grpSpPr>
        <p:pic>
          <p:nvPicPr>
            <p:cNvPr id="107" name="Shape 107"/>
            <p:cNvPicPr preferRelativeResize="0"/>
            <p:nvPr/>
          </p:nvPicPr>
          <p:blipFill>
            <a:blip r:embed="rId3">
              <a:alphaModFix/>
            </a:blip>
            <a:stretch>
              <a:fillRect/>
            </a:stretch>
          </p:blipFill>
          <p:spPr>
            <a:xfrm>
              <a:off x="740224" y="3182577"/>
              <a:ext cx="6316323" cy="3481645"/>
            </a:xfrm>
            <a:prstGeom prst="rect">
              <a:avLst/>
            </a:prstGeom>
            <a:noFill/>
            <a:ln>
              <a:noFill/>
            </a:ln>
          </p:spPr>
        </p:pic>
        <p:pic>
          <p:nvPicPr>
            <p:cNvPr id="108" name="Shape 108"/>
            <p:cNvPicPr preferRelativeResize="0"/>
            <p:nvPr/>
          </p:nvPicPr>
          <p:blipFill>
            <a:blip r:embed="rId4">
              <a:alphaModFix/>
            </a:blip>
            <a:stretch>
              <a:fillRect/>
            </a:stretch>
          </p:blipFill>
          <p:spPr>
            <a:xfrm>
              <a:off x="728500" y="2525403"/>
              <a:ext cx="6209550" cy="925874"/>
            </a:xfrm>
            <a:prstGeom prst="rect">
              <a:avLst/>
            </a:prstGeom>
            <a:noFill/>
            <a:ln>
              <a:noFill/>
            </a:ln>
          </p:spPr>
        </p:pic>
        <p:pic>
          <p:nvPicPr>
            <p:cNvPr id="109" name="Shape 109"/>
            <p:cNvPicPr preferRelativeResize="0"/>
            <p:nvPr/>
          </p:nvPicPr>
          <p:blipFill>
            <a:blip r:embed="rId5">
              <a:alphaModFix/>
            </a:blip>
            <a:stretch>
              <a:fillRect/>
            </a:stretch>
          </p:blipFill>
          <p:spPr>
            <a:xfrm>
              <a:off x="728499" y="1549627"/>
              <a:ext cx="6316322" cy="1074450"/>
            </a:xfrm>
            <a:prstGeom prst="rect">
              <a:avLst/>
            </a:prstGeom>
            <a:noFill/>
            <a:ln>
              <a:noFill/>
            </a:ln>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Mitigation strategy: </a:t>
            </a:r>
            <a:r>
              <a:rPr lang="en-US" i="1"/>
              <a:t>Standardization + BYOD</a:t>
            </a:r>
          </a:p>
        </p:txBody>
      </p:sp>
      <p:sp>
        <p:nvSpPr>
          <p:cNvPr id="333" name="Shape 333"/>
          <p:cNvSpPr txBox="1">
            <a:spLocks noGrp="1"/>
          </p:cNvSpPr>
          <p:nvPr>
            <p:ph type="body" idx="1"/>
          </p:nvPr>
        </p:nvSpPr>
        <p:spPr>
          <a:xfrm>
            <a:off x="329174" y="1200150"/>
            <a:ext cx="43419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BYOD (Bring your own device)</a:t>
            </a:r>
          </a:p>
          <a:p>
            <a:pPr marL="914400" lvl="1" indent="-342900" rtl="0">
              <a:spcBef>
                <a:spcPts val="300"/>
              </a:spcBef>
              <a:spcAft>
                <a:spcPts val="0"/>
              </a:spcAft>
              <a:buClr>
                <a:srgbClr val="000000"/>
              </a:buClr>
              <a:buSzPct val="100000"/>
              <a:buChar char="-"/>
            </a:pPr>
            <a:r>
              <a:rPr lang="en-US" sz="1800"/>
              <a:t>Support for a broad range of devices; check configuration ahead of time!</a:t>
            </a:r>
          </a:p>
          <a:p>
            <a:pPr marL="914400" lvl="1" indent="-342900" rtl="0">
              <a:spcBef>
                <a:spcPts val="300"/>
              </a:spcBef>
              <a:spcAft>
                <a:spcPts val="0"/>
              </a:spcAft>
              <a:buSzPct val="100000"/>
              <a:buChar char="-"/>
            </a:pPr>
            <a:r>
              <a:rPr lang="en-US" sz="1800"/>
              <a:t>Wireless options available in some rooms</a:t>
            </a:r>
          </a:p>
          <a:p>
            <a:pPr marL="0" lvl="0" indent="0" rtl="0">
              <a:spcBef>
                <a:spcPts val="300"/>
              </a:spcBef>
              <a:spcAft>
                <a:spcPts val="0"/>
              </a:spcAft>
              <a:buNone/>
            </a:pPr>
            <a:r>
              <a:rPr lang="en-US" b="1" i="1"/>
              <a:t/>
            </a:r>
            <a:br>
              <a:rPr lang="en-US" b="1" i="1"/>
            </a:br>
            <a:endParaRPr lang="en-US" b="1" i="1"/>
          </a:p>
        </p:txBody>
      </p:sp>
      <p:pic>
        <p:nvPicPr>
          <p:cNvPr id="334" name="Shape 334"/>
          <p:cNvPicPr preferRelativeResize="0"/>
          <p:nvPr/>
        </p:nvPicPr>
        <p:blipFill rotWithShape="1">
          <a:blip r:embed="rId3">
            <a:alphaModFix amt="62000"/>
          </a:blip>
          <a:srcRect l="5687" t="8265" b="22333"/>
          <a:stretch/>
        </p:blipFill>
        <p:spPr>
          <a:xfrm>
            <a:off x="4778999" y="850500"/>
            <a:ext cx="4475250" cy="3569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Wireless Collaboration for BYOD</a:t>
            </a:r>
          </a:p>
        </p:txBody>
      </p:sp>
      <p:pic>
        <p:nvPicPr>
          <p:cNvPr id="340" name="Shape 340"/>
          <p:cNvPicPr preferRelativeResize="0"/>
          <p:nvPr/>
        </p:nvPicPr>
        <p:blipFill rotWithShape="1">
          <a:blip r:embed="rId3">
            <a:alphaModFix/>
          </a:blip>
          <a:srcRect t="28923" b="4431"/>
          <a:stretch/>
        </p:blipFill>
        <p:spPr>
          <a:xfrm>
            <a:off x="593400" y="877500"/>
            <a:ext cx="8108774" cy="3604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Shape 345"/>
          <p:cNvPicPr preferRelativeResize="0"/>
          <p:nvPr/>
        </p:nvPicPr>
        <p:blipFill>
          <a:blip r:embed="rId3">
            <a:alphaModFix amt="11000"/>
          </a:blip>
          <a:stretch>
            <a:fillRect/>
          </a:stretch>
        </p:blipFill>
        <p:spPr>
          <a:xfrm>
            <a:off x="-4" y="-1636960"/>
            <a:ext cx="9143994" cy="6866514"/>
          </a:xfrm>
          <a:prstGeom prst="rect">
            <a:avLst/>
          </a:prstGeom>
          <a:noFill/>
          <a:ln>
            <a:noFill/>
          </a:ln>
        </p:spPr>
      </p:pic>
      <p:sp>
        <p:nvSpPr>
          <p:cNvPr id="346" name="Shape 346"/>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Other Barriers: Two Blackboards</a:t>
            </a:r>
          </a:p>
        </p:txBody>
      </p:sp>
      <p:sp>
        <p:nvSpPr>
          <p:cNvPr id="347" name="Shape 347"/>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Problem</a:t>
            </a:r>
          </a:p>
          <a:p>
            <a:pPr marL="914400" lvl="1" indent="-342900" rtl="0">
              <a:spcBef>
                <a:spcPts val="300"/>
              </a:spcBef>
              <a:spcAft>
                <a:spcPts val="0"/>
              </a:spcAft>
              <a:buClr>
                <a:srgbClr val="000000"/>
              </a:buClr>
              <a:buSzPct val="100000"/>
              <a:buChar char="-"/>
            </a:pPr>
            <a:r>
              <a:rPr lang="en-US" sz="1800"/>
              <a:t>Two different Blackboard instances with different addresses with increasingly overlapping audiences</a:t>
            </a:r>
          </a:p>
          <a:p>
            <a:pPr marL="914400" lvl="1" indent="-342900" rtl="0">
              <a:spcBef>
                <a:spcPts val="300"/>
              </a:spcBef>
              <a:spcAft>
                <a:spcPts val="0"/>
              </a:spcAft>
              <a:buSzPct val="100000"/>
              <a:buChar char="-"/>
            </a:pPr>
            <a:r>
              <a:rPr lang="en-US" sz="1800"/>
              <a:t>Different toolsets and different support paths</a:t>
            </a:r>
          </a:p>
          <a:p>
            <a:pPr marL="914400" lvl="1" indent="-342900" rtl="0">
              <a:spcBef>
                <a:spcPts val="300"/>
              </a:spcBef>
              <a:spcAft>
                <a:spcPts val="0"/>
              </a:spcAft>
              <a:buSzPct val="100000"/>
              <a:buChar char="-"/>
            </a:pPr>
            <a:r>
              <a:rPr lang="en-US" sz="1800"/>
              <a:t>Confusion</a:t>
            </a:r>
          </a:p>
          <a:p>
            <a:pPr marL="0" lvl="0" indent="0" rtl="0">
              <a:spcBef>
                <a:spcPts val="300"/>
              </a:spcBef>
              <a:spcAft>
                <a:spcPts val="0"/>
              </a:spcAft>
              <a:buNone/>
            </a:pPr>
            <a:r>
              <a:rPr lang="en-US" b="1" i="1"/>
              <a:t/>
            </a:r>
            <a:br>
              <a:rPr lang="en-US" b="1" i="1"/>
            </a:br>
            <a:endParaRPr lang="en-US" b="1" i="1"/>
          </a:p>
        </p:txBody>
      </p:sp>
      <p:pic>
        <p:nvPicPr>
          <p:cNvPr id="348" name="Shape 348"/>
          <p:cNvPicPr preferRelativeResize="0"/>
          <p:nvPr/>
        </p:nvPicPr>
        <p:blipFill>
          <a:blip r:embed="rId4">
            <a:alphaModFix/>
          </a:blip>
          <a:stretch>
            <a:fillRect/>
          </a:stretch>
        </p:blipFill>
        <p:spPr>
          <a:xfrm>
            <a:off x="7190650" y="2623275"/>
            <a:ext cx="1796775" cy="1796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Shape 353"/>
          <p:cNvPicPr preferRelativeResize="0"/>
          <p:nvPr/>
        </p:nvPicPr>
        <p:blipFill>
          <a:blip r:embed="rId3">
            <a:alphaModFix amt="11000"/>
          </a:blip>
          <a:stretch>
            <a:fillRect/>
          </a:stretch>
        </p:blipFill>
        <p:spPr>
          <a:xfrm>
            <a:off x="-4" y="-1636960"/>
            <a:ext cx="9143994" cy="6866514"/>
          </a:xfrm>
          <a:prstGeom prst="rect">
            <a:avLst/>
          </a:prstGeom>
          <a:noFill/>
          <a:ln>
            <a:noFill/>
          </a:ln>
        </p:spPr>
      </p:pic>
      <p:sp>
        <p:nvSpPr>
          <p:cNvPr id="354" name="Shape 354"/>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Combining Blackboards</a:t>
            </a:r>
          </a:p>
        </p:txBody>
      </p:sp>
      <p:sp>
        <p:nvSpPr>
          <p:cNvPr id="355" name="Shape 355"/>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Context and Solution</a:t>
            </a:r>
          </a:p>
          <a:p>
            <a:pPr marL="914400" marR="0" lvl="1" indent="-342900" algn="l" rtl="0">
              <a:lnSpc>
                <a:spcPct val="100000"/>
              </a:lnSpc>
              <a:spcBef>
                <a:spcPts val="300"/>
              </a:spcBef>
              <a:spcAft>
                <a:spcPts val="0"/>
              </a:spcAft>
              <a:buClr>
                <a:srgbClr val="000000"/>
              </a:buClr>
              <a:buSzPct val="100000"/>
              <a:buFont typeface="Merriweather Sans"/>
              <a:buChar char="-"/>
            </a:pPr>
            <a:r>
              <a:rPr lang="en-US" sz="1800"/>
              <a:t>Why do we have two LMS instances?</a:t>
            </a:r>
          </a:p>
          <a:p>
            <a:pPr marL="914400" marR="0" lvl="1" indent="-342900" algn="l" rtl="0">
              <a:lnSpc>
                <a:spcPct val="100000"/>
              </a:lnSpc>
              <a:spcBef>
                <a:spcPts val="300"/>
              </a:spcBef>
              <a:spcAft>
                <a:spcPts val="0"/>
              </a:spcAft>
              <a:buSzPct val="100000"/>
              <a:buChar char="-"/>
            </a:pPr>
            <a:r>
              <a:rPr lang="en-US" sz="1800"/>
              <a:t>Benefits of combining</a:t>
            </a:r>
          </a:p>
          <a:p>
            <a:pPr marL="914400" lvl="1" indent="-342900" rtl="0">
              <a:spcBef>
                <a:spcPts val="300"/>
              </a:spcBef>
              <a:spcAft>
                <a:spcPts val="0"/>
              </a:spcAft>
              <a:buSzPct val="100000"/>
              <a:buChar char="-"/>
            </a:pPr>
            <a:r>
              <a:rPr lang="en-US" sz="1800">
                <a:solidFill>
                  <a:schemeClr val="dk1"/>
                </a:solidFill>
              </a:rPr>
              <a:t>What does “Ultra” mean?  Video intro:  </a:t>
            </a:r>
            <a:r>
              <a:rPr lang="en-US" sz="1800" u="sng">
                <a:solidFill>
                  <a:schemeClr val="dk2"/>
                </a:solidFill>
                <a:hlinkClick r:id="rId4"/>
              </a:rPr>
              <a:t>https://youtu.be/9nrP1Zlru2g</a:t>
            </a:r>
          </a:p>
          <a:p>
            <a:pPr marL="914400" marR="0" lvl="1" indent="-342900" algn="l" rtl="0">
              <a:lnSpc>
                <a:spcPct val="100000"/>
              </a:lnSpc>
              <a:spcBef>
                <a:spcPts val="300"/>
              </a:spcBef>
              <a:spcAft>
                <a:spcPts val="0"/>
              </a:spcAft>
              <a:buSzPct val="100000"/>
              <a:buChar char="-"/>
            </a:pPr>
            <a:r>
              <a:rPr lang="en-US" sz="1800"/>
              <a:t>Roll out strategy and timeline</a:t>
            </a:r>
          </a:p>
          <a:p>
            <a:pPr marL="1371600" marR="0" lvl="2" indent="-342900" algn="l" rtl="0">
              <a:lnSpc>
                <a:spcPct val="100000"/>
              </a:lnSpc>
              <a:spcBef>
                <a:spcPts val="300"/>
              </a:spcBef>
              <a:spcAft>
                <a:spcPts val="0"/>
              </a:spcAft>
              <a:buSzPct val="100000"/>
            </a:pPr>
            <a:r>
              <a:rPr lang="en-US" sz="1800"/>
              <a:t>Beta/Pilot testing </a:t>
            </a:r>
          </a:p>
          <a:p>
            <a:pPr marL="1371600" marR="0" lvl="2" indent="-342900" algn="l" rtl="0">
              <a:lnSpc>
                <a:spcPct val="100000"/>
              </a:lnSpc>
              <a:spcBef>
                <a:spcPts val="300"/>
              </a:spcBef>
              <a:spcAft>
                <a:spcPts val="0"/>
              </a:spcAft>
              <a:buSzPct val="100000"/>
            </a:pPr>
            <a:r>
              <a:rPr lang="en-US" sz="1800"/>
              <a:t>Sandbox</a:t>
            </a:r>
          </a:p>
        </p:txBody>
      </p:sp>
      <p:pic>
        <p:nvPicPr>
          <p:cNvPr id="356" name="Shape 356"/>
          <p:cNvPicPr preferRelativeResize="0"/>
          <p:nvPr/>
        </p:nvPicPr>
        <p:blipFill>
          <a:blip r:embed="rId5">
            <a:alphaModFix/>
          </a:blip>
          <a:stretch>
            <a:fillRect/>
          </a:stretch>
        </p:blipFill>
        <p:spPr>
          <a:xfrm>
            <a:off x="7190650" y="2623275"/>
            <a:ext cx="1796775" cy="1796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Shape 361"/>
          <p:cNvPicPr preferRelativeResize="0"/>
          <p:nvPr/>
        </p:nvPicPr>
        <p:blipFill>
          <a:blip r:embed="rId3">
            <a:alphaModFix amt="14000"/>
          </a:blip>
          <a:stretch>
            <a:fillRect/>
          </a:stretch>
        </p:blipFill>
        <p:spPr>
          <a:xfrm>
            <a:off x="-205675" y="0"/>
            <a:ext cx="9349680" cy="6233120"/>
          </a:xfrm>
          <a:prstGeom prst="rect">
            <a:avLst/>
          </a:prstGeom>
          <a:noFill/>
          <a:ln>
            <a:noFill/>
          </a:ln>
        </p:spPr>
      </p:pic>
      <p:sp>
        <p:nvSpPr>
          <p:cNvPr id="362" name="Shape 362"/>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Other Barriers: Lack of Accessibility</a:t>
            </a:r>
          </a:p>
        </p:txBody>
      </p:sp>
      <p:sp>
        <p:nvSpPr>
          <p:cNvPr id="363" name="Shape 363"/>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Problem</a:t>
            </a:r>
          </a:p>
          <a:p>
            <a:pPr marL="914400" lvl="1" indent="-342900" rtl="0">
              <a:spcBef>
                <a:spcPts val="300"/>
              </a:spcBef>
              <a:spcAft>
                <a:spcPts val="0"/>
              </a:spcAft>
              <a:buClr>
                <a:srgbClr val="000000"/>
              </a:buClr>
              <a:buSzPct val="100000"/>
              <a:buChar char="-"/>
            </a:pPr>
            <a:r>
              <a:rPr lang="en-US" sz="1800"/>
              <a:t>Online experience for community members with disabilities varies</a:t>
            </a:r>
          </a:p>
          <a:p>
            <a:pPr marL="457200" lvl="0" indent="0" rtl="0">
              <a:spcBef>
                <a:spcPts val="300"/>
              </a:spcBef>
              <a:spcAft>
                <a:spcPts val="0"/>
              </a:spcAft>
              <a:buNone/>
            </a:pPr>
            <a:r>
              <a:rPr lang="en-US">
                <a:solidFill>
                  <a:srgbClr val="000000"/>
                </a:solidFill>
              </a:rPr>
              <a:t>Solution</a:t>
            </a:r>
          </a:p>
          <a:p>
            <a:pPr marL="914400" lvl="0" indent="-342900" rtl="0">
              <a:spcBef>
                <a:spcPts val="300"/>
              </a:spcBef>
              <a:spcAft>
                <a:spcPts val="0"/>
              </a:spcAft>
              <a:buClr>
                <a:srgbClr val="000000"/>
              </a:buClr>
              <a:buSzPct val="100000"/>
              <a:buChar char="-"/>
            </a:pPr>
            <a:r>
              <a:rPr lang="en-US" b="0">
                <a:solidFill>
                  <a:srgbClr val="000000"/>
                </a:solidFill>
              </a:rPr>
              <a:t>Digital strategy group in ITS and ADA project</a:t>
            </a:r>
          </a:p>
          <a:p>
            <a:pPr marL="914400" lvl="0" indent="-342900" rtl="0">
              <a:spcBef>
                <a:spcPts val="300"/>
              </a:spcBef>
              <a:spcAft>
                <a:spcPts val="0"/>
              </a:spcAft>
              <a:buClr>
                <a:srgbClr val="000000"/>
              </a:buClr>
              <a:buSzPct val="100000"/>
              <a:buChar char="-"/>
            </a:pPr>
            <a:r>
              <a:rPr lang="en-US" b="0">
                <a:solidFill>
                  <a:srgbClr val="000000"/>
                </a:solidFill>
              </a:rPr>
              <a:t>Ally: Multiple formats for content uploaded to Blackboard</a:t>
            </a:r>
          </a:p>
          <a:p>
            <a:pPr marL="914400" lvl="0" indent="-342900" rtl="0">
              <a:spcBef>
                <a:spcPts val="300"/>
              </a:spcBef>
              <a:spcAft>
                <a:spcPts val="0"/>
              </a:spcAft>
              <a:buClr>
                <a:srgbClr val="000000"/>
              </a:buClr>
              <a:buSzPct val="100000"/>
              <a:buChar char="-"/>
            </a:pPr>
            <a:r>
              <a:rPr lang="en-US" b="0">
                <a:solidFill>
                  <a:srgbClr val="000000"/>
                </a:solidFill>
              </a:rPr>
              <a:t>ADA Project Website - in development</a:t>
            </a:r>
          </a:p>
          <a:p>
            <a:pPr marL="0" lvl="0" indent="0" rtl="0">
              <a:spcBef>
                <a:spcPts val="300"/>
              </a:spcBef>
              <a:spcAft>
                <a:spcPts val="0"/>
              </a:spcAft>
              <a:buNone/>
            </a:pPr>
            <a:r>
              <a:rPr lang="en-US" b="1" i="1"/>
              <a:t/>
            </a:r>
            <a:br>
              <a:rPr lang="en-US" b="1" i="1"/>
            </a:br>
            <a:endParaRPr lang="en-US" b="1" i="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2" name="Picture 1" descr="jordan-mcqueen-31296.jpg"/>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202295" y="-1087363"/>
            <a:ext cx="9346295" cy="6230863"/>
          </a:xfrm>
          <a:prstGeom prst="rect">
            <a:avLst/>
          </a:prstGeom>
        </p:spPr>
      </p:pic>
      <p:sp>
        <p:nvSpPr>
          <p:cNvPr id="384" name="Shape 384"/>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Other Barriers: Large University</a:t>
            </a:r>
          </a:p>
        </p:txBody>
      </p:sp>
      <p:sp>
        <p:nvSpPr>
          <p:cNvPr id="385" name="Shape 385"/>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dirty="0">
                <a:solidFill>
                  <a:srgbClr val="000000"/>
                </a:solidFill>
              </a:rPr>
              <a:t>Problem</a:t>
            </a:r>
          </a:p>
          <a:p>
            <a:pPr marL="914400" lvl="1" indent="-342900" rtl="0">
              <a:spcBef>
                <a:spcPts val="300"/>
              </a:spcBef>
              <a:spcAft>
                <a:spcPts val="0"/>
              </a:spcAft>
              <a:buClr>
                <a:srgbClr val="000000"/>
              </a:buClr>
              <a:buSzPct val="100000"/>
              <a:buChar char="-"/>
            </a:pPr>
            <a:r>
              <a:rPr lang="en-US" sz="1800" dirty="0"/>
              <a:t>Tools, knowledge, and other resources dispersed throughout the university</a:t>
            </a:r>
          </a:p>
          <a:p>
            <a:pPr marL="457200" lvl="0" indent="0" rtl="0">
              <a:spcBef>
                <a:spcPts val="300"/>
              </a:spcBef>
              <a:spcAft>
                <a:spcPts val="0"/>
              </a:spcAft>
              <a:buNone/>
            </a:pPr>
            <a:r>
              <a:rPr lang="en-US" dirty="0">
                <a:solidFill>
                  <a:srgbClr val="000000"/>
                </a:solidFill>
              </a:rPr>
              <a:t>Resolution</a:t>
            </a:r>
          </a:p>
          <a:p>
            <a:pPr marL="914400" lvl="0" indent="-342900" rtl="0">
              <a:spcBef>
                <a:spcPts val="300"/>
              </a:spcBef>
              <a:spcAft>
                <a:spcPts val="0"/>
              </a:spcAft>
              <a:buClr>
                <a:srgbClr val="000000"/>
              </a:buClr>
              <a:buSzPct val="100000"/>
              <a:buChar char="-"/>
            </a:pPr>
            <a:r>
              <a:rPr lang="en-US" b="0" dirty="0">
                <a:solidFill>
                  <a:schemeClr val="dk1"/>
                </a:solidFill>
              </a:rPr>
              <a:t>Coordination</a:t>
            </a:r>
          </a:p>
          <a:p>
            <a:pPr marL="0" lvl="0" indent="0" rtl="0">
              <a:spcBef>
                <a:spcPts val="300"/>
              </a:spcBef>
              <a:spcAft>
                <a:spcPts val="0"/>
              </a:spcAft>
              <a:buNone/>
            </a:pPr>
            <a:r>
              <a:rPr lang="en-US" b="1" i="1" dirty="0"/>
              <a:t/>
            </a:r>
            <a:br>
              <a:rPr lang="en-US" b="1" i="1" dirty="0"/>
            </a:br>
            <a:endParaRPr lang="en-US" b="1"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Shape 368"/>
          <p:cNvPicPr preferRelativeResize="0"/>
          <p:nvPr/>
        </p:nvPicPr>
        <p:blipFill>
          <a:blip r:embed="rId3">
            <a:alphaModFix amt="14000"/>
          </a:blip>
          <a:stretch>
            <a:fillRect/>
          </a:stretch>
        </p:blipFill>
        <p:spPr>
          <a:xfrm>
            <a:off x="-205675" y="0"/>
            <a:ext cx="9349680" cy="6233120"/>
          </a:xfrm>
          <a:prstGeom prst="rect">
            <a:avLst/>
          </a:prstGeom>
          <a:noFill/>
          <a:ln>
            <a:noFill/>
          </a:ln>
        </p:spPr>
      </p:pic>
      <p:sp>
        <p:nvSpPr>
          <p:cNvPr id="369" name="Shape 369"/>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Digital Accessibility Website</a:t>
            </a:r>
          </a:p>
        </p:txBody>
      </p:sp>
      <p:pic>
        <p:nvPicPr>
          <p:cNvPr id="370" name="Shape 370"/>
          <p:cNvPicPr preferRelativeResize="0"/>
          <p:nvPr/>
        </p:nvPicPr>
        <p:blipFill rotWithShape="1">
          <a:blip r:embed="rId4">
            <a:alphaModFix/>
          </a:blip>
          <a:srcRect b="38669"/>
          <a:stretch/>
        </p:blipFill>
        <p:spPr>
          <a:xfrm>
            <a:off x="1061600" y="2094899"/>
            <a:ext cx="6497075" cy="2503601"/>
          </a:xfrm>
          <a:prstGeom prst="rect">
            <a:avLst/>
          </a:prstGeom>
          <a:noFill/>
          <a:ln>
            <a:noFill/>
          </a:ln>
        </p:spPr>
      </p:pic>
      <p:pic>
        <p:nvPicPr>
          <p:cNvPr id="371" name="Shape 371"/>
          <p:cNvPicPr preferRelativeResize="0"/>
          <p:nvPr/>
        </p:nvPicPr>
        <p:blipFill rotWithShape="1">
          <a:blip r:embed="rId5">
            <a:alphaModFix/>
          </a:blip>
          <a:srcRect b="22773"/>
          <a:stretch/>
        </p:blipFill>
        <p:spPr>
          <a:xfrm>
            <a:off x="1061600" y="665875"/>
            <a:ext cx="6497076" cy="1429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Aggregating Resources</a:t>
            </a:r>
          </a:p>
        </p:txBody>
      </p:sp>
      <p:pic>
        <p:nvPicPr>
          <p:cNvPr id="391" name="Shape 391"/>
          <p:cNvPicPr preferRelativeResize="0"/>
          <p:nvPr/>
        </p:nvPicPr>
        <p:blipFill rotWithShape="1">
          <a:blip r:embed="rId3">
            <a:alphaModFix/>
          </a:blip>
          <a:srcRect b="7740"/>
          <a:stretch/>
        </p:blipFill>
        <p:spPr>
          <a:xfrm>
            <a:off x="152400" y="818274"/>
            <a:ext cx="8839197" cy="36877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Other Barriers: Human Cost of Updating</a:t>
            </a:r>
          </a:p>
        </p:txBody>
      </p:sp>
      <p:sp>
        <p:nvSpPr>
          <p:cNvPr id="377" name="Shape 377"/>
          <p:cNvSpPr txBox="1">
            <a:spLocks noGrp="1"/>
          </p:cNvSpPr>
          <p:nvPr>
            <p:ph type="body" idx="1"/>
          </p:nvPr>
        </p:nvSpPr>
        <p:spPr>
          <a:xfrm>
            <a:off x="329179" y="1200150"/>
            <a:ext cx="44070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Problem</a:t>
            </a:r>
          </a:p>
          <a:p>
            <a:pPr marL="914400" lvl="1" indent="-342900" rtl="0">
              <a:spcBef>
                <a:spcPts val="300"/>
              </a:spcBef>
              <a:spcAft>
                <a:spcPts val="0"/>
              </a:spcAft>
              <a:buClr>
                <a:srgbClr val="000000"/>
              </a:buClr>
              <a:buSzPct val="100000"/>
              <a:buChar char="-"/>
            </a:pPr>
            <a:r>
              <a:rPr lang="en-US" sz="1800"/>
              <a:t>Replacing aging technology requires coordination (Blackboard Learn 9.1, Blackboard Collaborate Classic)</a:t>
            </a:r>
          </a:p>
          <a:p>
            <a:pPr marL="457200" lvl="0" indent="0" rtl="0">
              <a:spcBef>
                <a:spcPts val="300"/>
              </a:spcBef>
              <a:spcAft>
                <a:spcPts val="0"/>
              </a:spcAft>
              <a:buNone/>
            </a:pPr>
            <a:r>
              <a:rPr lang="en-US">
                <a:solidFill>
                  <a:srgbClr val="000000"/>
                </a:solidFill>
              </a:rPr>
              <a:t>Solution</a:t>
            </a:r>
          </a:p>
          <a:p>
            <a:pPr marL="914400" lvl="0" indent="-342900" rtl="0">
              <a:spcBef>
                <a:spcPts val="300"/>
              </a:spcBef>
              <a:spcAft>
                <a:spcPts val="0"/>
              </a:spcAft>
              <a:buClr>
                <a:srgbClr val="000000"/>
              </a:buClr>
              <a:buSzPct val="100000"/>
              <a:buChar char="-"/>
            </a:pPr>
            <a:r>
              <a:rPr lang="en-US" b="0">
                <a:solidFill>
                  <a:srgbClr val="000000"/>
                </a:solidFill>
              </a:rPr>
              <a:t>Communication and support to adapt to newer technologies</a:t>
            </a:r>
          </a:p>
          <a:p>
            <a:pPr marL="914400" lvl="0" indent="-342900" rtl="0">
              <a:spcBef>
                <a:spcPts val="300"/>
              </a:spcBef>
              <a:spcAft>
                <a:spcPts val="0"/>
              </a:spcAft>
              <a:buClr>
                <a:srgbClr val="000000"/>
              </a:buClr>
              <a:buSzPct val="100000"/>
              <a:buChar char="-"/>
            </a:pPr>
            <a:r>
              <a:rPr lang="en-US" b="0">
                <a:solidFill>
                  <a:srgbClr val="000000"/>
                </a:solidFill>
              </a:rPr>
              <a:t>Update your browser and be supportive of vendors that leverage new technologies</a:t>
            </a:r>
          </a:p>
          <a:p>
            <a:pPr marL="0" lvl="0" indent="0" rtl="0">
              <a:spcBef>
                <a:spcPts val="300"/>
              </a:spcBef>
              <a:spcAft>
                <a:spcPts val="0"/>
              </a:spcAft>
              <a:buNone/>
            </a:pPr>
            <a:r>
              <a:rPr lang="en-US" b="1" i="1"/>
              <a:t/>
            </a:r>
            <a:br>
              <a:rPr lang="en-US" b="1" i="1"/>
            </a:br>
            <a:endParaRPr lang="en-US" b="1" i="1"/>
          </a:p>
        </p:txBody>
      </p:sp>
      <p:pic>
        <p:nvPicPr>
          <p:cNvPr id="378" name="Shape 378"/>
          <p:cNvPicPr preferRelativeResize="0"/>
          <p:nvPr/>
        </p:nvPicPr>
        <p:blipFill rotWithShape="1">
          <a:blip r:embed="rId3">
            <a:alphaModFix amt="72000"/>
          </a:blip>
          <a:srcRect b="13614"/>
          <a:stretch/>
        </p:blipFill>
        <p:spPr>
          <a:xfrm>
            <a:off x="5149449" y="1281049"/>
            <a:ext cx="3239400" cy="2798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Thank you!</a:t>
            </a:r>
          </a:p>
        </p:txBody>
      </p:sp>
      <p:sp>
        <p:nvSpPr>
          <p:cNvPr id="397" name="Shape 397"/>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Connect with us</a:t>
            </a:r>
          </a:p>
          <a:p>
            <a:pPr marL="914400" lvl="1" indent="-342900" rtl="0">
              <a:spcBef>
                <a:spcPts val="300"/>
              </a:spcBef>
              <a:spcAft>
                <a:spcPts val="0"/>
              </a:spcAft>
              <a:buClr>
                <a:srgbClr val="000000"/>
              </a:buClr>
              <a:buSzPct val="100000"/>
              <a:buChar char="-"/>
            </a:pPr>
            <a:r>
              <a:rPr lang="en-US" sz="1800" u="sng">
                <a:solidFill>
                  <a:schemeClr val="hlink"/>
                </a:solidFill>
                <a:hlinkClick r:id="rId3"/>
              </a:rPr>
              <a:t>ats@northeastern.edu</a:t>
            </a:r>
          </a:p>
          <a:p>
            <a:pPr marL="914400" lvl="1" indent="-342900" rtl="0">
              <a:spcBef>
                <a:spcPts val="300"/>
              </a:spcBef>
              <a:spcAft>
                <a:spcPts val="0"/>
              </a:spcAft>
              <a:buSzPct val="100000"/>
              <a:buChar char="-"/>
            </a:pPr>
            <a:r>
              <a:rPr lang="en-US" sz="1800"/>
              <a:t>Snell Library 212 (inside SL 211)</a:t>
            </a:r>
          </a:p>
          <a:p>
            <a:pPr marL="914400" lvl="1" indent="-342900" rtl="0">
              <a:spcBef>
                <a:spcPts val="300"/>
              </a:spcBef>
              <a:spcAft>
                <a:spcPts val="0"/>
              </a:spcAft>
              <a:buSzPct val="100000"/>
              <a:buChar char="-"/>
            </a:pPr>
            <a:r>
              <a:rPr lang="en-US" sz="1800"/>
              <a:t>617-396-4287</a:t>
            </a:r>
          </a:p>
          <a:p>
            <a:pPr marL="0" lvl="0" indent="0" rtl="0">
              <a:spcBef>
                <a:spcPts val="3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Leading</a:t>
            </a:r>
          </a:p>
        </p:txBody>
      </p:sp>
      <p:sp>
        <p:nvSpPr>
          <p:cNvPr id="115" name="Shape 115"/>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387350" rtl="0">
              <a:spcBef>
                <a:spcPts val="300"/>
              </a:spcBef>
              <a:spcAft>
                <a:spcPts val="0"/>
              </a:spcAft>
              <a:buClr>
                <a:schemeClr val="dk1"/>
              </a:buClr>
              <a:buSzPct val="61111"/>
              <a:buFont typeface="Arial"/>
              <a:buNone/>
            </a:pPr>
            <a:r>
              <a:rPr lang="en-US">
                <a:solidFill>
                  <a:schemeClr val="dk1"/>
                </a:solidFill>
              </a:rPr>
              <a:t>Educause article on Social Microlearning</a:t>
            </a:r>
          </a:p>
          <a:p>
            <a:pPr lvl="0" indent="457200" rtl="0">
              <a:spcBef>
                <a:spcPts val="300"/>
              </a:spcBef>
              <a:spcAft>
                <a:spcPts val="0"/>
              </a:spcAft>
              <a:buNone/>
            </a:pPr>
            <a:endParaRPr>
              <a:solidFill>
                <a:srgbClr val="000000"/>
              </a:solidFill>
            </a:endParaRPr>
          </a:p>
        </p:txBody>
      </p:sp>
      <p:grpSp>
        <p:nvGrpSpPr>
          <p:cNvPr id="116" name="Shape 116"/>
          <p:cNvGrpSpPr/>
          <p:nvPr/>
        </p:nvGrpSpPr>
        <p:grpSpPr>
          <a:xfrm>
            <a:off x="728499" y="1759527"/>
            <a:ext cx="6328048" cy="5114594"/>
            <a:chOff x="728499" y="1549627"/>
            <a:chExt cx="6328048" cy="5114594"/>
          </a:xfrm>
        </p:grpSpPr>
        <p:pic>
          <p:nvPicPr>
            <p:cNvPr id="117" name="Shape 117"/>
            <p:cNvPicPr preferRelativeResize="0"/>
            <p:nvPr/>
          </p:nvPicPr>
          <p:blipFill>
            <a:blip r:embed="rId3">
              <a:alphaModFix amt="42000"/>
            </a:blip>
            <a:stretch>
              <a:fillRect/>
            </a:stretch>
          </p:blipFill>
          <p:spPr>
            <a:xfrm>
              <a:off x="740224" y="3182577"/>
              <a:ext cx="6316323" cy="3481645"/>
            </a:xfrm>
            <a:prstGeom prst="rect">
              <a:avLst/>
            </a:prstGeom>
            <a:noFill/>
            <a:ln>
              <a:noFill/>
            </a:ln>
          </p:spPr>
        </p:pic>
        <p:pic>
          <p:nvPicPr>
            <p:cNvPr id="118" name="Shape 118"/>
            <p:cNvPicPr preferRelativeResize="0"/>
            <p:nvPr/>
          </p:nvPicPr>
          <p:blipFill>
            <a:blip r:embed="rId4">
              <a:alphaModFix amt="42000"/>
            </a:blip>
            <a:stretch>
              <a:fillRect/>
            </a:stretch>
          </p:blipFill>
          <p:spPr>
            <a:xfrm>
              <a:off x="728500" y="2525403"/>
              <a:ext cx="6209550" cy="925874"/>
            </a:xfrm>
            <a:prstGeom prst="rect">
              <a:avLst/>
            </a:prstGeom>
            <a:noFill/>
            <a:ln>
              <a:noFill/>
            </a:ln>
          </p:spPr>
        </p:pic>
        <p:pic>
          <p:nvPicPr>
            <p:cNvPr id="119" name="Shape 119"/>
            <p:cNvPicPr preferRelativeResize="0"/>
            <p:nvPr/>
          </p:nvPicPr>
          <p:blipFill>
            <a:blip r:embed="rId5">
              <a:alphaModFix amt="44000"/>
            </a:blip>
            <a:stretch>
              <a:fillRect/>
            </a:stretch>
          </p:blipFill>
          <p:spPr>
            <a:xfrm>
              <a:off x="728499" y="1549627"/>
              <a:ext cx="6316322" cy="1074450"/>
            </a:xfrm>
            <a:prstGeom prst="rect">
              <a:avLst/>
            </a:prstGeom>
            <a:noFill/>
            <a:ln>
              <a:noFill/>
            </a:ln>
          </p:spPr>
        </p:pic>
      </p:grpSp>
      <p:pic>
        <p:nvPicPr>
          <p:cNvPr id="120" name="Shape 120"/>
          <p:cNvPicPr preferRelativeResize="0"/>
          <p:nvPr/>
        </p:nvPicPr>
        <p:blipFill>
          <a:blip r:embed="rId6">
            <a:alphaModFix/>
          </a:blip>
          <a:stretch>
            <a:fillRect/>
          </a:stretch>
        </p:blipFill>
        <p:spPr>
          <a:xfrm>
            <a:off x="2899349" y="1693949"/>
            <a:ext cx="5665023" cy="3697600"/>
          </a:xfrm>
          <a:prstGeom prst="rect">
            <a:avLst/>
          </a:prstGeom>
          <a:noFill/>
          <a:ln>
            <a:no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subTitle" idx="1"/>
          </p:nvPr>
        </p:nvSpPr>
        <p:spPr>
          <a:xfrm>
            <a:off x="329184" y="3621428"/>
            <a:ext cx="6858000" cy="9144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a:t>Academic Technology Services  </a:t>
            </a:r>
          </a:p>
        </p:txBody>
      </p:sp>
      <p:pic>
        <p:nvPicPr>
          <p:cNvPr id="404" name="Shape 404" descr="Ats_powerpoint.png"/>
          <p:cNvPicPr preferRelativeResize="0"/>
          <p:nvPr/>
        </p:nvPicPr>
        <p:blipFill>
          <a:blip r:embed="rId3">
            <a:alphaModFix/>
          </a:blip>
          <a:stretch>
            <a:fillRect/>
          </a:stretch>
        </p:blipFill>
        <p:spPr>
          <a:xfrm>
            <a:off x="318337" y="4024974"/>
            <a:ext cx="8659726" cy="382224"/>
          </a:xfrm>
          <a:prstGeom prst="rect">
            <a:avLst/>
          </a:prstGeom>
          <a:noFill/>
          <a:ln>
            <a:noFill/>
          </a:ln>
        </p:spPr>
      </p:pic>
      <p:pic>
        <p:nvPicPr>
          <p:cNvPr id="405" name="Shape 405"/>
          <p:cNvPicPr preferRelativeResize="0"/>
          <p:nvPr/>
        </p:nvPicPr>
        <p:blipFill>
          <a:blip r:embed="rId4">
            <a:alphaModFix/>
          </a:blip>
          <a:stretch>
            <a:fillRect/>
          </a:stretch>
        </p:blipFill>
        <p:spPr>
          <a:xfrm>
            <a:off x="7757750" y="4046700"/>
            <a:ext cx="1331300" cy="1331300"/>
          </a:xfrm>
          <a:prstGeom prst="rect">
            <a:avLst/>
          </a:prstGeom>
          <a:noFill/>
          <a:ln>
            <a:noFill/>
          </a:ln>
        </p:spPr>
      </p:pic>
      <p:grpSp>
        <p:nvGrpSpPr>
          <p:cNvPr id="406" name="Shape 406"/>
          <p:cNvGrpSpPr/>
          <p:nvPr/>
        </p:nvGrpSpPr>
        <p:grpSpPr>
          <a:xfrm>
            <a:off x="1721734" y="1529974"/>
            <a:ext cx="6346730" cy="1802403"/>
            <a:chOff x="2099050" y="1814872"/>
            <a:chExt cx="6913649" cy="1963402"/>
          </a:xfrm>
        </p:grpSpPr>
        <p:sp>
          <p:nvSpPr>
            <p:cNvPr id="407" name="Shape 407"/>
            <p:cNvSpPr/>
            <p:nvPr/>
          </p:nvSpPr>
          <p:spPr>
            <a:xfrm>
              <a:off x="2125300" y="1836675"/>
              <a:ext cx="6887400" cy="19416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p>
          </p:txBody>
        </p:sp>
        <p:pic>
          <p:nvPicPr>
            <p:cNvPr id="408" name="Shape 408"/>
            <p:cNvPicPr preferRelativeResize="0"/>
            <p:nvPr/>
          </p:nvPicPr>
          <p:blipFill>
            <a:blip r:embed="rId5">
              <a:alphaModFix/>
            </a:blip>
            <a:stretch>
              <a:fillRect/>
            </a:stretch>
          </p:blipFill>
          <p:spPr>
            <a:xfrm>
              <a:off x="2099050" y="1814872"/>
              <a:ext cx="6894100" cy="193425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t="5192" b="8272"/>
          <a:stretch/>
        </p:blipFill>
        <p:spPr>
          <a:xfrm>
            <a:off x="1192749" y="1484000"/>
            <a:ext cx="5964598" cy="3219900"/>
          </a:xfrm>
          <a:prstGeom prst="rect">
            <a:avLst/>
          </a:prstGeom>
          <a:noFill/>
          <a:ln>
            <a:noFill/>
          </a:ln>
        </p:spPr>
      </p:pic>
      <p:sp>
        <p:nvSpPr>
          <p:cNvPr id="126" name="Shape 126"/>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Leading</a:t>
            </a:r>
          </a:p>
        </p:txBody>
      </p:sp>
      <p:sp>
        <p:nvSpPr>
          <p:cNvPr id="127" name="Shape 127"/>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chemeClr val="dk1"/>
                </a:solidFill>
              </a:rPr>
              <a:t>UB Tech Presentation: Camera Placement App</a:t>
            </a:r>
          </a:p>
          <a:p>
            <a:pPr lvl="0" indent="457200" rtl="0">
              <a:spcBef>
                <a:spcPts val="300"/>
              </a:spcBef>
              <a:spcAft>
                <a:spcPts val="0"/>
              </a:spcAft>
              <a:buNone/>
            </a:pPr>
            <a:endParaRPr>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Following</a:t>
            </a:r>
          </a:p>
        </p:txBody>
      </p:sp>
      <p:pic>
        <p:nvPicPr>
          <p:cNvPr id="133" name="Shape 133"/>
          <p:cNvPicPr preferRelativeResize="0"/>
          <p:nvPr/>
        </p:nvPicPr>
        <p:blipFill>
          <a:blip r:embed="rId3">
            <a:alphaModFix amt="35000"/>
          </a:blip>
          <a:stretch>
            <a:fillRect/>
          </a:stretch>
        </p:blipFill>
        <p:spPr>
          <a:xfrm>
            <a:off x="329175" y="1090102"/>
            <a:ext cx="4485525" cy="1407350"/>
          </a:xfrm>
          <a:prstGeom prst="rect">
            <a:avLst/>
          </a:prstGeom>
          <a:noFill/>
          <a:ln>
            <a:noFill/>
          </a:ln>
        </p:spPr>
      </p:pic>
      <p:grpSp>
        <p:nvGrpSpPr>
          <p:cNvPr id="134" name="Shape 134"/>
          <p:cNvGrpSpPr/>
          <p:nvPr/>
        </p:nvGrpSpPr>
        <p:grpSpPr>
          <a:xfrm>
            <a:off x="2020350" y="3324215"/>
            <a:ext cx="4662560" cy="1629658"/>
            <a:chOff x="236150" y="3376690"/>
            <a:chExt cx="4662560" cy="1629658"/>
          </a:xfrm>
        </p:grpSpPr>
        <p:sp>
          <p:nvSpPr>
            <p:cNvPr id="135" name="Shape 135"/>
            <p:cNvSpPr/>
            <p:nvPr/>
          </p:nvSpPr>
          <p:spPr>
            <a:xfrm>
              <a:off x="236150" y="3489675"/>
              <a:ext cx="4381800" cy="14037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36" name="Shape 136"/>
            <p:cNvPicPr preferRelativeResize="0"/>
            <p:nvPr/>
          </p:nvPicPr>
          <p:blipFill>
            <a:blip r:embed="rId4">
              <a:alphaModFix amt="39000"/>
            </a:blip>
            <a:stretch>
              <a:fillRect/>
            </a:stretch>
          </p:blipFill>
          <p:spPr>
            <a:xfrm>
              <a:off x="329175" y="3376690"/>
              <a:ext cx="4569535" cy="1629658"/>
            </a:xfrm>
            <a:prstGeom prst="rect">
              <a:avLst/>
            </a:prstGeom>
            <a:noFill/>
            <a:ln>
              <a:noFill/>
            </a:ln>
          </p:spPr>
        </p:pic>
      </p:grpSp>
      <p:grpSp>
        <p:nvGrpSpPr>
          <p:cNvPr id="137" name="Shape 137"/>
          <p:cNvGrpSpPr/>
          <p:nvPr/>
        </p:nvGrpSpPr>
        <p:grpSpPr>
          <a:xfrm>
            <a:off x="1548050" y="1775522"/>
            <a:ext cx="6913649" cy="1963402"/>
            <a:chOff x="2099050" y="1814872"/>
            <a:chExt cx="6913649" cy="1963402"/>
          </a:xfrm>
          <a:effectLst>
            <a:outerShdw blurRad="50800" dist="38100" algn="l" rotWithShape="0">
              <a:prstClr val="black">
                <a:alpha val="40000"/>
              </a:prstClr>
            </a:outerShdw>
          </a:effectLst>
        </p:grpSpPr>
        <p:sp>
          <p:nvSpPr>
            <p:cNvPr id="138" name="Shape 138"/>
            <p:cNvSpPr/>
            <p:nvPr/>
          </p:nvSpPr>
          <p:spPr>
            <a:xfrm>
              <a:off x="2125300" y="1836675"/>
              <a:ext cx="6887400" cy="19416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139" name="Shape 139"/>
            <p:cNvPicPr preferRelativeResize="0"/>
            <p:nvPr/>
          </p:nvPicPr>
          <p:blipFill>
            <a:blip r:embed="rId5">
              <a:alphaModFix/>
            </a:blip>
            <a:stretch>
              <a:fillRect/>
            </a:stretch>
          </p:blipFill>
          <p:spPr>
            <a:xfrm>
              <a:off x="2099050" y="1814872"/>
              <a:ext cx="6894100" cy="1934250"/>
            </a:xfrm>
            <a:prstGeom prst="rect">
              <a:avLst/>
            </a:prstGeom>
            <a:noFill/>
            <a:ln>
              <a:noFill/>
            </a:ln>
            <a:effectLst>
              <a:outerShdw blurRad="50800" dist="38100" dir="5400000" algn="t" rotWithShape="0">
                <a:prstClr val="black">
                  <a:alpha val="40000"/>
                </a:prstClr>
              </a:outerShdw>
            </a:effec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Partnerships and information sharing</a:t>
            </a:r>
          </a:p>
        </p:txBody>
      </p:sp>
      <p:sp>
        <p:nvSpPr>
          <p:cNvPr id="145" name="Shape 145"/>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Breaking down silos: Attendees</a:t>
            </a:r>
          </a:p>
          <a:p>
            <a:pPr marL="914400" lvl="1" indent="-342900" rtl="0">
              <a:spcBef>
                <a:spcPts val="300"/>
              </a:spcBef>
              <a:spcAft>
                <a:spcPts val="0"/>
              </a:spcAft>
              <a:buClr>
                <a:srgbClr val="000000"/>
              </a:buClr>
              <a:buSzPct val="100000"/>
              <a:buChar char="-"/>
            </a:pPr>
            <a:r>
              <a:rPr lang="en-US" sz="1800"/>
              <a:t>On ground “day school” faculty</a:t>
            </a:r>
          </a:p>
          <a:p>
            <a:pPr marL="914400" lvl="1" indent="-342900" rtl="0">
              <a:spcBef>
                <a:spcPts val="300"/>
              </a:spcBef>
              <a:spcAft>
                <a:spcPts val="0"/>
              </a:spcAft>
              <a:buSzPct val="100000"/>
              <a:buChar char="-"/>
            </a:pPr>
            <a:r>
              <a:rPr lang="en-US" sz="1800"/>
              <a:t>Many departments</a:t>
            </a:r>
          </a:p>
          <a:p>
            <a:pPr marL="914400" lvl="1" indent="-342900" rtl="0">
              <a:spcBef>
                <a:spcPts val="300"/>
              </a:spcBef>
              <a:spcAft>
                <a:spcPts val="0"/>
              </a:spcAft>
              <a:buClr>
                <a:srgbClr val="000000"/>
              </a:buClr>
              <a:buSzPct val="100000"/>
              <a:buChar char="-"/>
            </a:pPr>
            <a:r>
              <a:rPr lang="en-US" sz="1800"/>
              <a:t>Staff from library, administrative, teaching and learning support offices</a:t>
            </a:r>
          </a:p>
          <a:p>
            <a:pPr marL="914400" lvl="1" indent="-342900" rtl="0">
              <a:spcBef>
                <a:spcPts val="300"/>
              </a:spcBef>
              <a:spcAft>
                <a:spcPts val="0"/>
              </a:spcAft>
              <a:buClr>
                <a:srgbClr val="000000"/>
              </a:buClr>
              <a:buSzPct val="100000"/>
              <a:buChar char="-"/>
            </a:pPr>
            <a:r>
              <a:rPr lang="en-US" sz="1800"/>
              <a:t>CPS, PAN</a:t>
            </a:r>
          </a:p>
          <a:p>
            <a:pPr marL="914400" lvl="1" indent="-228600" rtl="0">
              <a:spcBef>
                <a:spcPts val="300"/>
              </a:spcBef>
              <a:spcAft>
                <a:spcPts val="0"/>
              </a:spcAft>
              <a:buClr>
                <a:srgbClr val="000000"/>
              </a:buClr>
              <a:buChar char="-"/>
            </a:pPr>
            <a:r>
              <a:rPr lang="en-US" sz="1800"/>
              <a:t>Many attendees work in more than one category</a:t>
            </a:r>
            <a:r>
              <a:rPr lang="en-US"/>
              <a:t/>
            </a:r>
            <a:br>
              <a:rPr lang="en-US"/>
            </a:br>
            <a:r>
              <a:rPr lang="en-US"/>
              <a:t/>
            </a:r>
            <a:br>
              <a:rPr lang="en-US"/>
            </a:b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Partnerships and information sharing</a:t>
            </a:r>
          </a:p>
        </p:txBody>
      </p:sp>
      <p:sp>
        <p:nvSpPr>
          <p:cNvPr id="151" name="Shape 151"/>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Breaking down silos: Our work</a:t>
            </a:r>
          </a:p>
          <a:p>
            <a:pPr marL="914400" lvl="1" indent="-342900" rtl="0">
              <a:spcBef>
                <a:spcPts val="300"/>
              </a:spcBef>
              <a:spcAft>
                <a:spcPts val="0"/>
              </a:spcAft>
              <a:buClr>
                <a:srgbClr val="000000"/>
              </a:buClr>
              <a:buSzPct val="100000"/>
              <a:buChar char="-"/>
            </a:pPr>
            <a:r>
              <a:rPr lang="en-US" sz="1800"/>
              <a:t>Faculty</a:t>
            </a:r>
          </a:p>
          <a:p>
            <a:pPr marL="914400" lvl="1" indent="-342900" rtl="0">
              <a:spcBef>
                <a:spcPts val="300"/>
              </a:spcBef>
              <a:spcAft>
                <a:spcPts val="0"/>
              </a:spcAft>
              <a:buSzPct val="100000"/>
              <a:buChar char="-"/>
            </a:pPr>
            <a:r>
              <a:rPr lang="en-US" sz="1800"/>
              <a:t>Students</a:t>
            </a:r>
          </a:p>
          <a:p>
            <a:pPr marL="914400" lvl="1" indent="-342900" rtl="0">
              <a:spcBef>
                <a:spcPts val="300"/>
              </a:spcBef>
              <a:spcAft>
                <a:spcPts val="0"/>
              </a:spcAft>
              <a:buSzPct val="100000"/>
              <a:buChar char="-"/>
            </a:pPr>
            <a:r>
              <a:rPr lang="en-US" sz="1800"/>
              <a:t>ITS</a:t>
            </a:r>
          </a:p>
          <a:p>
            <a:pPr marL="914400" lvl="1" indent="-342900" rtl="0">
              <a:spcBef>
                <a:spcPts val="300"/>
              </a:spcBef>
              <a:spcAft>
                <a:spcPts val="0"/>
              </a:spcAft>
              <a:buSzPct val="100000"/>
              <a:buChar char="-"/>
            </a:pPr>
            <a:r>
              <a:rPr lang="en-US" sz="1800"/>
              <a:t>Customer Service</a:t>
            </a:r>
          </a:p>
          <a:p>
            <a:pPr marL="914400" lvl="1" indent="-342900" rtl="0">
              <a:spcBef>
                <a:spcPts val="300"/>
              </a:spcBef>
              <a:spcAft>
                <a:spcPts val="0"/>
              </a:spcAft>
              <a:buClr>
                <a:srgbClr val="000000"/>
              </a:buClr>
              <a:buSzPct val="100000"/>
              <a:buChar char="-"/>
            </a:pPr>
            <a:r>
              <a:rPr lang="en-US" sz="1800"/>
              <a:t>CATLR</a:t>
            </a:r>
          </a:p>
          <a:p>
            <a:pPr marL="914400" lvl="1" indent="-342900" rtl="0">
              <a:spcBef>
                <a:spcPts val="300"/>
              </a:spcBef>
              <a:spcAft>
                <a:spcPts val="0"/>
              </a:spcAft>
              <a:buClr>
                <a:srgbClr val="000000"/>
              </a:buClr>
              <a:buSzPct val="100000"/>
              <a:buChar char="-"/>
            </a:pPr>
            <a:r>
              <a:rPr lang="en-US" sz="1800"/>
              <a:t>Library</a:t>
            </a:r>
          </a:p>
          <a:p>
            <a:pPr marL="914400" lvl="1" indent="-342900" rtl="0">
              <a:spcBef>
                <a:spcPts val="300"/>
              </a:spcBef>
              <a:spcAft>
                <a:spcPts val="0"/>
              </a:spcAft>
              <a:buClr>
                <a:srgbClr val="000000"/>
              </a:buClr>
              <a:buSzPct val="100000"/>
              <a:buChar char="-"/>
            </a:pPr>
            <a:r>
              <a:rPr lang="en-US" sz="1800"/>
              <a:t>PAN, NUOEL, DMSB IDG </a:t>
            </a:r>
          </a:p>
          <a:p>
            <a:pPr marL="914400" lvl="1" indent="-228600" rtl="0">
              <a:spcBef>
                <a:spcPts val="300"/>
              </a:spcBef>
              <a:spcAft>
                <a:spcPts val="0"/>
              </a:spcAft>
              <a:buClr>
                <a:srgbClr val="000000"/>
              </a:buClr>
              <a:buChar char="-"/>
            </a:pPr>
            <a:r>
              <a:rPr lang="en-US" sz="1800"/>
              <a:t>Everyone else! </a:t>
            </a:r>
            <a:br>
              <a:rPr lang="en-US" sz="1800"/>
            </a:br>
            <a:r>
              <a:rPr lang="en-US"/>
              <a:t/>
            </a:r>
            <a:br>
              <a:rPr lang="en-US"/>
            </a:b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29184" y="235065"/>
            <a:ext cx="8458200" cy="430800"/>
          </a:xfrm>
          <a:prstGeom prst="rect">
            <a:avLst/>
          </a:prstGeom>
          <a:solidFill>
            <a:srgbClr val="CC0000"/>
          </a:solidFill>
          <a:ln>
            <a:noFill/>
          </a:ln>
        </p:spPr>
        <p:txBody>
          <a:bodyPr lIns="0" tIns="0" rIns="0" bIns="0" anchor="t" anchorCtr="0">
            <a:noAutofit/>
          </a:bodyPr>
          <a:lstStyle/>
          <a:p>
            <a:pPr marL="0" marR="0" lvl="0" indent="0" algn="l" rtl="0">
              <a:lnSpc>
                <a:spcPct val="100000"/>
              </a:lnSpc>
              <a:spcBef>
                <a:spcPts val="0"/>
              </a:spcBef>
              <a:spcAft>
                <a:spcPts val="0"/>
              </a:spcAft>
              <a:buClr>
                <a:schemeClr val="lt1"/>
              </a:buClr>
              <a:buSzPct val="25000"/>
              <a:buFont typeface="Tahoma"/>
              <a:buNone/>
            </a:pPr>
            <a:r>
              <a:rPr lang="en-US"/>
              <a:t>Learning together...Today’s key takeaways</a:t>
            </a:r>
          </a:p>
        </p:txBody>
      </p:sp>
      <p:sp>
        <p:nvSpPr>
          <p:cNvPr id="157" name="Shape 157"/>
          <p:cNvSpPr txBox="1">
            <a:spLocks noGrp="1"/>
          </p:cNvSpPr>
          <p:nvPr>
            <p:ph type="body" idx="1"/>
          </p:nvPr>
        </p:nvSpPr>
        <p:spPr>
          <a:xfrm>
            <a:off x="329184" y="1200150"/>
            <a:ext cx="8458200" cy="3219900"/>
          </a:xfrm>
          <a:prstGeom prst="rect">
            <a:avLst/>
          </a:prstGeom>
          <a:noFill/>
          <a:ln>
            <a:noFill/>
          </a:ln>
        </p:spPr>
        <p:txBody>
          <a:bodyPr lIns="0" tIns="0" rIns="0" bIns="0" anchor="t" anchorCtr="0">
            <a:noAutofit/>
          </a:bodyPr>
          <a:lstStyle/>
          <a:p>
            <a:pPr lvl="0" indent="457200" rtl="0">
              <a:spcBef>
                <a:spcPts val="300"/>
              </a:spcBef>
              <a:spcAft>
                <a:spcPts val="0"/>
              </a:spcAft>
              <a:buNone/>
            </a:pPr>
            <a:r>
              <a:rPr lang="en-US">
                <a:solidFill>
                  <a:srgbClr val="000000"/>
                </a:solidFill>
              </a:rPr>
              <a:t>Insert Poll Everywhere results</a:t>
            </a:r>
            <a:r>
              <a:rPr lang="en-US"/>
              <a:t/>
            </a:r>
            <a:br>
              <a:rPr lang="en-US"/>
            </a:br>
            <a:r>
              <a:rPr lang="en-US"/>
              <a:t/>
            </a:r>
            <a:br>
              <a:rPr lang="en-US"/>
            </a:b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itle with content">
  <a:themeElements>
    <a:clrScheme name="Custom 214">
      <a:dk1>
        <a:srgbClr val="000000"/>
      </a:dk1>
      <a:lt1>
        <a:srgbClr val="FFFFFF"/>
      </a:lt1>
      <a:dk2>
        <a:srgbClr val="0096D6"/>
      </a:dk2>
      <a:lt2>
        <a:srgbClr val="E5E8E8"/>
      </a:lt2>
      <a:accent1>
        <a:srgbClr val="0096D6"/>
      </a:accent1>
      <a:accent2>
        <a:srgbClr val="F05332"/>
      </a:accent2>
      <a:accent3>
        <a:srgbClr val="822980"/>
      </a:accent3>
      <a:accent4>
        <a:srgbClr val="87898B"/>
      </a:accent4>
      <a:accent5>
        <a:srgbClr val="B9B8BB"/>
      </a:accent5>
      <a:accent6>
        <a:srgbClr val="008B2B"/>
      </a:accent6>
      <a:hlink>
        <a:srgbClr val="0096D6"/>
      </a:hlink>
      <a:folHlink>
        <a:srgbClr val="009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1792</Words>
  <Application>Microsoft Macintosh PowerPoint</Application>
  <PresentationFormat>On-screen Show (16:9)</PresentationFormat>
  <Paragraphs>324</Paragraphs>
  <Slides>40</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Libre Baskerville</vt:lpstr>
      <vt:lpstr>Merriweather Sans</vt:lpstr>
      <vt:lpstr>Roboto</vt:lpstr>
      <vt:lpstr>Tahoma</vt:lpstr>
      <vt:lpstr>Title with content</vt:lpstr>
      <vt:lpstr>Removing Barriers</vt:lpstr>
      <vt:lpstr>Lead, follow, or...</vt:lpstr>
      <vt:lpstr>Leading</vt:lpstr>
      <vt:lpstr>Leading</vt:lpstr>
      <vt:lpstr>Leading</vt:lpstr>
      <vt:lpstr>Following</vt:lpstr>
      <vt:lpstr>Partnerships and information sharing</vt:lpstr>
      <vt:lpstr>Partnerships and information sharing</vt:lpstr>
      <vt:lpstr>Learning together...Today’s key takeaways</vt:lpstr>
      <vt:lpstr>Shared goals</vt:lpstr>
      <vt:lpstr>Identifying barriers</vt:lpstr>
      <vt:lpstr>Barrier 1: Cost/Access</vt:lpstr>
      <vt:lpstr>Integrative/Holistic Approach</vt:lpstr>
      <vt:lpstr>New tools this year</vt:lpstr>
      <vt:lpstr>New tools this year</vt:lpstr>
      <vt:lpstr>New tools this year</vt:lpstr>
      <vt:lpstr>New tools this year</vt:lpstr>
      <vt:lpstr>Integrative/Holistic Approach </vt:lpstr>
      <vt:lpstr>Understanding what is meaningful</vt:lpstr>
      <vt:lpstr>Understanding what is meaningful</vt:lpstr>
      <vt:lpstr>“Supported software”</vt:lpstr>
      <vt:lpstr>“Not supported”</vt:lpstr>
      <vt:lpstr>“Not supported”</vt:lpstr>
      <vt:lpstr>Barrier 2: Time</vt:lpstr>
      <vt:lpstr>Barrier 3: Knowledge</vt:lpstr>
      <vt:lpstr>Mitigation strategy: Efficiency of time spent</vt:lpstr>
      <vt:lpstr>Barrier 4: Classroom-related</vt:lpstr>
      <vt:lpstr>Mitigation strategy: Upgrades</vt:lpstr>
      <vt:lpstr>Mitigation strategy: Communication</vt:lpstr>
      <vt:lpstr>Mitigation strategy: Standardization + BYOD</vt:lpstr>
      <vt:lpstr>Wireless Collaboration for BYOD</vt:lpstr>
      <vt:lpstr>Other Barriers: Two Blackboards</vt:lpstr>
      <vt:lpstr>Combining Blackboards</vt:lpstr>
      <vt:lpstr>Other Barriers: Lack of Accessibility</vt:lpstr>
      <vt:lpstr>Other Barriers: Large University</vt:lpstr>
      <vt:lpstr>Digital Accessibility Website</vt:lpstr>
      <vt:lpstr>Aggregating Resources</vt:lpstr>
      <vt:lpstr>Other Barriers: Human Cost of Updating</vt:lpstr>
      <vt:lpstr>Thank you!</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Removing Barriers</dc:title>
  <cp:lastModifiedBy>Sudbury, Lindsey</cp:lastModifiedBy>
  <cp:revision>2</cp:revision>
  <dcterms:modified xsi:type="dcterms:W3CDTF">2017-05-01T16:37:42Z</dcterms:modified>
</cp:coreProperties>
</file>