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72" r:id="rId2"/>
    <p:sldId id="260" r:id="rId3"/>
    <p:sldId id="549" r:id="rId4"/>
    <p:sldId id="267" r:id="rId5"/>
    <p:sldId id="268" r:id="rId6"/>
    <p:sldId id="542" r:id="rId7"/>
    <p:sldId id="543" r:id="rId8"/>
    <p:sldId id="424" r:id="rId9"/>
    <p:sldId id="717" r:id="rId10"/>
    <p:sldId id="526" r:id="rId11"/>
    <p:sldId id="527" r:id="rId12"/>
    <p:sldId id="556" r:id="rId13"/>
    <p:sldId id="531" r:id="rId14"/>
    <p:sldId id="553" r:id="rId15"/>
    <p:sldId id="409" r:id="rId16"/>
    <p:sldId id="410" r:id="rId17"/>
    <p:sldId id="411" r:id="rId18"/>
    <p:sldId id="412" r:id="rId19"/>
    <p:sldId id="413" r:id="rId20"/>
    <p:sldId id="414" r:id="rId21"/>
    <p:sldId id="714" r:id="rId22"/>
    <p:sldId id="275" r:id="rId23"/>
    <p:sldId id="718" r:id="rId24"/>
    <p:sldId id="277" r:id="rId25"/>
    <p:sldId id="713" r:id="rId26"/>
    <p:sldId id="715" r:id="rId27"/>
    <p:sldId id="716" r:id="rId28"/>
    <p:sldId id="70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B5DA"/>
    <a:srgbClr val="B1C9E4"/>
    <a:srgbClr val="F2D4A3"/>
    <a:srgbClr val="99D6CF"/>
    <a:srgbClr val="E9AEB6"/>
    <a:srgbClr val="ECB764"/>
    <a:srgbClr val="38BDB3"/>
    <a:srgbClr val="6FA6FD"/>
    <a:srgbClr val="988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3" autoAdjust="0"/>
    <p:restoredTop sz="74186"/>
  </p:normalViewPr>
  <p:slideViewPr>
    <p:cSldViewPr snapToGrid="0" snapToObjects="1">
      <p:cViewPr varScale="1">
        <p:scale>
          <a:sx n="76" d="100"/>
          <a:sy n="76" d="100"/>
        </p:scale>
        <p:origin x="240"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626DE8-28D9-0D4D-88DD-9F2BC5EB53CA}" type="datetimeFigureOut">
              <a:rPr lang="en-US" smtClean="0"/>
              <a:t>4/9/19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34DD6A-FA92-F442-A5EB-D0F6140C2428}" type="slidenum">
              <a:rPr lang="en-US" smtClean="0"/>
              <a:t>‹#›</a:t>
            </a:fld>
            <a:endParaRPr lang="en-US"/>
          </a:p>
        </p:txBody>
      </p:sp>
    </p:spTree>
    <p:extLst>
      <p:ext uri="{BB962C8B-B14F-4D97-AF65-F5344CB8AC3E}">
        <p14:creationId xmlns:p14="http://schemas.microsoft.com/office/powerpoint/2010/main" val="2107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5815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r>
              <a:rPr lang="en-US" dirty="0"/>
              <a:t>These</a:t>
            </a:r>
            <a:r>
              <a:rPr lang="en-US" baseline="0" dirty="0"/>
              <a:t> are the skills and attitudes that are important to leading a successful, gratifying life.  We believe that, in addition to academic content, Northeastern should also play a role in helping you develop or improve these generalizable capabilities.  But the list can be overwhelming!</a:t>
            </a:r>
            <a:endParaRPr lang="en-US" dirty="0"/>
          </a:p>
        </p:txBody>
      </p:sp>
      <p:sp>
        <p:nvSpPr>
          <p:cNvPr id="4" name="Slide Number Placeholder 3"/>
          <p:cNvSpPr>
            <a:spLocks noGrp="1"/>
          </p:cNvSpPr>
          <p:nvPr>
            <p:ph type="sldNum" sz="quarter" idx="10"/>
          </p:nvPr>
        </p:nvSpPr>
        <p:spPr/>
        <p:txBody>
          <a:bodyPr/>
          <a:lstStyle/>
          <a:p>
            <a:fld id="{CD9014A7-6269-E74D-B4B1-1207062719D7}" type="slidenum">
              <a:rPr lang="en-US" smtClean="0"/>
              <a:pPr/>
              <a:t>10</a:t>
            </a:fld>
            <a:endParaRPr lang="en-US" dirty="0"/>
          </a:p>
        </p:txBody>
      </p:sp>
    </p:spTree>
    <p:extLst>
      <p:ext uri="{BB962C8B-B14F-4D97-AF65-F5344CB8AC3E}">
        <p14:creationId xmlns:p14="http://schemas.microsoft.com/office/powerpoint/2010/main" val="240809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r>
              <a:rPr lang="en-US" dirty="0"/>
              <a:t>SAIL helps cluster</a:t>
            </a:r>
            <a:r>
              <a:rPr lang="en-US" baseline="0" dirty="0"/>
              <a:t> and organize the laundry list of capabilities into categories that are more manageable and meaningful</a:t>
            </a:r>
            <a:endParaRPr lang="en-US" dirty="0"/>
          </a:p>
        </p:txBody>
      </p:sp>
      <p:sp>
        <p:nvSpPr>
          <p:cNvPr id="4" name="Slide Number Placeholder 3"/>
          <p:cNvSpPr>
            <a:spLocks noGrp="1"/>
          </p:cNvSpPr>
          <p:nvPr>
            <p:ph type="sldNum" sz="quarter" idx="10"/>
          </p:nvPr>
        </p:nvSpPr>
        <p:spPr/>
        <p:txBody>
          <a:bodyPr/>
          <a:lstStyle/>
          <a:p>
            <a:fld id="{CD9014A7-6269-E74D-B4B1-1207062719D7}" type="slidenum">
              <a:rPr lang="en-US" smtClean="0"/>
              <a:pPr/>
              <a:t>11</a:t>
            </a:fld>
            <a:endParaRPr lang="en-US" dirty="0"/>
          </a:p>
        </p:txBody>
      </p:sp>
    </p:spTree>
    <p:extLst>
      <p:ext uri="{BB962C8B-B14F-4D97-AF65-F5344CB8AC3E}">
        <p14:creationId xmlns:p14="http://schemas.microsoft.com/office/powerpoint/2010/main" val="145761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r>
              <a:rPr lang="en-US" dirty="0"/>
              <a:t>SAIL helps cluster</a:t>
            </a:r>
            <a:r>
              <a:rPr lang="en-US" baseline="0" dirty="0"/>
              <a:t> and organize the laundry list of capabilities into categories that are more manageable and meaningful</a:t>
            </a:r>
            <a:endParaRPr lang="en-US" dirty="0"/>
          </a:p>
        </p:txBody>
      </p:sp>
      <p:sp>
        <p:nvSpPr>
          <p:cNvPr id="4" name="Slide Number Placeholder 3"/>
          <p:cNvSpPr>
            <a:spLocks noGrp="1"/>
          </p:cNvSpPr>
          <p:nvPr>
            <p:ph type="sldNum" sz="quarter" idx="10"/>
          </p:nvPr>
        </p:nvSpPr>
        <p:spPr/>
        <p:txBody>
          <a:bodyPr/>
          <a:lstStyle/>
          <a:p>
            <a:fld id="{CD9014A7-6269-E74D-B4B1-1207062719D7}" type="slidenum">
              <a:rPr lang="en-US" smtClean="0"/>
              <a:pPr/>
              <a:t>12</a:t>
            </a:fld>
            <a:endParaRPr lang="en-US" dirty="0"/>
          </a:p>
        </p:txBody>
      </p:sp>
    </p:spTree>
    <p:extLst>
      <p:ext uri="{BB962C8B-B14F-4D97-AF65-F5344CB8AC3E}">
        <p14:creationId xmlns:p14="http://schemas.microsoft.com/office/powerpoint/2010/main" val="322114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r>
              <a:rPr lang="en-US" dirty="0"/>
              <a:t>We call these clusters “dimensions.”  There is a lot to the dimensions,</a:t>
            </a:r>
            <a:r>
              <a:rPr lang="en-US" baseline="0" dirty="0"/>
              <a:t> and details are included in SAIL orientation materials, but here is a brief overview..</a:t>
            </a:r>
            <a:endParaRPr lang="en-US" dirty="0"/>
          </a:p>
          <a:p>
            <a:endParaRPr lang="en-US" dirty="0"/>
          </a:p>
          <a:p>
            <a:r>
              <a:rPr lang="en-US" dirty="0"/>
              <a:t>Intellectual agility includes things like the</a:t>
            </a:r>
            <a:r>
              <a:rPr lang="en-US" baseline="0" dirty="0"/>
              <a:t> ability </a:t>
            </a:r>
            <a:r>
              <a:rPr lang="en-US" dirty="0"/>
              <a:t>to think</a:t>
            </a:r>
            <a:r>
              <a:rPr lang="en-US" baseline="0" dirty="0"/>
              <a:t> critically. Global mindset is the ability to collaborate and communicate with people whose perspectives might be different from yours, and to think of the larger impact of your decisions.  Social consciousness and commitment includes contributing to making the world around you a better place. Well being involves taking care of yourself.  Professional and personal effectiveness includes skills that help you figure out a pathway for yourself and have good interpersonal relationships. </a:t>
            </a:r>
          </a:p>
          <a:p>
            <a:endParaRPr lang="en-US" baseline="0" dirty="0"/>
          </a:p>
          <a:p>
            <a:pPr defTabSz="726783">
              <a:defRPr/>
            </a:pPr>
            <a:r>
              <a:rPr lang="en-US" baseline="0" dirty="0"/>
              <a:t>The SAIL framework includes other components, too, such as foundational </a:t>
            </a:r>
            <a:r>
              <a:rPr lang="en-US" dirty="0"/>
              <a:t>skills</a:t>
            </a:r>
            <a:r>
              <a:rPr lang="en-US" baseline="0" dirty="0"/>
              <a:t> that are important in every dimension of life, things like open-mindedness and empathy, and discipline-specific knowledge.</a:t>
            </a:r>
            <a:endParaRPr lang="en-US" dirty="0"/>
          </a:p>
          <a:p>
            <a:endParaRPr lang="en-US" dirty="0"/>
          </a:p>
        </p:txBody>
      </p:sp>
      <p:sp>
        <p:nvSpPr>
          <p:cNvPr id="4" name="Slide Number Placeholder 3"/>
          <p:cNvSpPr>
            <a:spLocks noGrp="1"/>
          </p:cNvSpPr>
          <p:nvPr>
            <p:ph type="sldNum" sz="quarter" idx="10"/>
          </p:nvPr>
        </p:nvSpPr>
        <p:spPr/>
        <p:txBody>
          <a:bodyPr/>
          <a:lstStyle/>
          <a:p>
            <a:fld id="{CD9014A7-6269-E74D-B4B1-1207062719D7}" type="slidenum">
              <a:rPr lang="en-US" smtClean="0"/>
              <a:pPr/>
              <a:t>13</a:t>
            </a:fld>
            <a:endParaRPr lang="en-US" dirty="0"/>
          </a:p>
        </p:txBody>
      </p:sp>
    </p:spTree>
    <p:extLst>
      <p:ext uri="{BB962C8B-B14F-4D97-AF65-F5344CB8AC3E}">
        <p14:creationId xmlns:p14="http://schemas.microsoft.com/office/powerpoint/2010/main" val="280157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r>
              <a:rPr lang="en-US" dirty="0"/>
              <a:t>We call these clusters “dimensions.”  There is a lot to the dimensions,</a:t>
            </a:r>
            <a:r>
              <a:rPr lang="en-US" baseline="0" dirty="0"/>
              <a:t> and details are included in SAIL orientation materials, but here is a brief overview..</a:t>
            </a:r>
            <a:endParaRPr lang="en-US" dirty="0"/>
          </a:p>
          <a:p>
            <a:endParaRPr lang="en-US" dirty="0"/>
          </a:p>
          <a:p>
            <a:r>
              <a:rPr lang="en-US" dirty="0"/>
              <a:t>Intellectual agility includes things like the</a:t>
            </a:r>
            <a:r>
              <a:rPr lang="en-US" baseline="0" dirty="0"/>
              <a:t> ability </a:t>
            </a:r>
            <a:r>
              <a:rPr lang="en-US" dirty="0"/>
              <a:t>to think</a:t>
            </a:r>
            <a:r>
              <a:rPr lang="en-US" baseline="0" dirty="0"/>
              <a:t> critically. Global mindset is the ability to collaborate and communicate with people whose perspectives might be different from yours, and to think of the larger impact of your decisions.  Social consciousness and commitment includes contributing to making the world around you a better place. Well being involves taking care of yourself.  Professional and personal effectiveness includes skills that help you figure out a pathway for yourself and have good interpersonal relationships. </a:t>
            </a:r>
          </a:p>
          <a:p>
            <a:endParaRPr lang="en-US" baseline="0" dirty="0"/>
          </a:p>
          <a:p>
            <a:pPr defTabSz="726783">
              <a:defRPr/>
            </a:pPr>
            <a:r>
              <a:rPr lang="en-US" baseline="0" dirty="0"/>
              <a:t>The SAIL framework includes other components, too, such as foundational </a:t>
            </a:r>
            <a:r>
              <a:rPr lang="en-US" dirty="0"/>
              <a:t>skills</a:t>
            </a:r>
            <a:r>
              <a:rPr lang="en-US" baseline="0" dirty="0"/>
              <a:t> that are important in every dimension of life, things like open-mindedness and empathy, and discipline-specific knowledge.</a:t>
            </a:r>
            <a:endParaRPr lang="en-US" dirty="0"/>
          </a:p>
          <a:p>
            <a:endParaRPr lang="en-US" dirty="0"/>
          </a:p>
        </p:txBody>
      </p:sp>
      <p:sp>
        <p:nvSpPr>
          <p:cNvPr id="4" name="Slide Number Placeholder 3"/>
          <p:cNvSpPr>
            <a:spLocks noGrp="1"/>
          </p:cNvSpPr>
          <p:nvPr>
            <p:ph type="sldNum" sz="quarter" idx="10"/>
          </p:nvPr>
        </p:nvSpPr>
        <p:spPr/>
        <p:txBody>
          <a:bodyPr/>
          <a:lstStyle/>
          <a:p>
            <a:fld id="{CD9014A7-6269-E74D-B4B1-1207062719D7}" type="slidenum">
              <a:rPr lang="en-US" smtClean="0"/>
              <a:pPr/>
              <a:t>14</a:t>
            </a:fld>
            <a:endParaRPr lang="en-US" dirty="0"/>
          </a:p>
        </p:txBody>
      </p:sp>
    </p:spTree>
    <p:extLst>
      <p:ext uri="{BB962C8B-B14F-4D97-AF65-F5344CB8AC3E}">
        <p14:creationId xmlns:p14="http://schemas.microsoft.com/office/powerpoint/2010/main" val="3287631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a:t>
            </a:r>
            <a:r>
              <a:rPr lang="en-US" baseline="0" dirty="0"/>
              <a:t> explicitly calling out the skills and foundational masteries </a:t>
            </a:r>
            <a:r>
              <a:rPr lang="en-US" u="sng" baseline="0" dirty="0"/>
              <a:t>connected</a:t>
            </a:r>
            <a:r>
              <a:rPr lang="en-US" baseline="0" dirty="0"/>
              <a:t> to these experiences, </a:t>
            </a:r>
          </a:p>
          <a:p>
            <a:r>
              <a:rPr lang="en-US" baseline="0" dirty="0"/>
              <a:t>learners can be more specific when reflecting about their past growth </a:t>
            </a:r>
          </a:p>
          <a:p>
            <a:r>
              <a:rPr lang="en-US" baseline="0" dirty="0"/>
              <a:t>and more intentional about seeking opportunities to develop skills that are in line with their goals.</a:t>
            </a:r>
            <a:endParaRPr lang="en-US" dirty="0"/>
          </a:p>
        </p:txBody>
      </p:sp>
      <p:sp>
        <p:nvSpPr>
          <p:cNvPr id="4" name="Slide Number Placeholder 3"/>
          <p:cNvSpPr>
            <a:spLocks noGrp="1"/>
          </p:cNvSpPr>
          <p:nvPr>
            <p:ph type="sldNum" sz="quarter" idx="10"/>
          </p:nvPr>
        </p:nvSpPr>
        <p:spPr/>
        <p:txBody>
          <a:bodyPr/>
          <a:lstStyle/>
          <a:p>
            <a:fld id="{E934DD6A-FA92-F442-A5EB-D0F6140C2428}" type="slidenum">
              <a:rPr lang="en-US" smtClean="0"/>
              <a:t>18</a:t>
            </a:fld>
            <a:endParaRPr lang="en-US"/>
          </a:p>
        </p:txBody>
      </p:sp>
    </p:spTree>
    <p:extLst>
      <p:ext uri="{BB962C8B-B14F-4D97-AF65-F5344CB8AC3E}">
        <p14:creationId xmlns:p14="http://schemas.microsoft.com/office/powerpoint/2010/main" val="338503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shared language of these</a:t>
            </a:r>
            <a:r>
              <a:rPr lang="en-US" baseline="0" dirty="0"/>
              <a:t> dimensions and skills </a:t>
            </a:r>
          </a:p>
          <a:p>
            <a:r>
              <a:rPr lang="en-US" baseline="0" dirty="0"/>
              <a:t>facilitates a learner’s process of making connections between growth and learning from many different past experiences </a:t>
            </a:r>
          </a:p>
          <a:p>
            <a:r>
              <a:rPr lang="en-US" baseline="0" dirty="0"/>
              <a:t>that may not have otherwise been intuitively related.</a:t>
            </a:r>
          </a:p>
        </p:txBody>
      </p:sp>
      <p:sp>
        <p:nvSpPr>
          <p:cNvPr id="4" name="Slide Number Placeholder 3"/>
          <p:cNvSpPr>
            <a:spLocks noGrp="1"/>
          </p:cNvSpPr>
          <p:nvPr>
            <p:ph type="sldNum" sz="quarter" idx="10"/>
          </p:nvPr>
        </p:nvSpPr>
        <p:spPr/>
        <p:txBody>
          <a:bodyPr/>
          <a:lstStyle/>
          <a:p>
            <a:fld id="{E934DD6A-FA92-F442-A5EB-D0F6140C2428}" type="slidenum">
              <a:rPr lang="en-US" smtClean="0"/>
              <a:t>19</a:t>
            </a:fld>
            <a:endParaRPr lang="en-US"/>
          </a:p>
        </p:txBody>
      </p:sp>
    </p:spTree>
    <p:extLst>
      <p:ext uri="{BB962C8B-B14F-4D97-AF65-F5344CB8AC3E}">
        <p14:creationId xmlns:p14="http://schemas.microsoft.com/office/powerpoint/2010/main" val="72802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self-awareness a learner gains by reflecting</a:t>
            </a:r>
            <a:r>
              <a:rPr lang="en-US" baseline="0" dirty="0"/>
              <a:t> on their past experiences in an integrated and meaningful way</a:t>
            </a:r>
          </a:p>
          <a:p>
            <a:r>
              <a:rPr lang="en-US" baseline="0" dirty="0"/>
              <a:t>better enables them to articulate a coherent and targeted personal narrative to others,</a:t>
            </a:r>
          </a:p>
          <a:p>
            <a:r>
              <a:rPr lang="en-US" baseline="0" dirty="0"/>
              <a:t>whether that be peers, colleagues, or potential employers.</a:t>
            </a:r>
          </a:p>
          <a:p>
            <a:endParaRPr lang="en-US" baseline="0" dirty="0"/>
          </a:p>
          <a:p>
            <a:r>
              <a:rPr lang="en-US" baseline="0" dirty="0"/>
              <a:t>It also enables learners to more intentionally prepare for and seek out future opportunities that are in line with their values and goals.  This self-directed creation of one’s journey, or self-authorship, is a well-researched theory within the student development literature, and is one of the diving forces behind SAIL.</a:t>
            </a:r>
            <a:endParaRPr lang="en-US" dirty="0"/>
          </a:p>
        </p:txBody>
      </p:sp>
      <p:sp>
        <p:nvSpPr>
          <p:cNvPr id="4" name="Slide Number Placeholder 3"/>
          <p:cNvSpPr>
            <a:spLocks noGrp="1"/>
          </p:cNvSpPr>
          <p:nvPr>
            <p:ph type="sldNum" sz="quarter" idx="10"/>
          </p:nvPr>
        </p:nvSpPr>
        <p:spPr/>
        <p:txBody>
          <a:bodyPr/>
          <a:lstStyle/>
          <a:p>
            <a:fld id="{303CE985-3879-F84D-839E-000B7A90601D}" type="slidenum">
              <a:rPr lang="en-US" smtClean="0"/>
              <a:pPr/>
              <a:t>20</a:t>
            </a:fld>
            <a:endParaRPr lang="en-US" dirty="0"/>
          </a:p>
        </p:txBody>
      </p:sp>
    </p:spTree>
    <p:extLst>
      <p:ext uri="{BB962C8B-B14F-4D97-AF65-F5344CB8AC3E}">
        <p14:creationId xmlns:p14="http://schemas.microsoft.com/office/powerpoint/2010/main" val="3089010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off with the story of how SAIL was received differently when we introduced folks to the language and framework in terms of their own experience first, as opposed to when we led with the app first.  We learned a lot from the difference in these two receptions, especially that we have to make clear….</a:t>
            </a:r>
          </a:p>
        </p:txBody>
      </p:sp>
      <p:sp>
        <p:nvSpPr>
          <p:cNvPr id="4" name="Slide Number Placeholder 3"/>
          <p:cNvSpPr>
            <a:spLocks noGrp="1"/>
          </p:cNvSpPr>
          <p:nvPr>
            <p:ph type="sldNum" sz="quarter" idx="10"/>
          </p:nvPr>
        </p:nvSpPr>
        <p:spPr/>
        <p:txBody>
          <a:bodyPr/>
          <a:lstStyle/>
          <a:p>
            <a:fld id="{515FC678-AFFE-4E4A-84E2-A961A9114827}" type="slidenum">
              <a:rPr lang="en-US" smtClean="0"/>
              <a:t>25</a:t>
            </a:fld>
            <a:endParaRPr lang="en-US"/>
          </a:p>
        </p:txBody>
      </p:sp>
    </p:spTree>
    <p:extLst>
      <p:ext uri="{BB962C8B-B14F-4D97-AF65-F5344CB8AC3E}">
        <p14:creationId xmlns:p14="http://schemas.microsoft.com/office/powerpoint/2010/main" val="4104058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SAIL in a nutshell?</a:t>
            </a:r>
          </a:p>
          <a:p>
            <a:r>
              <a:rPr lang="en-US" dirty="0"/>
              <a:t>SAIL—Self-Authored Integrated Learning—is the latest advance in experiential learning at Northeastern. It’s an approach to learning that extracts meaning, not just from courses, co-op or study abroad, but also from everyday experience.</a:t>
            </a:r>
          </a:p>
          <a:p>
            <a:endParaRPr lang="en-US" dirty="0"/>
          </a:p>
          <a:p>
            <a:r>
              <a:rPr lang="en-US" dirty="0"/>
              <a:t>USE for Video C: SAIL provides a common framework and vocabulary for talking about learning along five broad dimensions of personal and professional growth and leadership. Within each dimension, SAIL helps learners master skills and traits, from critical thinking to empathy.</a:t>
            </a:r>
          </a:p>
          <a:p>
            <a:endParaRPr lang="en-US" dirty="0"/>
          </a:p>
        </p:txBody>
      </p:sp>
      <p:sp>
        <p:nvSpPr>
          <p:cNvPr id="4" name="Slide Number Placeholder 3"/>
          <p:cNvSpPr>
            <a:spLocks noGrp="1"/>
          </p:cNvSpPr>
          <p:nvPr>
            <p:ph type="sldNum" sz="quarter" idx="10"/>
          </p:nvPr>
        </p:nvSpPr>
        <p:spPr/>
        <p:txBody>
          <a:bodyPr/>
          <a:lstStyle/>
          <a:p>
            <a:fld id="{E934DD6A-FA92-F442-A5EB-D0F6140C2428}" type="slidenum">
              <a:rPr lang="en-US" smtClean="0"/>
              <a:t>28</a:t>
            </a:fld>
            <a:endParaRPr lang="en-US"/>
          </a:p>
        </p:txBody>
      </p:sp>
    </p:spTree>
    <p:extLst>
      <p:ext uri="{BB962C8B-B14F-4D97-AF65-F5344CB8AC3E}">
        <p14:creationId xmlns:p14="http://schemas.microsoft.com/office/powerpoint/2010/main" val="262418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b/w alphabetized lists.</a:t>
            </a:r>
          </a:p>
          <a:p>
            <a:endParaRPr lang="en-US" dirty="0"/>
          </a:p>
          <a:p>
            <a:r>
              <a:rPr lang="en-US" dirty="0"/>
              <a:t>Just skim this list and see if someone pops into your mind as associated with one of those characteristics.</a:t>
            </a:r>
          </a:p>
        </p:txBody>
      </p:sp>
      <p:sp>
        <p:nvSpPr>
          <p:cNvPr id="4" name="Slide Number Placeholder 3"/>
          <p:cNvSpPr>
            <a:spLocks noGrp="1"/>
          </p:cNvSpPr>
          <p:nvPr>
            <p:ph type="sldNum" sz="quarter" idx="10"/>
          </p:nvPr>
        </p:nvSpPr>
        <p:spPr/>
        <p:txBody>
          <a:bodyPr/>
          <a:lstStyle/>
          <a:p>
            <a:fld id="{515FC678-AFFE-4E4A-84E2-A961A9114827}" type="slidenum">
              <a:rPr lang="en-US" smtClean="0"/>
              <a:t>2</a:t>
            </a:fld>
            <a:endParaRPr lang="en-US"/>
          </a:p>
        </p:txBody>
      </p:sp>
    </p:spTree>
    <p:extLst>
      <p:ext uri="{BB962C8B-B14F-4D97-AF65-F5344CB8AC3E}">
        <p14:creationId xmlns:p14="http://schemas.microsoft.com/office/powerpoint/2010/main" val="420650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had some experience with them—at least one—that was impactful enough for them to pop into your head today.  It can be hard to think about specifics, but try to identify one experience where they exemplified this trait that you’ve associated with them.</a:t>
            </a:r>
          </a:p>
        </p:txBody>
      </p:sp>
      <p:sp>
        <p:nvSpPr>
          <p:cNvPr id="4" name="Slide Number Placeholder 3"/>
          <p:cNvSpPr>
            <a:spLocks noGrp="1"/>
          </p:cNvSpPr>
          <p:nvPr>
            <p:ph type="sldNum" sz="quarter" idx="10"/>
          </p:nvPr>
        </p:nvSpPr>
        <p:spPr/>
        <p:txBody>
          <a:bodyPr/>
          <a:lstStyle/>
          <a:p>
            <a:fld id="{515FC678-AFFE-4E4A-84E2-A961A9114827}" type="slidenum">
              <a:rPr lang="en-US" smtClean="0"/>
              <a:t>3</a:t>
            </a:fld>
            <a:endParaRPr lang="en-US"/>
          </a:p>
        </p:txBody>
      </p:sp>
    </p:spTree>
    <p:extLst>
      <p:ext uri="{BB962C8B-B14F-4D97-AF65-F5344CB8AC3E}">
        <p14:creationId xmlns:p14="http://schemas.microsoft.com/office/powerpoint/2010/main" val="26255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experience you had with them was powerful enough for you to remember it and think of it today, so it likely has shaped something about how you do what you do.  Is there at least one thing you’ve done where you think that person’s influence had a hand in how you did it?</a:t>
            </a:r>
          </a:p>
        </p:txBody>
      </p:sp>
      <p:sp>
        <p:nvSpPr>
          <p:cNvPr id="4" name="Slide Number Placeholder 3"/>
          <p:cNvSpPr>
            <a:spLocks noGrp="1"/>
          </p:cNvSpPr>
          <p:nvPr>
            <p:ph type="sldNum" sz="quarter" idx="10"/>
          </p:nvPr>
        </p:nvSpPr>
        <p:spPr/>
        <p:txBody>
          <a:bodyPr/>
          <a:lstStyle/>
          <a:p>
            <a:fld id="{515FC678-AFFE-4E4A-84E2-A961A9114827}" type="slidenum">
              <a:rPr lang="en-US" smtClean="0"/>
              <a:t>4</a:t>
            </a:fld>
            <a:endParaRPr lang="en-US"/>
          </a:p>
        </p:txBody>
      </p:sp>
    </p:spTree>
    <p:extLst>
      <p:ext uri="{BB962C8B-B14F-4D97-AF65-F5344CB8AC3E}">
        <p14:creationId xmlns:p14="http://schemas.microsoft.com/office/powerpoint/2010/main" val="2759101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them time to tell each other stories.</a:t>
            </a:r>
          </a:p>
          <a:p>
            <a:endParaRPr lang="en-US" dirty="0"/>
          </a:p>
          <a:p>
            <a:r>
              <a:rPr lang="en-US" dirty="0"/>
              <a:t>Then ask for examples:  what’s the person’s name, what’s the skill or attribute, what’s the story?</a:t>
            </a:r>
          </a:p>
        </p:txBody>
      </p:sp>
      <p:sp>
        <p:nvSpPr>
          <p:cNvPr id="4" name="Slide Number Placeholder 3"/>
          <p:cNvSpPr>
            <a:spLocks noGrp="1"/>
          </p:cNvSpPr>
          <p:nvPr>
            <p:ph type="sldNum" sz="quarter" idx="10"/>
          </p:nvPr>
        </p:nvSpPr>
        <p:spPr/>
        <p:txBody>
          <a:bodyPr/>
          <a:lstStyle/>
          <a:p>
            <a:fld id="{515FC678-AFFE-4E4A-84E2-A961A9114827}" type="slidenum">
              <a:rPr lang="en-US" smtClean="0"/>
              <a:t>5</a:t>
            </a:fld>
            <a:endParaRPr lang="en-US"/>
          </a:p>
        </p:txBody>
      </p:sp>
    </p:spTree>
    <p:extLst>
      <p:ext uri="{BB962C8B-B14F-4D97-AF65-F5344CB8AC3E}">
        <p14:creationId xmlns:p14="http://schemas.microsoft.com/office/powerpoint/2010/main" val="12834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self-authorship literature’s three lines of development, in which we become increasingly sophisticated as we accumulate experience over time.</a:t>
            </a:r>
          </a:p>
          <a:p>
            <a:endParaRPr lang="en-US" dirty="0"/>
          </a:p>
          <a:p>
            <a:r>
              <a:rPr lang="en-US" dirty="0"/>
              <a:t>Ask anyone who’s been out on co-op and they’ll tell you they grew a lot in these ways.  That’s the power of experiential learning.</a:t>
            </a:r>
          </a:p>
          <a:p>
            <a:endParaRPr lang="en-US" dirty="0"/>
          </a:p>
          <a:p>
            <a:r>
              <a:rPr lang="en-US" dirty="0"/>
              <a:t>The stories you just told are about experiences you learned from—experiential learning moments that were extremely useful to you.</a:t>
            </a:r>
          </a:p>
        </p:txBody>
      </p:sp>
      <p:sp>
        <p:nvSpPr>
          <p:cNvPr id="4" name="Slide Number Placeholder 3"/>
          <p:cNvSpPr>
            <a:spLocks noGrp="1"/>
          </p:cNvSpPr>
          <p:nvPr>
            <p:ph type="sldNum" sz="quarter" idx="10"/>
          </p:nvPr>
        </p:nvSpPr>
        <p:spPr/>
        <p:txBody>
          <a:bodyPr/>
          <a:lstStyle/>
          <a:p>
            <a:fld id="{CD9014A7-6269-E74D-B4B1-1207062719D7}" type="slidenum">
              <a:rPr lang="en-US" smtClean="0"/>
              <a:pPr/>
              <a:t>6</a:t>
            </a:fld>
            <a:endParaRPr lang="en-US"/>
          </a:p>
        </p:txBody>
      </p:sp>
    </p:spTree>
    <p:extLst>
      <p:ext uri="{BB962C8B-B14F-4D97-AF65-F5344CB8AC3E}">
        <p14:creationId xmlns:p14="http://schemas.microsoft.com/office/powerpoint/2010/main" val="628022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 historically thought about experiential learning as something that happens out there.</a:t>
            </a:r>
          </a:p>
          <a:p>
            <a:endParaRPr lang="en-US" dirty="0"/>
          </a:p>
          <a:p>
            <a:r>
              <a:rPr lang="en-US" dirty="0"/>
              <a:t>We can capture the experiential learning goodness of more of our experiences if we just develop the habits of thinking about them in the right way.</a:t>
            </a:r>
          </a:p>
          <a:p>
            <a:endParaRPr lang="en-US" dirty="0"/>
          </a:p>
          <a:p>
            <a:r>
              <a:rPr lang="en-US" dirty="0"/>
              <a:t>This is the spirit of SAIL—to support us in getting the most out of our experiences by helping cultivate habits of capturing the learning in those moments that can be useful to us later.</a:t>
            </a:r>
          </a:p>
          <a:p>
            <a:endParaRPr lang="en-US" dirty="0"/>
          </a:p>
          <a:p>
            <a:r>
              <a:rPr lang="en-US" dirty="0"/>
              <a:t>This isn’t something that can take place in a one-off way.  We have to create an ecosystem that cues this thinking and cultivates these habits.</a:t>
            </a:r>
          </a:p>
        </p:txBody>
      </p:sp>
      <p:sp>
        <p:nvSpPr>
          <p:cNvPr id="4" name="Slide Number Placeholder 3"/>
          <p:cNvSpPr>
            <a:spLocks noGrp="1"/>
          </p:cNvSpPr>
          <p:nvPr>
            <p:ph type="sldNum" sz="quarter" idx="10"/>
          </p:nvPr>
        </p:nvSpPr>
        <p:spPr/>
        <p:txBody>
          <a:bodyPr/>
          <a:lstStyle/>
          <a:p>
            <a:fld id="{CD9014A7-6269-E74D-B4B1-1207062719D7}" type="slidenum">
              <a:rPr lang="en-US" smtClean="0"/>
              <a:pPr/>
              <a:t>7</a:t>
            </a:fld>
            <a:endParaRPr lang="en-US"/>
          </a:p>
        </p:txBody>
      </p:sp>
    </p:spTree>
    <p:extLst>
      <p:ext uri="{BB962C8B-B14F-4D97-AF65-F5344CB8AC3E}">
        <p14:creationId xmlns:p14="http://schemas.microsoft.com/office/powerpoint/2010/main" val="921030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world of constant change, SAIL’s goal is to help people become adaptable, lifelong learners, </a:t>
            </a:r>
          </a:p>
          <a:p>
            <a:r>
              <a:rPr lang="en-US" dirty="0"/>
              <a:t>who are able to grasp concepts deeply and then apply them to new, unfamiliar contexts.</a:t>
            </a:r>
          </a:p>
          <a:p>
            <a:endParaRPr lang="en-US" dirty="0"/>
          </a:p>
          <a:p>
            <a:r>
              <a:rPr lang="en-US" dirty="0"/>
              <a:t>S.</a:t>
            </a:r>
          </a:p>
        </p:txBody>
      </p:sp>
      <p:sp>
        <p:nvSpPr>
          <p:cNvPr id="4" name="Slide Number Placeholder 3"/>
          <p:cNvSpPr>
            <a:spLocks noGrp="1"/>
          </p:cNvSpPr>
          <p:nvPr>
            <p:ph type="sldNum" sz="quarter" idx="10"/>
          </p:nvPr>
        </p:nvSpPr>
        <p:spPr/>
        <p:txBody>
          <a:bodyPr/>
          <a:lstStyle/>
          <a:p>
            <a:fld id="{25C743BA-9D98-EB47-AD95-61AFE5DCA52B}" type="slidenum">
              <a:rPr lang="en-US" smtClean="0"/>
              <a:t>8</a:t>
            </a:fld>
            <a:endParaRPr lang="en-US"/>
          </a:p>
        </p:txBody>
      </p:sp>
    </p:spTree>
    <p:extLst>
      <p:ext uri="{BB962C8B-B14F-4D97-AF65-F5344CB8AC3E}">
        <p14:creationId xmlns:p14="http://schemas.microsoft.com/office/powerpoint/2010/main" val="163890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world of constant change, SAIL’s goal is to help people become adaptable, lifelong learners, </a:t>
            </a:r>
          </a:p>
          <a:p>
            <a:r>
              <a:rPr lang="en-US" dirty="0"/>
              <a:t>who are able to grasp concepts deeply and then apply them to new, unfamiliar contexts.</a:t>
            </a:r>
          </a:p>
          <a:p>
            <a:endParaRPr lang="en-US" dirty="0"/>
          </a:p>
          <a:p>
            <a:r>
              <a:rPr lang="en-US" dirty="0"/>
              <a:t>S.</a:t>
            </a:r>
          </a:p>
        </p:txBody>
      </p:sp>
      <p:sp>
        <p:nvSpPr>
          <p:cNvPr id="4" name="Slide Number Placeholder 3"/>
          <p:cNvSpPr>
            <a:spLocks noGrp="1"/>
          </p:cNvSpPr>
          <p:nvPr>
            <p:ph type="sldNum" sz="quarter" idx="10"/>
          </p:nvPr>
        </p:nvSpPr>
        <p:spPr/>
        <p:txBody>
          <a:bodyPr/>
          <a:lstStyle/>
          <a:p>
            <a:fld id="{25C743BA-9D98-EB47-AD95-61AFE5DCA52B}" type="slidenum">
              <a:rPr lang="en-US" smtClean="0"/>
              <a:t>9</a:t>
            </a:fld>
            <a:endParaRPr lang="en-US"/>
          </a:p>
        </p:txBody>
      </p:sp>
    </p:spTree>
    <p:extLst>
      <p:ext uri="{BB962C8B-B14F-4D97-AF65-F5344CB8AC3E}">
        <p14:creationId xmlns:p14="http://schemas.microsoft.com/office/powerpoint/2010/main" val="333003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99F391-D9D8-5742-8968-98E03343D685}"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16557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9F391-D9D8-5742-8968-98E03343D685}"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69200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9F391-D9D8-5742-8968-98E03343D685}"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192892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38"/>
        <p:cNvGrpSpPr/>
        <p:nvPr/>
      </p:nvGrpSpPr>
      <p:grpSpPr>
        <a:xfrm>
          <a:off x="0" y="0"/>
          <a:ext cx="0" cy="0"/>
          <a:chOff x="0" y="0"/>
          <a:chExt cx="0" cy="0"/>
        </a:xfrm>
      </p:grpSpPr>
      <p:pic>
        <p:nvPicPr>
          <p:cNvPr id="3" name="Picture 2">
            <a:extLst>
              <a:ext uri="{FF2B5EF4-FFF2-40B4-BE49-F238E27FC236}">
                <a16:creationId xmlns:a16="http://schemas.microsoft.com/office/drawing/2014/main" id="{86D1ECA2-DFA0-DF48-9071-E41205367D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9" name="Google Shape;39;p6"/>
          <p:cNvSpPr txBox="1">
            <a:spLocks noGrp="1"/>
          </p:cNvSpPr>
          <p:nvPr>
            <p:ph type="sldNum" idx="12"/>
          </p:nvPr>
        </p:nvSpPr>
        <p:spPr>
          <a:xfrm>
            <a:off x="112795" y="6205900"/>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2" name="Google Shape;42;p6"/>
          <p:cNvSpPr txBox="1"/>
          <p:nvPr/>
        </p:nvSpPr>
        <p:spPr>
          <a:xfrm>
            <a:off x="9999783" y="0"/>
            <a:ext cx="2231583" cy="584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2400" dirty="0">
                <a:solidFill>
                  <a:schemeClr val="dk2"/>
                </a:solidFill>
                <a:latin typeface="Roboto"/>
                <a:ea typeface="Roboto"/>
                <a:cs typeface="Roboto"/>
                <a:sym typeface="Roboto"/>
              </a:rPr>
              <a:t>#NUTEXPO19</a:t>
            </a:r>
            <a:endParaRPr sz="2400" dirty="0">
              <a:solidFill>
                <a:schemeClr val="dk2"/>
              </a:solidFill>
              <a:latin typeface="Roboto"/>
              <a:ea typeface="Roboto"/>
              <a:cs typeface="Roboto"/>
              <a:sym typeface="Roboto"/>
            </a:endParaRPr>
          </a:p>
        </p:txBody>
      </p:sp>
      <p:sp>
        <p:nvSpPr>
          <p:cNvPr id="5" name="Google Shape;11;p2">
            <a:extLst>
              <a:ext uri="{FF2B5EF4-FFF2-40B4-BE49-F238E27FC236}">
                <a16:creationId xmlns:a16="http://schemas.microsoft.com/office/drawing/2014/main" id="{88010BA3-0DBE-B849-B11F-D01422E99803}"/>
              </a:ext>
            </a:extLst>
          </p:cNvPr>
          <p:cNvSpPr txBox="1">
            <a:spLocks noGrp="1"/>
          </p:cNvSpPr>
          <p:nvPr>
            <p:ph type="ctrTitle"/>
          </p:nvPr>
        </p:nvSpPr>
        <p:spPr>
          <a:xfrm>
            <a:off x="7164371" y="992767"/>
            <a:ext cx="4612040" cy="4487349"/>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solidFill>
                  <a:srgbClr val="D41B2C"/>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dirty="0"/>
          </a:p>
        </p:txBody>
      </p:sp>
      <p:sp>
        <p:nvSpPr>
          <p:cNvPr id="6" name="Google Shape;12;p2">
            <a:extLst>
              <a:ext uri="{FF2B5EF4-FFF2-40B4-BE49-F238E27FC236}">
                <a16:creationId xmlns:a16="http://schemas.microsoft.com/office/drawing/2014/main" id="{CFC1D340-0DE7-934B-8E2F-28D5D25BE84E}"/>
              </a:ext>
            </a:extLst>
          </p:cNvPr>
          <p:cNvSpPr txBox="1">
            <a:spLocks noGrp="1"/>
          </p:cNvSpPr>
          <p:nvPr>
            <p:ph type="subTitle" idx="1"/>
          </p:nvPr>
        </p:nvSpPr>
        <p:spPr>
          <a:xfrm>
            <a:off x="478595" y="5640657"/>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solidFill>
                  <a:srgbClr val="000000"/>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dirty="0"/>
          </a:p>
        </p:txBody>
      </p:sp>
    </p:spTree>
    <p:extLst>
      <p:ext uri="{BB962C8B-B14F-4D97-AF65-F5344CB8AC3E}">
        <p14:creationId xmlns:p14="http://schemas.microsoft.com/office/powerpoint/2010/main" val="22033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9F391-D9D8-5742-8968-98E03343D685}"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138861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99F391-D9D8-5742-8968-98E03343D685}"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181756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99F391-D9D8-5742-8968-98E03343D685}"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200129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99F391-D9D8-5742-8968-98E03343D685}" type="datetimeFigureOut">
              <a:rPr lang="en-US" smtClean="0"/>
              <a:t>4/9/19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180998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99F391-D9D8-5742-8968-98E03343D685}" type="datetimeFigureOut">
              <a:rPr lang="en-US" smtClean="0"/>
              <a:t>4/9/19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127695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9F391-D9D8-5742-8968-98E03343D685}" type="datetimeFigureOut">
              <a:rPr lang="en-US" smtClean="0"/>
              <a:t>4/9/19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204643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99F391-D9D8-5742-8968-98E03343D685}"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31110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99F391-D9D8-5742-8968-98E03343D685}"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CC5EC-2B05-D140-B70E-CD3D32F1410E}" type="slidenum">
              <a:rPr lang="en-US" smtClean="0"/>
              <a:t>‹#›</a:t>
            </a:fld>
            <a:endParaRPr lang="en-US"/>
          </a:p>
        </p:txBody>
      </p:sp>
    </p:spTree>
    <p:extLst>
      <p:ext uri="{BB962C8B-B14F-4D97-AF65-F5344CB8AC3E}">
        <p14:creationId xmlns:p14="http://schemas.microsoft.com/office/powerpoint/2010/main" val="177519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9F391-D9D8-5742-8968-98E03343D685}" type="datetimeFigureOut">
              <a:rPr lang="en-US" smtClean="0"/>
              <a:t>4/9/19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CC5EC-2B05-D140-B70E-CD3D32F1410E}" type="slidenum">
              <a:rPr lang="en-US" smtClean="0"/>
              <a:t>‹#›</a:t>
            </a:fld>
            <a:endParaRPr lang="en-US"/>
          </a:p>
        </p:txBody>
      </p:sp>
    </p:spTree>
    <p:extLst>
      <p:ext uri="{BB962C8B-B14F-4D97-AF65-F5344CB8AC3E}">
        <p14:creationId xmlns:p14="http://schemas.microsoft.com/office/powerpoint/2010/main" val="1333922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6236B-9EFA-BC42-A064-5AFB855B87E5}"/>
              </a:ext>
            </a:extLst>
          </p:cNvPr>
          <p:cNvPicPr>
            <a:picLocks noChangeAspect="1"/>
          </p:cNvPicPr>
          <p:nvPr/>
        </p:nvPicPr>
        <p:blipFill>
          <a:blip r:embed="rId3"/>
          <a:stretch>
            <a:fillRect/>
          </a:stretch>
        </p:blipFill>
        <p:spPr>
          <a:xfrm>
            <a:off x="0" y="1337618"/>
            <a:ext cx="6790541" cy="4407653"/>
          </a:xfrm>
          <a:prstGeom prst="rect">
            <a:avLst/>
          </a:prstGeom>
        </p:spPr>
      </p:pic>
      <p:sp>
        <p:nvSpPr>
          <p:cNvPr id="5" name="Title 4">
            <a:extLst>
              <a:ext uri="{FF2B5EF4-FFF2-40B4-BE49-F238E27FC236}">
                <a16:creationId xmlns:a16="http://schemas.microsoft.com/office/drawing/2014/main" id="{2DF370CA-3A70-AA4B-95F2-3E5D9AB48A9D}"/>
              </a:ext>
            </a:extLst>
          </p:cNvPr>
          <p:cNvSpPr>
            <a:spLocks noGrp="1"/>
          </p:cNvSpPr>
          <p:nvPr>
            <p:ph type="ctrTitle"/>
          </p:nvPr>
        </p:nvSpPr>
        <p:spPr/>
        <p:txBody>
          <a:bodyPr>
            <a:normAutofit/>
          </a:bodyPr>
          <a:lstStyle/>
          <a:p>
            <a:r>
              <a:rPr lang="en-US" dirty="0"/>
              <a:t>Lifelong Experiential Learning: SAIL</a:t>
            </a:r>
          </a:p>
        </p:txBody>
      </p:sp>
      <p:sp>
        <p:nvSpPr>
          <p:cNvPr id="6" name="Subtitle 5">
            <a:extLst>
              <a:ext uri="{FF2B5EF4-FFF2-40B4-BE49-F238E27FC236}">
                <a16:creationId xmlns:a16="http://schemas.microsoft.com/office/drawing/2014/main" id="{06F812B6-1E80-5742-9014-E830AF047CB1}"/>
              </a:ext>
            </a:extLst>
          </p:cNvPr>
          <p:cNvSpPr>
            <a:spLocks noGrp="1"/>
          </p:cNvSpPr>
          <p:nvPr>
            <p:ph type="subTitle" idx="1"/>
          </p:nvPr>
        </p:nvSpPr>
        <p:spPr/>
        <p:txBody>
          <a:bodyPr>
            <a:normAutofit fontScale="92500" lnSpcReduction="20000"/>
          </a:bodyPr>
          <a:lstStyle/>
          <a:p>
            <a:r>
              <a:rPr lang="en-US" dirty="0"/>
              <a:t>Michael Sweet, Ph.D. </a:t>
            </a:r>
          </a:p>
          <a:p>
            <a:r>
              <a:rPr lang="en-US" dirty="0"/>
              <a:t>Director of Design and Integration - CATLR</a:t>
            </a:r>
          </a:p>
        </p:txBody>
      </p:sp>
    </p:spTree>
    <p:extLst>
      <p:ext uri="{BB962C8B-B14F-4D97-AF65-F5344CB8AC3E}">
        <p14:creationId xmlns:p14="http://schemas.microsoft.com/office/powerpoint/2010/main" val="223216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64673AAD-685E-4E99-AFE5-89DEBF3B350B}"/>
              </a:ext>
            </a:extLst>
          </p:cNvPr>
          <p:cNvSpPr txBox="1"/>
          <p:nvPr/>
        </p:nvSpPr>
        <p:spPr>
          <a:xfrm>
            <a:off x="8245096" y="5160243"/>
            <a:ext cx="3601169" cy="369332"/>
          </a:xfrm>
          <a:prstGeom prst="rect">
            <a:avLst/>
          </a:prstGeom>
          <a:noFill/>
        </p:spPr>
        <p:txBody>
          <a:bodyPr wrap="square" numCol="1" rtlCol="0">
            <a:spAutoFit/>
          </a:bodyPr>
          <a:lstStyle/>
          <a:p>
            <a:pPr defTabSz="822952">
              <a:defRPr/>
            </a:pPr>
            <a:r>
              <a:rPr lang="en-US" dirty="0">
                <a:solidFill>
                  <a:schemeClr val="bg1"/>
                </a:solidFill>
                <a:latin typeface="Duplicate Sans" pitchFamily="2" charset="77"/>
                <a:ea typeface="Arial Narrow" charset="0"/>
                <a:cs typeface="Arial Narrow" charset="0"/>
              </a:rPr>
              <a:t>Strategic Thinking</a:t>
            </a:r>
          </a:p>
        </p:txBody>
      </p:sp>
      <p:sp>
        <p:nvSpPr>
          <p:cNvPr id="78" name="TextBox 77">
            <a:extLst>
              <a:ext uri="{FF2B5EF4-FFF2-40B4-BE49-F238E27FC236}">
                <a16:creationId xmlns:a16="http://schemas.microsoft.com/office/drawing/2014/main" id="{0C63AA15-C044-48E4-9A4A-63A1D209C151}"/>
              </a:ext>
            </a:extLst>
          </p:cNvPr>
          <p:cNvSpPr txBox="1"/>
          <p:nvPr/>
        </p:nvSpPr>
        <p:spPr>
          <a:xfrm>
            <a:off x="8245096" y="5489427"/>
            <a:ext cx="3601169" cy="369332"/>
          </a:xfrm>
          <a:prstGeom prst="rect">
            <a:avLst/>
          </a:prstGeom>
          <a:noFill/>
        </p:spPr>
        <p:txBody>
          <a:bodyPr wrap="square" numCol="1" rtlCol="0">
            <a:spAutoFit/>
          </a:bodyPr>
          <a:lstStyle/>
          <a:p>
            <a:pPr defTabSz="822952">
              <a:defRPr/>
            </a:pPr>
            <a:r>
              <a:rPr lang="en-US" dirty="0">
                <a:solidFill>
                  <a:schemeClr val="bg1"/>
                </a:solidFill>
                <a:latin typeface="Duplicate Sans" pitchFamily="2" charset="77"/>
                <a:ea typeface="Arial Narrow" charset="0"/>
                <a:cs typeface="Arial Narrow" charset="0"/>
              </a:rPr>
              <a:t>Systems Thinking</a:t>
            </a:r>
          </a:p>
        </p:txBody>
      </p:sp>
      <p:sp>
        <p:nvSpPr>
          <p:cNvPr id="79" name="TextBox 78">
            <a:extLst>
              <a:ext uri="{FF2B5EF4-FFF2-40B4-BE49-F238E27FC236}">
                <a16:creationId xmlns:a16="http://schemas.microsoft.com/office/drawing/2014/main" id="{A3F5E13E-D289-451D-9132-44988592A774}"/>
              </a:ext>
            </a:extLst>
          </p:cNvPr>
          <p:cNvSpPr txBox="1"/>
          <p:nvPr/>
        </p:nvSpPr>
        <p:spPr>
          <a:xfrm>
            <a:off x="8245096" y="5818611"/>
            <a:ext cx="3601169" cy="369332"/>
          </a:xfrm>
          <a:prstGeom prst="rect">
            <a:avLst/>
          </a:prstGeom>
          <a:noFill/>
        </p:spPr>
        <p:txBody>
          <a:bodyPr wrap="square" numCol="1" rtlCol="0">
            <a:spAutoFit/>
          </a:bodyPr>
          <a:lstStyle/>
          <a:p>
            <a:pPr defTabSz="822952">
              <a:defRPr/>
            </a:pPr>
            <a:r>
              <a:rPr lang="en-US" dirty="0">
                <a:solidFill>
                  <a:schemeClr val="bg1"/>
                </a:solidFill>
                <a:latin typeface="Duplicate Sans" pitchFamily="2" charset="77"/>
                <a:ea typeface="Arial Narrow" charset="0"/>
                <a:cs typeface="Arial Narrow" charset="0"/>
              </a:rPr>
              <a:t>Time Management</a:t>
            </a:r>
          </a:p>
        </p:txBody>
      </p:sp>
      <p:sp>
        <p:nvSpPr>
          <p:cNvPr id="73" name="TextBox 72">
            <a:extLst>
              <a:ext uri="{FF2B5EF4-FFF2-40B4-BE49-F238E27FC236}">
                <a16:creationId xmlns:a16="http://schemas.microsoft.com/office/drawing/2014/main" id="{1F9597DD-A6B1-40ED-B879-C421AFB1D685}"/>
              </a:ext>
            </a:extLst>
          </p:cNvPr>
          <p:cNvSpPr txBox="1"/>
          <p:nvPr/>
        </p:nvSpPr>
        <p:spPr>
          <a:xfrm>
            <a:off x="8245096" y="1210043"/>
            <a:ext cx="3601169" cy="369332"/>
          </a:xfrm>
          <a:prstGeom prst="rect">
            <a:avLst/>
          </a:prstGeom>
          <a:noFill/>
        </p:spPr>
        <p:txBody>
          <a:bodyPr wrap="square" numCol="1" rtlCol="0">
            <a:spAutoFit/>
          </a:bodyPr>
          <a:lstStyle/>
          <a:p>
            <a:pPr defTabSz="822952">
              <a:defRPr/>
            </a:pPr>
            <a:r>
              <a:rPr lang="en-US" dirty="0">
                <a:solidFill>
                  <a:schemeClr val="bg1"/>
                </a:solidFill>
                <a:latin typeface="Duplicate Sans" pitchFamily="2" charset="77"/>
                <a:ea typeface="Arial Narrow" charset="0"/>
                <a:cs typeface="Arial Narrow" charset="0"/>
              </a:rPr>
              <a:t>Networking</a:t>
            </a:r>
          </a:p>
        </p:txBody>
      </p:sp>
      <p:sp>
        <p:nvSpPr>
          <p:cNvPr id="72" name="TextBox 71">
            <a:extLst>
              <a:ext uri="{FF2B5EF4-FFF2-40B4-BE49-F238E27FC236}">
                <a16:creationId xmlns:a16="http://schemas.microsoft.com/office/drawing/2014/main" id="{709D2BE8-D711-4076-9A23-F2966A3FF04C}"/>
              </a:ext>
            </a:extLst>
          </p:cNvPr>
          <p:cNvSpPr txBox="1"/>
          <p:nvPr/>
        </p:nvSpPr>
        <p:spPr>
          <a:xfrm>
            <a:off x="5025091" y="3185147"/>
            <a:ext cx="3601169" cy="369332"/>
          </a:xfrm>
          <a:prstGeom prst="rect">
            <a:avLst/>
          </a:prstGeom>
          <a:noFill/>
        </p:spPr>
        <p:txBody>
          <a:bodyPr wrap="square" numCol="1" rtlCol="0">
            <a:spAutoFit/>
          </a:bodyPr>
          <a:lstStyle/>
          <a:p>
            <a:pPr defTabSz="822952">
              <a:defRPr/>
            </a:pPr>
            <a:r>
              <a:rPr lang="en-US" dirty="0">
                <a:solidFill>
                  <a:schemeClr val="bg1"/>
                </a:solidFill>
                <a:latin typeface="Duplicate Sans" pitchFamily="2" charset="77"/>
                <a:ea typeface="Arial Narrow" charset="0"/>
                <a:cs typeface="Arial Narrow" charset="0"/>
              </a:rPr>
              <a:t>Inclusivity/Inclusive Action</a:t>
            </a:r>
          </a:p>
        </p:txBody>
      </p:sp>
      <p:sp>
        <p:nvSpPr>
          <p:cNvPr id="71" name="TextBox 70">
            <a:extLst>
              <a:ext uri="{FF2B5EF4-FFF2-40B4-BE49-F238E27FC236}">
                <a16:creationId xmlns:a16="http://schemas.microsoft.com/office/drawing/2014/main" id="{D8C7393D-5C06-4BEE-80E5-02A4FE44B935}"/>
              </a:ext>
            </a:extLst>
          </p:cNvPr>
          <p:cNvSpPr txBox="1"/>
          <p:nvPr/>
        </p:nvSpPr>
        <p:spPr>
          <a:xfrm>
            <a:off x="940537" y="4172699"/>
            <a:ext cx="4201141" cy="369332"/>
          </a:xfrm>
          <a:prstGeom prst="rect">
            <a:avLst/>
          </a:prstGeom>
          <a:noFill/>
        </p:spPr>
        <p:txBody>
          <a:bodyPr wrap="square" numCol="1" rtlCol="0">
            <a:spAutoFit/>
          </a:bodyPr>
          <a:lstStyle/>
          <a:p>
            <a:pPr defTabSz="822952">
              <a:defRPr/>
            </a:pPr>
            <a:r>
              <a:rPr lang="en-US" dirty="0">
                <a:solidFill>
                  <a:schemeClr val="bg1"/>
                </a:solidFill>
                <a:latin typeface="Duplicate Sans" pitchFamily="2" charset="77"/>
                <a:ea typeface="Arial Narrow" charset="0"/>
                <a:cs typeface="Arial Narrow" charset="0"/>
              </a:rPr>
              <a:t>Conflict Resolution/Transformation</a:t>
            </a:r>
          </a:p>
        </p:txBody>
      </p:sp>
      <p:sp>
        <p:nvSpPr>
          <p:cNvPr id="70" name="TextBox 69">
            <a:extLst>
              <a:ext uri="{FF2B5EF4-FFF2-40B4-BE49-F238E27FC236}">
                <a16:creationId xmlns:a16="http://schemas.microsoft.com/office/drawing/2014/main" id="{6277B5A8-AFF4-44DB-BD14-C727D56631EE}"/>
              </a:ext>
            </a:extLst>
          </p:cNvPr>
          <p:cNvSpPr txBox="1"/>
          <p:nvPr/>
        </p:nvSpPr>
        <p:spPr>
          <a:xfrm>
            <a:off x="940535" y="1539227"/>
            <a:ext cx="3601169" cy="369332"/>
          </a:xfrm>
          <a:prstGeom prst="rect">
            <a:avLst/>
          </a:prstGeom>
          <a:noFill/>
        </p:spPr>
        <p:txBody>
          <a:bodyPr wrap="square" numCol="1" rtlCol="0">
            <a:spAutoFit/>
          </a:bodyPr>
          <a:lstStyle/>
          <a:p>
            <a:pPr defTabSz="822952">
              <a:defRPr/>
            </a:pPr>
            <a:r>
              <a:rPr lang="en-US" dirty="0">
                <a:solidFill>
                  <a:schemeClr val="bg1"/>
                </a:solidFill>
                <a:latin typeface="Duplicate Sans" pitchFamily="2" charset="77"/>
                <a:ea typeface="Arial Narrow" charset="0"/>
                <a:cs typeface="Arial Narrow" charset="0"/>
              </a:rPr>
              <a:t>Aesthetic Appreciation</a:t>
            </a:r>
          </a:p>
        </p:txBody>
      </p:sp>
      <p:sp>
        <p:nvSpPr>
          <p:cNvPr id="3" name="TextBox 2"/>
          <p:cNvSpPr txBox="1"/>
          <p:nvPr/>
        </p:nvSpPr>
        <p:spPr>
          <a:xfrm>
            <a:off x="940535" y="1210043"/>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Advocacy</a:t>
            </a:r>
          </a:p>
        </p:txBody>
      </p:sp>
      <p:sp>
        <p:nvSpPr>
          <p:cNvPr id="16" name="TextBox 15">
            <a:extLst>
              <a:ext uri="{FF2B5EF4-FFF2-40B4-BE49-F238E27FC236}">
                <a16:creationId xmlns:a16="http://schemas.microsoft.com/office/drawing/2014/main" id="{853EA8DF-528B-41C5-8091-DCBE36667270}"/>
              </a:ext>
            </a:extLst>
          </p:cNvPr>
          <p:cNvSpPr txBox="1"/>
          <p:nvPr/>
        </p:nvSpPr>
        <p:spPr>
          <a:xfrm>
            <a:off x="940535" y="153922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Aesthetic Appreciation</a:t>
            </a:r>
          </a:p>
        </p:txBody>
      </p:sp>
      <p:sp>
        <p:nvSpPr>
          <p:cNvPr id="17" name="TextBox 16">
            <a:extLst>
              <a:ext uri="{FF2B5EF4-FFF2-40B4-BE49-F238E27FC236}">
                <a16:creationId xmlns:a16="http://schemas.microsoft.com/office/drawing/2014/main" id="{90B145E1-7CE6-43B4-8F93-8E5554853F63}"/>
              </a:ext>
            </a:extLst>
          </p:cNvPr>
          <p:cNvSpPr txBox="1"/>
          <p:nvPr/>
        </p:nvSpPr>
        <p:spPr>
          <a:xfrm>
            <a:off x="940535" y="1868964"/>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Boundary Setting</a:t>
            </a:r>
          </a:p>
        </p:txBody>
      </p:sp>
      <p:sp>
        <p:nvSpPr>
          <p:cNvPr id="18" name="TextBox 17">
            <a:extLst>
              <a:ext uri="{FF2B5EF4-FFF2-40B4-BE49-F238E27FC236}">
                <a16:creationId xmlns:a16="http://schemas.microsoft.com/office/drawing/2014/main" id="{AE3EA99B-06D0-4625-9A6A-CAF6EC47456C}"/>
              </a:ext>
            </a:extLst>
          </p:cNvPr>
          <p:cNvSpPr txBox="1"/>
          <p:nvPr/>
        </p:nvSpPr>
        <p:spPr>
          <a:xfrm>
            <a:off x="940535" y="219759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Civic-Mindedness</a:t>
            </a:r>
          </a:p>
        </p:txBody>
      </p:sp>
      <p:sp>
        <p:nvSpPr>
          <p:cNvPr id="19" name="TextBox 18">
            <a:extLst>
              <a:ext uri="{FF2B5EF4-FFF2-40B4-BE49-F238E27FC236}">
                <a16:creationId xmlns:a16="http://schemas.microsoft.com/office/drawing/2014/main" id="{59A64CE2-B696-4B93-987E-91DAF65F7534}"/>
              </a:ext>
            </a:extLst>
          </p:cNvPr>
          <p:cNvSpPr txBox="1"/>
          <p:nvPr/>
        </p:nvSpPr>
        <p:spPr>
          <a:xfrm>
            <a:off x="940535" y="2526779"/>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Coaching/Mentoring</a:t>
            </a:r>
          </a:p>
        </p:txBody>
      </p:sp>
      <p:sp>
        <p:nvSpPr>
          <p:cNvPr id="27" name="TextBox 26">
            <a:extLst>
              <a:ext uri="{FF2B5EF4-FFF2-40B4-BE49-F238E27FC236}">
                <a16:creationId xmlns:a16="http://schemas.microsoft.com/office/drawing/2014/main" id="{952DD97C-F2A8-48C9-9CED-3F83F6446887}"/>
              </a:ext>
            </a:extLst>
          </p:cNvPr>
          <p:cNvSpPr txBox="1"/>
          <p:nvPr/>
        </p:nvSpPr>
        <p:spPr>
          <a:xfrm>
            <a:off x="940535" y="2855963"/>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Collaboration/Teamwork</a:t>
            </a:r>
          </a:p>
        </p:txBody>
      </p:sp>
      <p:sp>
        <p:nvSpPr>
          <p:cNvPr id="28" name="TextBox 27">
            <a:extLst>
              <a:ext uri="{FF2B5EF4-FFF2-40B4-BE49-F238E27FC236}">
                <a16:creationId xmlns:a16="http://schemas.microsoft.com/office/drawing/2014/main" id="{C6DF8319-3711-42B5-BA6D-55771C356C7C}"/>
              </a:ext>
            </a:extLst>
          </p:cNvPr>
          <p:cNvSpPr txBox="1"/>
          <p:nvPr/>
        </p:nvSpPr>
        <p:spPr>
          <a:xfrm>
            <a:off x="940535" y="318307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Comfort with Ambiguity</a:t>
            </a:r>
          </a:p>
        </p:txBody>
      </p:sp>
      <p:sp>
        <p:nvSpPr>
          <p:cNvPr id="29" name="TextBox 28">
            <a:extLst>
              <a:ext uri="{FF2B5EF4-FFF2-40B4-BE49-F238E27FC236}">
                <a16:creationId xmlns:a16="http://schemas.microsoft.com/office/drawing/2014/main" id="{50C0D183-945F-42D0-A9AF-4DE9297E0735}"/>
              </a:ext>
            </a:extLst>
          </p:cNvPr>
          <p:cNvSpPr txBox="1"/>
          <p:nvPr/>
        </p:nvSpPr>
        <p:spPr>
          <a:xfrm>
            <a:off x="940535" y="3514331"/>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Communication</a:t>
            </a:r>
          </a:p>
        </p:txBody>
      </p:sp>
      <p:sp>
        <p:nvSpPr>
          <p:cNvPr id="30" name="TextBox 29">
            <a:extLst>
              <a:ext uri="{FF2B5EF4-FFF2-40B4-BE49-F238E27FC236}">
                <a16:creationId xmlns:a16="http://schemas.microsoft.com/office/drawing/2014/main" id="{44AC52D1-CEB4-4D5E-A5E8-78F69A631EF8}"/>
              </a:ext>
            </a:extLst>
          </p:cNvPr>
          <p:cNvSpPr txBox="1"/>
          <p:nvPr/>
        </p:nvSpPr>
        <p:spPr>
          <a:xfrm>
            <a:off x="940535" y="384351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Computational Thinking</a:t>
            </a:r>
          </a:p>
        </p:txBody>
      </p:sp>
      <p:sp>
        <p:nvSpPr>
          <p:cNvPr id="31" name="TextBox 30">
            <a:extLst>
              <a:ext uri="{FF2B5EF4-FFF2-40B4-BE49-F238E27FC236}">
                <a16:creationId xmlns:a16="http://schemas.microsoft.com/office/drawing/2014/main" id="{87447CA3-A2C3-40A1-A421-D0670E6AF8DB}"/>
              </a:ext>
            </a:extLst>
          </p:cNvPr>
          <p:cNvSpPr txBox="1"/>
          <p:nvPr/>
        </p:nvSpPr>
        <p:spPr>
          <a:xfrm>
            <a:off x="940537" y="4172699"/>
            <a:ext cx="4201141"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Conflict Resolution/Transformation</a:t>
            </a:r>
          </a:p>
        </p:txBody>
      </p:sp>
      <p:sp>
        <p:nvSpPr>
          <p:cNvPr id="32" name="TextBox 31">
            <a:extLst>
              <a:ext uri="{FF2B5EF4-FFF2-40B4-BE49-F238E27FC236}">
                <a16:creationId xmlns:a16="http://schemas.microsoft.com/office/drawing/2014/main" id="{86D3E575-18BE-4636-B377-73F9BC0374F9}"/>
              </a:ext>
            </a:extLst>
          </p:cNvPr>
          <p:cNvSpPr txBox="1"/>
          <p:nvPr/>
        </p:nvSpPr>
        <p:spPr>
          <a:xfrm>
            <a:off x="940535" y="4501883"/>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Creative Thinking/Innovation</a:t>
            </a:r>
          </a:p>
        </p:txBody>
      </p:sp>
      <p:sp>
        <p:nvSpPr>
          <p:cNvPr id="33" name="TextBox 32">
            <a:extLst>
              <a:ext uri="{FF2B5EF4-FFF2-40B4-BE49-F238E27FC236}">
                <a16:creationId xmlns:a16="http://schemas.microsoft.com/office/drawing/2014/main" id="{B7C0F22E-3168-4354-A836-4A5FFF49CF89}"/>
              </a:ext>
            </a:extLst>
          </p:cNvPr>
          <p:cNvSpPr txBox="1"/>
          <p:nvPr/>
        </p:nvSpPr>
        <p:spPr>
          <a:xfrm>
            <a:off x="940535" y="483106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Critical Thinking</a:t>
            </a:r>
          </a:p>
        </p:txBody>
      </p:sp>
      <p:sp>
        <p:nvSpPr>
          <p:cNvPr id="34" name="TextBox 33">
            <a:extLst>
              <a:ext uri="{FF2B5EF4-FFF2-40B4-BE49-F238E27FC236}">
                <a16:creationId xmlns:a16="http://schemas.microsoft.com/office/drawing/2014/main" id="{0C500CCE-157A-4A3A-A672-33316BE031DE}"/>
              </a:ext>
            </a:extLst>
          </p:cNvPr>
          <p:cNvSpPr txBox="1"/>
          <p:nvPr/>
        </p:nvSpPr>
        <p:spPr>
          <a:xfrm>
            <a:off x="940535" y="5160251"/>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Cultural Agility</a:t>
            </a:r>
          </a:p>
        </p:txBody>
      </p:sp>
      <p:sp>
        <p:nvSpPr>
          <p:cNvPr id="35" name="TextBox 34">
            <a:extLst>
              <a:ext uri="{FF2B5EF4-FFF2-40B4-BE49-F238E27FC236}">
                <a16:creationId xmlns:a16="http://schemas.microsoft.com/office/drawing/2014/main" id="{D4E4287A-2CD0-496F-B9B0-005653596F62}"/>
              </a:ext>
            </a:extLst>
          </p:cNvPr>
          <p:cNvSpPr txBox="1"/>
          <p:nvPr/>
        </p:nvSpPr>
        <p:spPr>
          <a:xfrm>
            <a:off x="940535" y="548943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Decision-Making</a:t>
            </a:r>
          </a:p>
        </p:txBody>
      </p:sp>
      <p:sp>
        <p:nvSpPr>
          <p:cNvPr id="36" name="TextBox 35">
            <a:extLst>
              <a:ext uri="{FF2B5EF4-FFF2-40B4-BE49-F238E27FC236}">
                <a16:creationId xmlns:a16="http://schemas.microsoft.com/office/drawing/2014/main" id="{1A68F859-DF55-4A18-8E7C-FF0E019E30F9}"/>
              </a:ext>
            </a:extLst>
          </p:cNvPr>
          <p:cNvSpPr txBox="1"/>
          <p:nvPr/>
        </p:nvSpPr>
        <p:spPr>
          <a:xfrm>
            <a:off x="940535" y="5818619"/>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Design Thinking</a:t>
            </a:r>
          </a:p>
        </p:txBody>
      </p:sp>
      <p:sp>
        <p:nvSpPr>
          <p:cNvPr id="38" name="TextBox 37">
            <a:extLst>
              <a:ext uri="{FF2B5EF4-FFF2-40B4-BE49-F238E27FC236}">
                <a16:creationId xmlns:a16="http://schemas.microsoft.com/office/drawing/2014/main" id="{09027BD4-62FC-421A-B1B4-35F9968D4FE4}"/>
              </a:ext>
            </a:extLst>
          </p:cNvPr>
          <p:cNvSpPr txBox="1"/>
          <p:nvPr/>
        </p:nvSpPr>
        <p:spPr>
          <a:xfrm>
            <a:off x="5025091" y="1210043"/>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Empathy</a:t>
            </a:r>
          </a:p>
        </p:txBody>
      </p:sp>
      <p:sp>
        <p:nvSpPr>
          <p:cNvPr id="39" name="TextBox 38">
            <a:extLst>
              <a:ext uri="{FF2B5EF4-FFF2-40B4-BE49-F238E27FC236}">
                <a16:creationId xmlns:a16="http://schemas.microsoft.com/office/drawing/2014/main" id="{78D64CEE-AA37-4CE7-8F7F-6CACA357D6D9}"/>
              </a:ext>
            </a:extLst>
          </p:cNvPr>
          <p:cNvSpPr txBox="1"/>
          <p:nvPr/>
        </p:nvSpPr>
        <p:spPr>
          <a:xfrm>
            <a:off x="5025091" y="153922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Entrepreneurship</a:t>
            </a:r>
          </a:p>
        </p:txBody>
      </p:sp>
      <p:sp>
        <p:nvSpPr>
          <p:cNvPr id="40" name="TextBox 39">
            <a:extLst>
              <a:ext uri="{FF2B5EF4-FFF2-40B4-BE49-F238E27FC236}">
                <a16:creationId xmlns:a16="http://schemas.microsoft.com/office/drawing/2014/main" id="{2D813530-661F-4CC8-9329-F8990F0D5AEF}"/>
              </a:ext>
            </a:extLst>
          </p:cNvPr>
          <p:cNvSpPr txBox="1"/>
          <p:nvPr/>
        </p:nvSpPr>
        <p:spPr>
          <a:xfrm>
            <a:off x="5025091" y="1868964"/>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Ethical Reasoning</a:t>
            </a:r>
          </a:p>
        </p:txBody>
      </p:sp>
      <p:sp>
        <p:nvSpPr>
          <p:cNvPr id="41" name="TextBox 40">
            <a:extLst>
              <a:ext uri="{FF2B5EF4-FFF2-40B4-BE49-F238E27FC236}">
                <a16:creationId xmlns:a16="http://schemas.microsoft.com/office/drawing/2014/main" id="{DF2F98AE-B1A6-4563-8BC9-8E15BEF9A0DB}"/>
              </a:ext>
            </a:extLst>
          </p:cNvPr>
          <p:cNvSpPr txBox="1"/>
          <p:nvPr/>
        </p:nvSpPr>
        <p:spPr>
          <a:xfrm>
            <a:off x="5025091" y="219759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Financial Literacy</a:t>
            </a:r>
          </a:p>
        </p:txBody>
      </p:sp>
      <p:sp>
        <p:nvSpPr>
          <p:cNvPr id="42" name="TextBox 41">
            <a:extLst>
              <a:ext uri="{FF2B5EF4-FFF2-40B4-BE49-F238E27FC236}">
                <a16:creationId xmlns:a16="http://schemas.microsoft.com/office/drawing/2014/main" id="{AC34FB0B-7551-4BF4-A287-5D6E2612A72A}"/>
              </a:ext>
            </a:extLst>
          </p:cNvPr>
          <p:cNvSpPr txBox="1"/>
          <p:nvPr/>
        </p:nvSpPr>
        <p:spPr>
          <a:xfrm>
            <a:off x="5025091" y="2526779"/>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Help Seeking</a:t>
            </a:r>
          </a:p>
        </p:txBody>
      </p:sp>
      <p:sp>
        <p:nvSpPr>
          <p:cNvPr id="43" name="TextBox 42">
            <a:extLst>
              <a:ext uri="{FF2B5EF4-FFF2-40B4-BE49-F238E27FC236}">
                <a16:creationId xmlns:a16="http://schemas.microsoft.com/office/drawing/2014/main" id="{EA6C9F61-5C77-42E4-8500-04987056AFF5}"/>
              </a:ext>
            </a:extLst>
          </p:cNvPr>
          <p:cNvSpPr txBox="1"/>
          <p:nvPr/>
        </p:nvSpPr>
        <p:spPr>
          <a:xfrm>
            <a:off x="5025091" y="2855963"/>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Humility</a:t>
            </a:r>
          </a:p>
        </p:txBody>
      </p:sp>
      <p:sp>
        <p:nvSpPr>
          <p:cNvPr id="44" name="TextBox 43">
            <a:extLst>
              <a:ext uri="{FF2B5EF4-FFF2-40B4-BE49-F238E27FC236}">
                <a16:creationId xmlns:a16="http://schemas.microsoft.com/office/drawing/2014/main" id="{56627742-2EEF-4C1E-8335-44E74915C55E}"/>
              </a:ext>
            </a:extLst>
          </p:cNvPr>
          <p:cNvSpPr txBox="1"/>
          <p:nvPr/>
        </p:nvSpPr>
        <p:spPr>
          <a:xfrm>
            <a:off x="5025091" y="318307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Inclusivity/Inclusive Action</a:t>
            </a:r>
          </a:p>
        </p:txBody>
      </p:sp>
      <p:sp>
        <p:nvSpPr>
          <p:cNvPr id="45" name="TextBox 44">
            <a:extLst>
              <a:ext uri="{FF2B5EF4-FFF2-40B4-BE49-F238E27FC236}">
                <a16:creationId xmlns:a16="http://schemas.microsoft.com/office/drawing/2014/main" id="{D55CB2BC-E33B-4ED5-86DF-E26B7C4C1ADB}"/>
              </a:ext>
            </a:extLst>
          </p:cNvPr>
          <p:cNvSpPr txBox="1"/>
          <p:nvPr/>
        </p:nvSpPr>
        <p:spPr>
          <a:xfrm>
            <a:off x="5025091" y="3514331"/>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Independence/Autonomy</a:t>
            </a:r>
          </a:p>
        </p:txBody>
      </p:sp>
      <p:sp>
        <p:nvSpPr>
          <p:cNvPr id="46" name="TextBox 45">
            <a:extLst>
              <a:ext uri="{FF2B5EF4-FFF2-40B4-BE49-F238E27FC236}">
                <a16:creationId xmlns:a16="http://schemas.microsoft.com/office/drawing/2014/main" id="{2F290CD1-3E3D-4686-A812-39DF6982C2E3}"/>
              </a:ext>
            </a:extLst>
          </p:cNvPr>
          <p:cNvSpPr txBox="1"/>
          <p:nvPr/>
        </p:nvSpPr>
        <p:spPr>
          <a:xfrm>
            <a:off x="5025091" y="384351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Information Literacy</a:t>
            </a:r>
          </a:p>
        </p:txBody>
      </p:sp>
      <p:sp>
        <p:nvSpPr>
          <p:cNvPr id="47" name="TextBox 46">
            <a:extLst>
              <a:ext uri="{FF2B5EF4-FFF2-40B4-BE49-F238E27FC236}">
                <a16:creationId xmlns:a16="http://schemas.microsoft.com/office/drawing/2014/main" id="{AB7F3BF8-DA54-4E54-B838-8074C3F4BF86}"/>
              </a:ext>
            </a:extLst>
          </p:cNvPr>
          <p:cNvSpPr txBox="1"/>
          <p:nvPr/>
        </p:nvSpPr>
        <p:spPr>
          <a:xfrm>
            <a:off x="5025091" y="4172699"/>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Initiative</a:t>
            </a:r>
          </a:p>
        </p:txBody>
      </p:sp>
      <p:sp>
        <p:nvSpPr>
          <p:cNvPr id="48" name="TextBox 47">
            <a:extLst>
              <a:ext uri="{FF2B5EF4-FFF2-40B4-BE49-F238E27FC236}">
                <a16:creationId xmlns:a16="http://schemas.microsoft.com/office/drawing/2014/main" id="{F5D51F9F-2A92-44AF-B90C-B377F72F6320}"/>
              </a:ext>
            </a:extLst>
          </p:cNvPr>
          <p:cNvSpPr txBox="1"/>
          <p:nvPr/>
        </p:nvSpPr>
        <p:spPr>
          <a:xfrm>
            <a:off x="5025091" y="4501883"/>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Inquiry &amp; Analysis</a:t>
            </a:r>
          </a:p>
        </p:txBody>
      </p:sp>
      <p:sp>
        <p:nvSpPr>
          <p:cNvPr id="49" name="TextBox 48">
            <a:extLst>
              <a:ext uri="{FF2B5EF4-FFF2-40B4-BE49-F238E27FC236}">
                <a16:creationId xmlns:a16="http://schemas.microsoft.com/office/drawing/2014/main" id="{A3CBF0C4-C64D-4214-82A7-D7BF32A58380}"/>
              </a:ext>
            </a:extLst>
          </p:cNvPr>
          <p:cNvSpPr txBox="1"/>
          <p:nvPr/>
        </p:nvSpPr>
        <p:spPr>
          <a:xfrm>
            <a:off x="5025091" y="483106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Integrative Thinking</a:t>
            </a:r>
          </a:p>
        </p:txBody>
      </p:sp>
      <p:sp>
        <p:nvSpPr>
          <p:cNvPr id="50" name="TextBox 49">
            <a:extLst>
              <a:ext uri="{FF2B5EF4-FFF2-40B4-BE49-F238E27FC236}">
                <a16:creationId xmlns:a16="http://schemas.microsoft.com/office/drawing/2014/main" id="{3A0D3282-CD34-444F-8523-1D97F67A8E47}"/>
              </a:ext>
            </a:extLst>
          </p:cNvPr>
          <p:cNvSpPr txBox="1"/>
          <p:nvPr/>
        </p:nvSpPr>
        <p:spPr>
          <a:xfrm>
            <a:off x="5025091" y="5160251"/>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Integrity</a:t>
            </a:r>
          </a:p>
        </p:txBody>
      </p:sp>
      <p:sp>
        <p:nvSpPr>
          <p:cNvPr id="51" name="TextBox 50">
            <a:extLst>
              <a:ext uri="{FF2B5EF4-FFF2-40B4-BE49-F238E27FC236}">
                <a16:creationId xmlns:a16="http://schemas.microsoft.com/office/drawing/2014/main" id="{C020B5C3-A752-4B6C-B5B0-943C0C4117DD}"/>
              </a:ext>
            </a:extLst>
          </p:cNvPr>
          <p:cNvSpPr txBox="1"/>
          <p:nvPr/>
        </p:nvSpPr>
        <p:spPr>
          <a:xfrm>
            <a:off x="5025091" y="548943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Leadership</a:t>
            </a:r>
          </a:p>
        </p:txBody>
      </p:sp>
      <p:sp>
        <p:nvSpPr>
          <p:cNvPr id="52" name="TextBox 51">
            <a:extLst>
              <a:ext uri="{FF2B5EF4-FFF2-40B4-BE49-F238E27FC236}">
                <a16:creationId xmlns:a16="http://schemas.microsoft.com/office/drawing/2014/main" id="{AAB458DC-90B8-46E0-B011-E1A397890DD6}"/>
              </a:ext>
            </a:extLst>
          </p:cNvPr>
          <p:cNvSpPr txBox="1"/>
          <p:nvPr/>
        </p:nvSpPr>
        <p:spPr>
          <a:xfrm>
            <a:off x="5025091" y="5818619"/>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Mindfulness</a:t>
            </a:r>
          </a:p>
        </p:txBody>
      </p:sp>
      <p:sp>
        <p:nvSpPr>
          <p:cNvPr id="54" name="TextBox 53">
            <a:extLst>
              <a:ext uri="{FF2B5EF4-FFF2-40B4-BE49-F238E27FC236}">
                <a16:creationId xmlns:a16="http://schemas.microsoft.com/office/drawing/2014/main" id="{29FE315E-6657-4E25-B2BF-D3D8BFEEDD45}"/>
              </a:ext>
            </a:extLst>
          </p:cNvPr>
          <p:cNvSpPr txBox="1"/>
          <p:nvPr/>
        </p:nvSpPr>
        <p:spPr>
          <a:xfrm>
            <a:off x="8245096" y="1210043"/>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Networking</a:t>
            </a:r>
          </a:p>
        </p:txBody>
      </p:sp>
      <p:sp>
        <p:nvSpPr>
          <p:cNvPr id="55" name="TextBox 54">
            <a:extLst>
              <a:ext uri="{FF2B5EF4-FFF2-40B4-BE49-F238E27FC236}">
                <a16:creationId xmlns:a16="http://schemas.microsoft.com/office/drawing/2014/main" id="{5E4366B2-9212-4EBD-954F-1039A2875E18}"/>
              </a:ext>
            </a:extLst>
          </p:cNvPr>
          <p:cNvSpPr txBox="1"/>
          <p:nvPr/>
        </p:nvSpPr>
        <p:spPr>
          <a:xfrm>
            <a:off x="8245096" y="153922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Open-Mindedness</a:t>
            </a:r>
          </a:p>
        </p:txBody>
      </p:sp>
      <p:sp>
        <p:nvSpPr>
          <p:cNvPr id="56" name="TextBox 55">
            <a:extLst>
              <a:ext uri="{FF2B5EF4-FFF2-40B4-BE49-F238E27FC236}">
                <a16:creationId xmlns:a16="http://schemas.microsoft.com/office/drawing/2014/main" id="{11FB91C0-23D7-4340-8A44-BE5512E901CD}"/>
              </a:ext>
            </a:extLst>
          </p:cNvPr>
          <p:cNvSpPr txBox="1"/>
          <p:nvPr/>
        </p:nvSpPr>
        <p:spPr>
          <a:xfrm>
            <a:off x="8245096" y="1868964"/>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Organization</a:t>
            </a:r>
          </a:p>
        </p:txBody>
      </p:sp>
      <p:sp>
        <p:nvSpPr>
          <p:cNvPr id="57" name="TextBox 56">
            <a:extLst>
              <a:ext uri="{FF2B5EF4-FFF2-40B4-BE49-F238E27FC236}">
                <a16:creationId xmlns:a16="http://schemas.microsoft.com/office/drawing/2014/main" id="{107BFAC5-C9AB-4D21-99C0-66B3BA87628E}"/>
              </a:ext>
            </a:extLst>
          </p:cNvPr>
          <p:cNvSpPr txBox="1"/>
          <p:nvPr/>
        </p:nvSpPr>
        <p:spPr>
          <a:xfrm>
            <a:off x="8245096" y="219759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Perseverance/Resiliency</a:t>
            </a:r>
          </a:p>
        </p:txBody>
      </p:sp>
      <p:sp>
        <p:nvSpPr>
          <p:cNvPr id="58" name="TextBox 57">
            <a:extLst>
              <a:ext uri="{FF2B5EF4-FFF2-40B4-BE49-F238E27FC236}">
                <a16:creationId xmlns:a16="http://schemas.microsoft.com/office/drawing/2014/main" id="{F81A8315-37F4-48FE-A6FA-F2482B852CD6}"/>
              </a:ext>
            </a:extLst>
          </p:cNvPr>
          <p:cNvSpPr txBox="1"/>
          <p:nvPr/>
        </p:nvSpPr>
        <p:spPr>
          <a:xfrm>
            <a:off x="8245096" y="2526779"/>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Planning</a:t>
            </a:r>
          </a:p>
        </p:txBody>
      </p:sp>
      <p:sp>
        <p:nvSpPr>
          <p:cNvPr id="59" name="TextBox 58">
            <a:extLst>
              <a:ext uri="{FF2B5EF4-FFF2-40B4-BE49-F238E27FC236}">
                <a16:creationId xmlns:a16="http://schemas.microsoft.com/office/drawing/2014/main" id="{1BD1ECA5-9E37-4B98-84DF-7AFDED9E68BA}"/>
              </a:ext>
            </a:extLst>
          </p:cNvPr>
          <p:cNvSpPr txBox="1"/>
          <p:nvPr/>
        </p:nvSpPr>
        <p:spPr>
          <a:xfrm>
            <a:off x="8245096" y="2855963"/>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Problem Solving</a:t>
            </a:r>
          </a:p>
        </p:txBody>
      </p:sp>
      <p:sp>
        <p:nvSpPr>
          <p:cNvPr id="60" name="TextBox 59">
            <a:extLst>
              <a:ext uri="{FF2B5EF4-FFF2-40B4-BE49-F238E27FC236}">
                <a16:creationId xmlns:a16="http://schemas.microsoft.com/office/drawing/2014/main" id="{DE52049C-171F-4702-9657-6CDC42FAD1E0}"/>
              </a:ext>
            </a:extLst>
          </p:cNvPr>
          <p:cNvSpPr txBox="1"/>
          <p:nvPr/>
        </p:nvSpPr>
        <p:spPr>
          <a:xfrm>
            <a:off x="8245096" y="318307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Quantitative Reasoning</a:t>
            </a:r>
          </a:p>
        </p:txBody>
      </p:sp>
      <p:sp>
        <p:nvSpPr>
          <p:cNvPr id="61" name="TextBox 60">
            <a:extLst>
              <a:ext uri="{FF2B5EF4-FFF2-40B4-BE49-F238E27FC236}">
                <a16:creationId xmlns:a16="http://schemas.microsoft.com/office/drawing/2014/main" id="{CBEEB439-363A-4B04-8471-17929FA54261}"/>
              </a:ext>
            </a:extLst>
          </p:cNvPr>
          <p:cNvSpPr txBox="1"/>
          <p:nvPr/>
        </p:nvSpPr>
        <p:spPr>
          <a:xfrm>
            <a:off x="8245096" y="384350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Self-Care</a:t>
            </a:r>
          </a:p>
        </p:txBody>
      </p:sp>
      <p:sp>
        <p:nvSpPr>
          <p:cNvPr id="62" name="TextBox 61">
            <a:extLst>
              <a:ext uri="{FF2B5EF4-FFF2-40B4-BE49-F238E27FC236}">
                <a16:creationId xmlns:a16="http://schemas.microsoft.com/office/drawing/2014/main" id="{FA7CB85E-2864-4F9C-A3D0-FB89745A906C}"/>
              </a:ext>
            </a:extLst>
          </p:cNvPr>
          <p:cNvSpPr txBox="1"/>
          <p:nvPr/>
        </p:nvSpPr>
        <p:spPr>
          <a:xfrm>
            <a:off x="8245096" y="4172691"/>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Self-Control</a:t>
            </a:r>
          </a:p>
        </p:txBody>
      </p:sp>
      <p:sp>
        <p:nvSpPr>
          <p:cNvPr id="63" name="TextBox 62">
            <a:extLst>
              <a:ext uri="{FF2B5EF4-FFF2-40B4-BE49-F238E27FC236}">
                <a16:creationId xmlns:a16="http://schemas.microsoft.com/office/drawing/2014/main" id="{E7040743-1CC6-46A7-9915-547CFBFB4DC3}"/>
              </a:ext>
            </a:extLst>
          </p:cNvPr>
          <p:cNvSpPr txBox="1"/>
          <p:nvPr/>
        </p:nvSpPr>
        <p:spPr>
          <a:xfrm>
            <a:off x="8245096" y="450187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Self-Efficacy/Confidence</a:t>
            </a:r>
          </a:p>
        </p:txBody>
      </p:sp>
      <p:sp>
        <p:nvSpPr>
          <p:cNvPr id="64" name="TextBox 63">
            <a:extLst>
              <a:ext uri="{FF2B5EF4-FFF2-40B4-BE49-F238E27FC236}">
                <a16:creationId xmlns:a16="http://schemas.microsoft.com/office/drawing/2014/main" id="{0361C95A-FB90-4EE3-9A71-E432B3FA51C6}"/>
              </a:ext>
            </a:extLst>
          </p:cNvPr>
          <p:cNvSpPr txBox="1"/>
          <p:nvPr/>
        </p:nvSpPr>
        <p:spPr>
          <a:xfrm>
            <a:off x="8245096" y="4831059"/>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Self-Directed Learning</a:t>
            </a:r>
          </a:p>
        </p:txBody>
      </p:sp>
      <p:sp>
        <p:nvSpPr>
          <p:cNvPr id="65" name="TextBox 64">
            <a:extLst>
              <a:ext uri="{FF2B5EF4-FFF2-40B4-BE49-F238E27FC236}">
                <a16:creationId xmlns:a16="http://schemas.microsoft.com/office/drawing/2014/main" id="{ECB6E817-D595-416B-A5D3-114562AABF31}"/>
              </a:ext>
            </a:extLst>
          </p:cNvPr>
          <p:cNvSpPr txBox="1"/>
          <p:nvPr/>
        </p:nvSpPr>
        <p:spPr>
          <a:xfrm>
            <a:off x="8245096" y="5160243"/>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Strategic Thinking</a:t>
            </a:r>
          </a:p>
        </p:txBody>
      </p:sp>
      <p:sp>
        <p:nvSpPr>
          <p:cNvPr id="66" name="TextBox 65">
            <a:extLst>
              <a:ext uri="{FF2B5EF4-FFF2-40B4-BE49-F238E27FC236}">
                <a16:creationId xmlns:a16="http://schemas.microsoft.com/office/drawing/2014/main" id="{6592B7A3-60A0-45E4-8E20-F6086A38AFBB}"/>
              </a:ext>
            </a:extLst>
          </p:cNvPr>
          <p:cNvSpPr txBox="1"/>
          <p:nvPr/>
        </p:nvSpPr>
        <p:spPr>
          <a:xfrm>
            <a:off x="8245096" y="548942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Systems Thinking</a:t>
            </a:r>
          </a:p>
        </p:txBody>
      </p:sp>
      <p:sp>
        <p:nvSpPr>
          <p:cNvPr id="67" name="TextBox 66">
            <a:extLst>
              <a:ext uri="{FF2B5EF4-FFF2-40B4-BE49-F238E27FC236}">
                <a16:creationId xmlns:a16="http://schemas.microsoft.com/office/drawing/2014/main" id="{0CE31A87-91AC-46DA-B0EF-319BED58C8C2}"/>
              </a:ext>
            </a:extLst>
          </p:cNvPr>
          <p:cNvSpPr txBox="1"/>
          <p:nvPr/>
        </p:nvSpPr>
        <p:spPr>
          <a:xfrm>
            <a:off x="8245096" y="5818611"/>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Time Management</a:t>
            </a:r>
          </a:p>
        </p:txBody>
      </p:sp>
      <p:sp>
        <p:nvSpPr>
          <p:cNvPr id="77" name="TextBox 76">
            <a:extLst>
              <a:ext uri="{FF2B5EF4-FFF2-40B4-BE49-F238E27FC236}">
                <a16:creationId xmlns:a16="http://schemas.microsoft.com/office/drawing/2014/main" id="{17BFF7BC-C199-47D8-944B-0AC08A0BD5AF}"/>
              </a:ext>
            </a:extLst>
          </p:cNvPr>
          <p:cNvSpPr txBox="1"/>
          <p:nvPr/>
        </p:nvSpPr>
        <p:spPr>
          <a:xfrm>
            <a:off x="8245096" y="548942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Systems Thinking</a:t>
            </a:r>
          </a:p>
        </p:txBody>
      </p:sp>
      <p:sp>
        <p:nvSpPr>
          <p:cNvPr id="80" name="TextBox 79">
            <a:extLst>
              <a:ext uri="{FF2B5EF4-FFF2-40B4-BE49-F238E27FC236}">
                <a16:creationId xmlns:a16="http://schemas.microsoft.com/office/drawing/2014/main" id="{1A7DA4B0-813E-4BE2-81B2-BE0535CEF9B7}"/>
              </a:ext>
            </a:extLst>
          </p:cNvPr>
          <p:cNvSpPr txBox="1"/>
          <p:nvPr/>
        </p:nvSpPr>
        <p:spPr>
          <a:xfrm>
            <a:off x="8245096" y="3514331"/>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Resourcefulness</a:t>
            </a:r>
          </a:p>
        </p:txBody>
      </p:sp>
      <p:sp>
        <p:nvSpPr>
          <p:cNvPr id="68" name="TextBox 67"/>
          <p:cNvSpPr txBox="1"/>
          <p:nvPr/>
        </p:nvSpPr>
        <p:spPr>
          <a:xfrm>
            <a:off x="315306" y="55983"/>
            <a:ext cx="9433452" cy="688232"/>
          </a:xfrm>
          <a:prstGeom prst="rect">
            <a:avLst/>
          </a:prstGeom>
          <a:noFill/>
        </p:spPr>
        <p:txBody>
          <a:bodyPr wrap="square" lIns="105504" tIns="52752" rIns="105504" bIns="52752" rtlCol="0">
            <a:spAutoFit/>
          </a:bodyPr>
          <a:lstStyle/>
          <a:p>
            <a:r>
              <a:rPr lang="en-US" sz="3780" dirty="0">
                <a:solidFill>
                  <a:schemeClr val="tx1">
                    <a:lumMod val="65000"/>
                    <a:lumOff val="35000"/>
                  </a:schemeClr>
                </a:solidFill>
                <a:latin typeface="Duplicate Sans Regular" pitchFamily="50" charset="0"/>
                <a:ea typeface="Helvetica Neue" charset="0"/>
                <a:cs typeface="Arial" panose="020B0604020202020204" pitchFamily="34" charset="0"/>
              </a:rPr>
              <a:t>Highly valued skills and attitudes</a:t>
            </a:r>
          </a:p>
        </p:txBody>
      </p:sp>
    </p:spTree>
    <p:extLst>
      <p:ext uri="{BB962C8B-B14F-4D97-AF65-F5344CB8AC3E}">
        <p14:creationId xmlns:p14="http://schemas.microsoft.com/office/powerpoint/2010/main" val="77208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53EA8DF-528B-41C5-8091-DCBE36667270}"/>
              </a:ext>
            </a:extLst>
          </p:cNvPr>
          <p:cNvSpPr txBox="1"/>
          <p:nvPr/>
        </p:nvSpPr>
        <p:spPr>
          <a:xfrm>
            <a:off x="763368" y="3513645"/>
            <a:ext cx="3601169" cy="369332"/>
          </a:xfrm>
          <a:prstGeom prst="rect">
            <a:avLst/>
          </a:prstGeom>
          <a:noFill/>
        </p:spPr>
        <p:txBody>
          <a:bodyPr wrap="square" numCol="1" rtlCol="0">
            <a:spAutoFit/>
          </a:bodyPr>
          <a:lstStyle/>
          <a:p>
            <a:pPr defTabSz="822952">
              <a:defRPr/>
            </a:pPr>
            <a:r>
              <a:rPr lang="en-US" dirty="0">
                <a:solidFill>
                  <a:srgbClr val="9882C4"/>
                </a:solidFill>
                <a:latin typeface="Duplicate Sans" pitchFamily="2" charset="77"/>
                <a:ea typeface="Arial Narrow" charset="0"/>
                <a:cs typeface="Arial Narrow" charset="0"/>
              </a:rPr>
              <a:t>Aesthetic Appreciation</a:t>
            </a:r>
          </a:p>
        </p:txBody>
      </p:sp>
      <p:sp>
        <p:nvSpPr>
          <p:cNvPr id="17" name="TextBox 16">
            <a:extLst>
              <a:ext uri="{FF2B5EF4-FFF2-40B4-BE49-F238E27FC236}">
                <a16:creationId xmlns:a16="http://schemas.microsoft.com/office/drawing/2014/main" id="{90B145E1-7CE6-43B4-8F93-8E5554853F63}"/>
              </a:ext>
            </a:extLst>
          </p:cNvPr>
          <p:cNvSpPr txBox="1"/>
          <p:nvPr/>
        </p:nvSpPr>
        <p:spPr>
          <a:xfrm>
            <a:off x="763368" y="3771501"/>
            <a:ext cx="3601169" cy="369332"/>
          </a:xfrm>
          <a:prstGeom prst="rect">
            <a:avLst/>
          </a:prstGeom>
          <a:noFill/>
        </p:spPr>
        <p:txBody>
          <a:bodyPr wrap="square" numCol="1" rtlCol="0">
            <a:spAutoFit/>
          </a:bodyPr>
          <a:lstStyle/>
          <a:p>
            <a:pPr defTabSz="822952">
              <a:defRPr/>
            </a:pPr>
            <a:r>
              <a:rPr lang="en-US" dirty="0">
                <a:solidFill>
                  <a:srgbClr val="9882C4"/>
                </a:solidFill>
                <a:latin typeface="Duplicate Sans" pitchFamily="2" charset="77"/>
                <a:ea typeface="Arial Narrow" charset="0"/>
                <a:cs typeface="Arial Narrow" charset="0"/>
              </a:rPr>
              <a:t>Boundary Setting</a:t>
            </a:r>
          </a:p>
        </p:txBody>
      </p:sp>
      <p:sp>
        <p:nvSpPr>
          <p:cNvPr id="19" name="TextBox 18">
            <a:extLst>
              <a:ext uri="{FF2B5EF4-FFF2-40B4-BE49-F238E27FC236}">
                <a16:creationId xmlns:a16="http://schemas.microsoft.com/office/drawing/2014/main" id="{59A64CE2-B696-4B93-987E-91DAF65F7534}"/>
              </a:ext>
            </a:extLst>
          </p:cNvPr>
          <p:cNvSpPr txBox="1"/>
          <p:nvPr/>
        </p:nvSpPr>
        <p:spPr>
          <a:xfrm>
            <a:off x="4212625" y="3248701"/>
            <a:ext cx="3601169" cy="369332"/>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Coaching/Mentoring</a:t>
            </a:r>
          </a:p>
        </p:txBody>
      </p:sp>
      <p:sp>
        <p:nvSpPr>
          <p:cNvPr id="30" name="TextBox 29">
            <a:extLst>
              <a:ext uri="{FF2B5EF4-FFF2-40B4-BE49-F238E27FC236}">
                <a16:creationId xmlns:a16="http://schemas.microsoft.com/office/drawing/2014/main" id="{44AC52D1-CEB4-4D5E-A5E8-78F69A631EF8}"/>
              </a:ext>
            </a:extLst>
          </p:cNvPr>
          <p:cNvSpPr txBox="1"/>
          <p:nvPr/>
        </p:nvSpPr>
        <p:spPr>
          <a:xfrm>
            <a:off x="763368" y="1192947"/>
            <a:ext cx="3601169" cy="369332"/>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Computational Thinking</a:t>
            </a:r>
          </a:p>
        </p:txBody>
      </p:sp>
      <p:sp>
        <p:nvSpPr>
          <p:cNvPr id="34" name="TextBox 33">
            <a:extLst>
              <a:ext uri="{FF2B5EF4-FFF2-40B4-BE49-F238E27FC236}">
                <a16:creationId xmlns:a16="http://schemas.microsoft.com/office/drawing/2014/main" id="{0C500CCE-157A-4A3A-A672-33316BE031DE}"/>
              </a:ext>
            </a:extLst>
          </p:cNvPr>
          <p:cNvSpPr txBox="1"/>
          <p:nvPr/>
        </p:nvSpPr>
        <p:spPr>
          <a:xfrm>
            <a:off x="763368" y="5060777"/>
            <a:ext cx="3601169" cy="369332"/>
          </a:xfrm>
          <a:prstGeom prst="rect">
            <a:avLst/>
          </a:prstGeom>
          <a:noFill/>
        </p:spPr>
        <p:txBody>
          <a:bodyPr wrap="square" numCol="1" rtlCol="0">
            <a:spAutoFit/>
          </a:bodyPr>
          <a:lstStyle/>
          <a:p>
            <a:pPr defTabSz="822952">
              <a:defRPr/>
            </a:pPr>
            <a:r>
              <a:rPr lang="en-US" dirty="0">
                <a:solidFill>
                  <a:srgbClr val="38BDB3"/>
                </a:solidFill>
                <a:latin typeface="Duplicate Sans" pitchFamily="2" charset="77"/>
                <a:ea typeface="Arial Narrow" charset="0"/>
                <a:cs typeface="Arial Narrow" charset="0"/>
              </a:rPr>
              <a:t>Cultural Agility</a:t>
            </a:r>
          </a:p>
        </p:txBody>
      </p:sp>
      <p:sp>
        <p:nvSpPr>
          <p:cNvPr id="36" name="TextBox 35">
            <a:extLst>
              <a:ext uri="{FF2B5EF4-FFF2-40B4-BE49-F238E27FC236}">
                <a16:creationId xmlns:a16="http://schemas.microsoft.com/office/drawing/2014/main" id="{1A68F859-DF55-4A18-8E7C-FF0E019E30F9}"/>
              </a:ext>
            </a:extLst>
          </p:cNvPr>
          <p:cNvSpPr txBox="1"/>
          <p:nvPr/>
        </p:nvSpPr>
        <p:spPr>
          <a:xfrm>
            <a:off x="763368" y="1450801"/>
            <a:ext cx="3601169" cy="369332"/>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Design Thinking</a:t>
            </a:r>
          </a:p>
        </p:txBody>
      </p:sp>
      <p:sp>
        <p:nvSpPr>
          <p:cNvPr id="70" name="TextBox 69">
            <a:extLst>
              <a:ext uri="{FF2B5EF4-FFF2-40B4-BE49-F238E27FC236}">
                <a16:creationId xmlns:a16="http://schemas.microsoft.com/office/drawing/2014/main" id="{6277B5A8-AFF4-44DB-BD14-C727D56631EE}"/>
              </a:ext>
            </a:extLst>
          </p:cNvPr>
          <p:cNvSpPr txBox="1"/>
          <p:nvPr/>
        </p:nvSpPr>
        <p:spPr>
          <a:xfrm>
            <a:off x="763368" y="935091"/>
            <a:ext cx="3601169" cy="369332"/>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Aesthetic Appreciation</a:t>
            </a:r>
          </a:p>
        </p:txBody>
      </p:sp>
      <p:sp>
        <p:nvSpPr>
          <p:cNvPr id="71" name="TextBox 70">
            <a:extLst>
              <a:ext uri="{FF2B5EF4-FFF2-40B4-BE49-F238E27FC236}">
                <a16:creationId xmlns:a16="http://schemas.microsoft.com/office/drawing/2014/main" id="{D8C7393D-5C06-4BEE-80E5-02A4FE44B935}"/>
              </a:ext>
            </a:extLst>
          </p:cNvPr>
          <p:cNvSpPr txBox="1"/>
          <p:nvPr/>
        </p:nvSpPr>
        <p:spPr>
          <a:xfrm>
            <a:off x="4212627" y="3507348"/>
            <a:ext cx="4201141" cy="369332"/>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Conflict Resolution/Transformation</a:t>
            </a:r>
          </a:p>
        </p:txBody>
      </p:sp>
      <p:sp>
        <p:nvSpPr>
          <p:cNvPr id="39" name="TextBox 38">
            <a:extLst>
              <a:ext uri="{FF2B5EF4-FFF2-40B4-BE49-F238E27FC236}">
                <a16:creationId xmlns:a16="http://schemas.microsoft.com/office/drawing/2014/main" id="{78D64CEE-AA37-4CE7-8F7F-6CACA357D6D9}"/>
              </a:ext>
            </a:extLst>
          </p:cNvPr>
          <p:cNvSpPr txBox="1"/>
          <p:nvPr/>
        </p:nvSpPr>
        <p:spPr>
          <a:xfrm>
            <a:off x="763368" y="1708657"/>
            <a:ext cx="3601169" cy="369332"/>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Entrepreneurship</a:t>
            </a:r>
          </a:p>
        </p:txBody>
      </p:sp>
      <p:sp>
        <p:nvSpPr>
          <p:cNvPr id="41" name="TextBox 40">
            <a:extLst>
              <a:ext uri="{FF2B5EF4-FFF2-40B4-BE49-F238E27FC236}">
                <a16:creationId xmlns:a16="http://schemas.microsoft.com/office/drawing/2014/main" id="{DF2F98AE-B1A6-4563-8BC9-8E15BEF9A0DB}"/>
              </a:ext>
            </a:extLst>
          </p:cNvPr>
          <p:cNvSpPr txBox="1"/>
          <p:nvPr/>
        </p:nvSpPr>
        <p:spPr>
          <a:xfrm>
            <a:off x="4212625" y="3765991"/>
            <a:ext cx="3601169" cy="369332"/>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Financial Literacy</a:t>
            </a:r>
          </a:p>
        </p:txBody>
      </p:sp>
      <p:sp>
        <p:nvSpPr>
          <p:cNvPr id="46" name="TextBox 45">
            <a:extLst>
              <a:ext uri="{FF2B5EF4-FFF2-40B4-BE49-F238E27FC236}">
                <a16:creationId xmlns:a16="http://schemas.microsoft.com/office/drawing/2014/main" id="{2F290CD1-3E3D-4686-A812-39DF6982C2E3}"/>
              </a:ext>
            </a:extLst>
          </p:cNvPr>
          <p:cNvSpPr txBox="1"/>
          <p:nvPr/>
        </p:nvSpPr>
        <p:spPr>
          <a:xfrm>
            <a:off x="763368" y="1966512"/>
            <a:ext cx="3601169" cy="369332"/>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Information Literacy</a:t>
            </a:r>
          </a:p>
        </p:txBody>
      </p:sp>
      <p:sp>
        <p:nvSpPr>
          <p:cNvPr id="49" name="TextBox 48">
            <a:extLst>
              <a:ext uri="{FF2B5EF4-FFF2-40B4-BE49-F238E27FC236}">
                <a16:creationId xmlns:a16="http://schemas.microsoft.com/office/drawing/2014/main" id="{A3CBF0C4-C64D-4214-82A7-D7BF32A58380}"/>
              </a:ext>
            </a:extLst>
          </p:cNvPr>
          <p:cNvSpPr txBox="1"/>
          <p:nvPr/>
        </p:nvSpPr>
        <p:spPr>
          <a:xfrm>
            <a:off x="763368" y="2224368"/>
            <a:ext cx="3601169" cy="369332"/>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Integrative Thinking</a:t>
            </a:r>
          </a:p>
        </p:txBody>
      </p:sp>
      <p:sp>
        <p:nvSpPr>
          <p:cNvPr id="72" name="TextBox 71">
            <a:extLst>
              <a:ext uri="{FF2B5EF4-FFF2-40B4-BE49-F238E27FC236}">
                <a16:creationId xmlns:a16="http://schemas.microsoft.com/office/drawing/2014/main" id="{709D2BE8-D711-4076-9A23-F2966A3FF04C}"/>
              </a:ext>
            </a:extLst>
          </p:cNvPr>
          <p:cNvSpPr txBox="1"/>
          <p:nvPr/>
        </p:nvSpPr>
        <p:spPr>
          <a:xfrm>
            <a:off x="763368" y="5318633"/>
            <a:ext cx="3601169" cy="369332"/>
          </a:xfrm>
          <a:prstGeom prst="rect">
            <a:avLst/>
          </a:prstGeom>
          <a:noFill/>
        </p:spPr>
        <p:txBody>
          <a:bodyPr wrap="square" numCol="1" rtlCol="0">
            <a:spAutoFit/>
          </a:bodyPr>
          <a:lstStyle/>
          <a:p>
            <a:pPr defTabSz="822952">
              <a:defRPr/>
            </a:pPr>
            <a:r>
              <a:rPr lang="en-US" dirty="0">
                <a:solidFill>
                  <a:srgbClr val="38BDB3"/>
                </a:solidFill>
                <a:latin typeface="Duplicate Sans" pitchFamily="2" charset="77"/>
                <a:ea typeface="Arial Narrow" charset="0"/>
                <a:cs typeface="Arial Narrow" charset="0"/>
              </a:rPr>
              <a:t>Inclusivity/Inclusive Action</a:t>
            </a:r>
          </a:p>
        </p:txBody>
      </p:sp>
      <p:sp>
        <p:nvSpPr>
          <p:cNvPr id="56" name="TextBox 55">
            <a:extLst>
              <a:ext uri="{FF2B5EF4-FFF2-40B4-BE49-F238E27FC236}">
                <a16:creationId xmlns:a16="http://schemas.microsoft.com/office/drawing/2014/main" id="{11FB91C0-23D7-4340-8A44-BE5512E901CD}"/>
              </a:ext>
            </a:extLst>
          </p:cNvPr>
          <p:cNvSpPr txBox="1"/>
          <p:nvPr/>
        </p:nvSpPr>
        <p:spPr>
          <a:xfrm>
            <a:off x="4212625" y="4024636"/>
            <a:ext cx="3601169" cy="369332"/>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Organization</a:t>
            </a:r>
          </a:p>
        </p:txBody>
      </p:sp>
      <p:sp>
        <p:nvSpPr>
          <p:cNvPr id="58" name="TextBox 57">
            <a:extLst>
              <a:ext uri="{FF2B5EF4-FFF2-40B4-BE49-F238E27FC236}">
                <a16:creationId xmlns:a16="http://schemas.microsoft.com/office/drawing/2014/main" id="{F81A8315-37F4-48FE-A6FA-F2482B852CD6}"/>
              </a:ext>
            </a:extLst>
          </p:cNvPr>
          <p:cNvSpPr txBox="1"/>
          <p:nvPr/>
        </p:nvSpPr>
        <p:spPr>
          <a:xfrm>
            <a:off x="4212625" y="4541926"/>
            <a:ext cx="3601169" cy="369332"/>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Planning</a:t>
            </a:r>
          </a:p>
        </p:txBody>
      </p:sp>
      <p:sp>
        <p:nvSpPr>
          <p:cNvPr id="60" name="TextBox 59">
            <a:extLst>
              <a:ext uri="{FF2B5EF4-FFF2-40B4-BE49-F238E27FC236}">
                <a16:creationId xmlns:a16="http://schemas.microsoft.com/office/drawing/2014/main" id="{DE52049C-171F-4702-9657-6CDC42FAD1E0}"/>
              </a:ext>
            </a:extLst>
          </p:cNvPr>
          <p:cNvSpPr txBox="1"/>
          <p:nvPr/>
        </p:nvSpPr>
        <p:spPr>
          <a:xfrm>
            <a:off x="763368" y="2482223"/>
            <a:ext cx="3601169" cy="369332"/>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Quantitative Reasoning</a:t>
            </a:r>
          </a:p>
        </p:txBody>
      </p:sp>
      <p:sp>
        <p:nvSpPr>
          <p:cNvPr id="61" name="TextBox 60">
            <a:extLst>
              <a:ext uri="{FF2B5EF4-FFF2-40B4-BE49-F238E27FC236}">
                <a16:creationId xmlns:a16="http://schemas.microsoft.com/office/drawing/2014/main" id="{CBEEB439-363A-4B04-8471-17929FA54261}"/>
              </a:ext>
            </a:extLst>
          </p:cNvPr>
          <p:cNvSpPr txBox="1"/>
          <p:nvPr/>
        </p:nvSpPr>
        <p:spPr>
          <a:xfrm>
            <a:off x="763368" y="4029355"/>
            <a:ext cx="3601169" cy="369332"/>
          </a:xfrm>
          <a:prstGeom prst="rect">
            <a:avLst/>
          </a:prstGeom>
          <a:noFill/>
        </p:spPr>
        <p:txBody>
          <a:bodyPr wrap="square" numCol="1" rtlCol="0">
            <a:spAutoFit/>
          </a:bodyPr>
          <a:lstStyle/>
          <a:p>
            <a:pPr defTabSz="822952">
              <a:defRPr/>
            </a:pPr>
            <a:r>
              <a:rPr lang="en-US" dirty="0">
                <a:solidFill>
                  <a:srgbClr val="9882C4"/>
                </a:solidFill>
                <a:latin typeface="Duplicate Sans" pitchFamily="2" charset="77"/>
                <a:ea typeface="Arial Narrow" charset="0"/>
                <a:cs typeface="Arial Narrow" charset="0"/>
              </a:rPr>
              <a:t>Self-Care</a:t>
            </a:r>
          </a:p>
        </p:txBody>
      </p:sp>
      <p:sp>
        <p:nvSpPr>
          <p:cNvPr id="62" name="TextBox 61">
            <a:extLst>
              <a:ext uri="{FF2B5EF4-FFF2-40B4-BE49-F238E27FC236}">
                <a16:creationId xmlns:a16="http://schemas.microsoft.com/office/drawing/2014/main" id="{FA7CB85E-2864-4F9C-A3D0-FB89745A906C}"/>
              </a:ext>
            </a:extLst>
          </p:cNvPr>
          <p:cNvSpPr txBox="1"/>
          <p:nvPr/>
        </p:nvSpPr>
        <p:spPr>
          <a:xfrm>
            <a:off x="763368" y="4287211"/>
            <a:ext cx="3601169" cy="369332"/>
          </a:xfrm>
          <a:prstGeom prst="rect">
            <a:avLst/>
          </a:prstGeom>
          <a:noFill/>
        </p:spPr>
        <p:txBody>
          <a:bodyPr wrap="square" numCol="1" rtlCol="0">
            <a:spAutoFit/>
          </a:bodyPr>
          <a:lstStyle/>
          <a:p>
            <a:pPr defTabSz="822952">
              <a:defRPr/>
            </a:pPr>
            <a:r>
              <a:rPr lang="en-US" dirty="0">
                <a:solidFill>
                  <a:srgbClr val="9882C4"/>
                </a:solidFill>
                <a:latin typeface="Duplicate Sans" pitchFamily="2" charset="77"/>
                <a:ea typeface="Arial Narrow" charset="0"/>
                <a:cs typeface="Arial Narrow" charset="0"/>
              </a:rPr>
              <a:t>Self-Control</a:t>
            </a:r>
          </a:p>
        </p:txBody>
      </p:sp>
      <p:sp>
        <p:nvSpPr>
          <p:cNvPr id="65" name="TextBox 64">
            <a:extLst>
              <a:ext uri="{FF2B5EF4-FFF2-40B4-BE49-F238E27FC236}">
                <a16:creationId xmlns:a16="http://schemas.microsoft.com/office/drawing/2014/main" id="{ECB6E817-D595-416B-A5D3-114562AABF31}"/>
              </a:ext>
            </a:extLst>
          </p:cNvPr>
          <p:cNvSpPr txBox="1"/>
          <p:nvPr/>
        </p:nvSpPr>
        <p:spPr>
          <a:xfrm>
            <a:off x="4212625" y="4800571"/>
            <a:ext cx="3601169" cy="369332"/>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Strategic Thinking</a:t>
            </a:r>
          </a:p>
        </p:txBody>
      </p:sp>
      <p:sp>
        <p:nvSpPr>
          <p:cNvPr id="3" name="TextBox 2"/>
          <p:cNvSpPr txBox="1"/>
          <p:nvPr/>
        </p:nvSpPr>
        <p:spPr>
          <a:xfrm>
            <a:off x="4212625" y="927954"/>
            <a:ext cx="3601169" cy="369332"/>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Advocacy</a:t>
            </a:r>
          </a:p>
        </p:txBody>
      </p:sp>
      <p:sp>
        <p:nvSpPr>
          <p:cNvPr id="18" name="TextBox 17">
            <a:extLst>
              <a:ext uri="{FF2B5EF4-FFF2-40B4-BE49-F238E27FC236}">
                <a16:creationId xmlns:a16="http://schemas.microsoft.com/office/drawing/2014/main" id="{AE3EA99B-06D0-4625-9A6A-CAF6EC47456C}"/>
              </a:ext>
            </a:extLst>
          </p:cNvPr>
          <p:cNvSpPr txBox="1"/>
          <p:nvPr/>
        </p:nvSpPr>
        <p:spPr>
          <a:xfrm>
            <a:off x="4212625" y="1444775"/>
            <a:ext cx="3601169" cy="369332"/>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Civic-Mindedness</a:t>
            </a:r>
          </a:p>
        </p:txBody>
      </p:sp>
      <p:sp>
        <p:nvSpPr>
          <p:cNvPr id="31" name="TextBox 30">
            <a:extLst>
              <a:ext uri="{FF2B5EF4-FFF2-40B4-BE49-F238E27FC236}">
                <a16:creationId xmlns:a16="http://schemas.microsoft.com/office/drawing/2014/main" id="{87447CA3-A2C3-40A1-A421-D0670E6AF8DB}"/>
              </a:ext>
            </a:extLst>
          </p:cNvPr>
          <p:cNvSpPr txBox="1"/>
          <p:nvPr/>
        </p:nvSpPr>
        <p:spPr>
          <a:xfrm>
            <a:off x="4212627" y="1186365"/>
            <a:ext cx="4201141" cy="369332"/>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Conflict Resolution/Transformation</a:t>
            </a:r>
          </a:p>
        </p:txBody>
      </p:sp>
      <p:sp>
        <p:nvSpPr>
          <p:cNvPr id="44" name="TextBox 43">
            <a:extLst>
              <a:ext uri="{FF2B5EF4-FFF2-40B4-BE49-F238E27FC236}">
                <a16:creationId xmlns:a16="http://schemas.microsoft.com/office/drawing/2014/main" id="{56627742-2EEF-4C1E-8335-44E74915C55E}"/>
              </a:ext>
            </a:extLst>
          </p:cNvPr>
          <p:cNvSpPr txBox="1"/>
          <p:nvPr/>
        </p:nvSpPr>
        <p:spPr>
          <a:xfrm>
            <a:off x="4212625" y="1703185"/>
            <a:ext cx="3601169" cy="369332"/>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Inclusivity/Inclusive Action</a:t>
            </a:r>
          </a:p>
        </p:txBody>
      </p:sp>
      <p:sp>
        <p:nvSpPr>
          <p:cNvPr id="54" name="TextBox 53">
            <a:extLst>
              <a:ext uri="{FF2B5EF4-FFF2-40B4-BE49-F238E27FC236}">
                <a16:creationId xmlns:a16="http://schemas.microsoft.com/office/drawing/2014/main" id="{29FE315E-6657-4E25-B2BF-D3D8BFEEDD45}"/>
              </a:ext>
            </a:extLst>
          </p:cNvPr>
          <p:cNvSpPr txBox="1"/>
          <p:nvPr/>
        </p:nvSpPr>
        <p:spPr>
          <a:xfrm>
            <a:off x="4212625" y="1961593"/>
            <a:ext cx="3601169" cy="369332"/>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Networking</a:t>
            </a:r>
          </a:p>
        </p:txBody>
      </p:sp>
      <p:sp>
        <p:nvSpPr>
          <p:cNvPr id="66" name="TextBox 65">
            <a:extLst>
              <a:ext uri="{FF2B5EF4-FFF2-40B4-BE49-F238E27FC236}">
                <a16:creationId xmlns:a16="http://schemas.microsoft.com/office/drawing/2014/main" id="{6592B7A3-60A0-45E4-8E20-F6086A38AFBB}"/>
              </a:ext>
            </a:extLst>
          </p:cNvPr>
          <p:cNvSpPr txBox="1"/>
          <p:nvPr/>
        </p:nvSpPr>
        <p:spPr>
          <a:xfrm>
            <a:off x="4212625" y="2220001"/>
            <a:ext cx="3601169" cy="369332"/>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Systems Thinking</a:t>
            </a:r>
          </a:p>
        </p:txBody>
      </p:sp>
      <p:sp>
        <p:nvSpPr>
          <p:cNvPr id="67" name="TextBox 66">
            <a:extLst>
              <a:ext uri="{FF2B5EF4-FFF2-40B4-BE49-F238E27FC236}">
                <a16:creationId xmlns:a16="http://schemas.microsoft.com/office/drawing/2014/main" id="{0CE31A87-91AC-46DA-B0EF-319BED58C8C2}"/>
              </a:ext>
            </a:extLst>
          </p:cNvPr>
          <p:cNvSpPr txBox="1"/>
          <p:nvPr/>
        </p:nvSpPr>
        <p:spPr>
          <a:xfrm>
            <a:off x="4212625" y="5059213"/>
            <a:ext cx="3601169" cy="369332"/>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Time Management</a:t>
            </a:r>
          </a:p>
        </p:txBody>
      </p:sp>
      <p:sp>
        <p:nvSpPr>
          <p:cNvPr id="73" name="TextBox 72">
            <a:extLst>
              <a:ext uri="{FF2B5EF4-FFF2-40B4-BE49-F238E27FC236}">
                <a16:creationId xmlns:a16="http://schemas.microsoft.com/office/drawing/2014/main" id="{1F9597DD-A6B1-40ED-B879-C421AFB1D685}"/>
              </a:ext>
            </a:extLst>
          </p:cNvPr>
          <p:cNvSpPr txBox="1"/>
          <p:nvPr/>
        </p:nvSpPr>
        <p:spPr>
          <a:xfrm>
            <a:off x="4212625" y="4283280"/>
            <a:ext cx="3601169" cy="369332"/>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Networking</a:t>
            </a:r>
          </a:p>
        </p:txBody>
      </p:sp>
      <p:sp>
        <p:nvSpPr>
          <p:cNvPr id="76" name="TextBox 75">
            <a:extLst>
              <a:ext uri="{FF2B5EF4-FFF2-40B4-BE49-F238E27FC236}">
                <a16:creationId xmlns:a16="http://schemas.microsoft.com/office/drawing/2014/main" id="{64673AAD-685E-4E99-AFE5-89DEBF3B350B}"/>
              </a:ext>
            </a:extLst>
          </p:cNvPr>
          <p:cNvSpPr txBox="1"/>
          <p:nvPr/>
        </p:nvSpPr>
        <p:spPr>
          <a:xfrm>
            <a:off x="763368" y="2740079"/>
            <a:ext cx="3601169" cy="369332"/>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Strategic Thinking</a:t>
            </a:r>
          </a:p>
        </p:txBody>
      </p:sp>
      <p:sp>
        <p:nvSpPr>
          <p:cNvPr id="77" name="TextBox 76">
            <a:extLst>
              <a:ext uri="{FF2B5EF4-FFF2-40B4-BE49-F238E27FC236}">
                <a16:creationId xmlns:a16="http://schemas.microsoft.com/office/drawing/2014/main" id="{17BFF7BC-C199-47D8-944B-0AC08A0BD5AF}"/>
              </a:ext>
            </a:extLst>
          </p:cNvPr>
          <p:cNvSpPr txBox="1"/>
          <p:nvPr/>
        </p:nvSpPr>
        <p:spPr>
          <a:xfrm>
            <a:off x="763368" y="5576481"/>
            <a:ext cx="3601169" cy="369332"/>
          </a:xfrm>
          <a:prstGeom prst="rect">
            <a:avLst/>
          </a:prstGeom>
          <a:noFill/>
        </p:spPr>
        <p:txBody>
          <a:bodyPr wrap="square" numCol="1" rtlCol="0">
            <a:spAutoFit/>
          </a:bodyPr>
          <a:lstStyle/>
          <a:p>
            <a:pPr defTabSz="822952">
              <a:defRPr/>
            </a:pPr>
            <a:r>
              <a:rPr lang="en-US" dirty="0">
                <a:solidFill>
                  <a:srgbClr val="38BDB3"/>
                </a:solidFill>
                <a:latin typeface="Duplicate Sans" pitchFamily="2" charset="77"/>
                <a:ea typeface="Arial Narrow" charset="0"/>
                <a:cs typeface="Arial Narrow" charset="0"/>
              </a:rPr>
              <a:t>Systems Thinking</a:t>
            </a:r>
          </a:p>
        </p:txBody>
      </p:sp>
      <p:sp>
        <p:nvSpPr>
          <p:cNvPr id="78" name="TextBox 77">
            <a:extLst>
              <a:ext uri="{FF2B5EF4-FFF2-40B4-BE49-F238E27FC236}">
                <a16:creationId xmlns:a16="http://schemas.microsoft.com/office/drawing/2014/main" id="{0C63AA15-C044-48E4-9A4A-63A1D209C151}"/>
              </a:ext>
            </a:extLst>
          </p:cNvPr>
          <p:cNvSpPr txBox="1"/>
          <p:nvPr/>
        </p:nvSpPr>
        <p:spPr>
          <a:xfrm>
            <a:off x="763368" y="2997934"/>
            <a:ext cx="3601169" cy="369332"/>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Systems Thinking</a:t>
            </a:r>
          </a:p>
        </p:txBody>
      </p:sp>
      <p:sp>
        <p:nvSpPr>
          <p:cNvPr id="79" name="TextBox 78">
            <a:extLst>
              <a:ext uri="{FF2B5EF4-FFF2-40B4-BE49-F238E27FC236}">
                <a16:creationId xmlns:a16="http://schemas.microsoft.com/office/drawing/2014/main" id="{A3F5E13E-D289-451D-9132-44988592A774}"/>
              </a:ext>
            </a:extLst>
          </p:cNvPr>
          <p:cNvSpPr txBox="1"/>
          <p:nvPr/>
        </p:nvSpPr>
        <p:spPr>
          <a:xfrm>
            <a:off x="763368" y="4545066"/>
            <a:ext cx="3601169" cy="369332"/>
          </a:xfrm>
          <a:prstGeom prst="rect">
            <a:avLst/>
          </a:prstGeom>
          <a:noFill/>
        </p:spPr>
        <p:txBody>
          <a:bodyPr wrap="square" numCol="1" rtlCol="0">
            <a:spAutoFit/>
          </a:bodyPr>
          <a:lstStyle/>
          <a:p>
            <a:pPr defTabSz="822952">
              <a:defRPr/>
            </a:pPr>
            <a:r>
              <a:rPr lang="en-US" dirty="0">
                <a:solidFill>
                  <a:srgbClr val="9882C4"/>
                </a:solidFill>
                <a:latin typeface="Duplicate Sans" pitchFamily="2" charset="77"/>
                <a:ea typeface="Arial Narrow" charset="0"/>
                <a:cs typeface="Arial Narrow" charset="0"/>
              </a:rPr>
              <a:t>Time Management</a:t>
            </a:r>
          </a:p>
        </p:txBody>
      </p:sp>
      <p:sp>
        <p:nvSpPr>
          <p:cNvPr id="27" name="TextBox 26">
            <a:extLst>
              <a:ext uri="{FF2B5EF4-FFF2-40B4-BE49-F238E27FC236}">
                <a16:creationId xmlns:a16="http://schemas.microsoft.com/office/drawing/2014/main" id="{952DD97C-F2A8-48C9-9CED-3F83F6446887}"/>
              </a:ext>
            </a:extLst>
          </p:cNvPr>
          <p:cNvSpPr txBox="1"/>
          <p:nvPr/>
        </p:nvSpPr>
        <p:spPr>
          <a:xfrm>
            <a:off x="8413768" y="396241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Collaboration/Teamwork</a:t>
            </a:r>
          </a:p>
        </p:txBody>
      </p:sp>
      <p:sp>
        <p:nvSpPr>
          <p:cNvPr id="28" name="TextBox 27">
            <a:extLst>
              <a:ext uri="{FF2B5EF4-FFF2-40B4-BE49-F238E27FC236}">
                <a16:creationId xmlns:a16="http://schemas.microsoft.com/office/drawing/2014/main" id="{C6DF8319-3711-42B5-BA6D-55771C356C7C}"/>
              </a:ext>
            </a:extLst>
          </p:cNvPr>
          <p:cNvSpPr txBox="1"/>
          <p:nvPr/>
        </p:nvSpPr>
        <p:spPr>
          <a:xfrm>
            <a:off x="8413768" y="2578830"/>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Comfort with Ambiguity</a:t>
            </a:r>
          </a:p>
        </p:txBody>
      </p:sp>
      <p:sp>
        <p:nvSpPr>
          <p:cNvPr id="29" name="TextBox 28">
            <a:extLst>
              <a:ext uri="{FF2B5EF4-FFF2-40B4-BE49-F238E27FC236}">
                <a16:creationId xmlns:a16="http://schemas.microsoft.com/office/drawing/2014/main" id="{50C0D183-945F-42D0-A9AF-4DE9297E0735}"/>
              </a:ext>
            </a:extLst>
          </p:cNvPr>
          <p:cNvSpPr txBox="1"/>
          <p:nvPr/>
        </p:nvSpPr>
        <p:spPr>
          <a:xfrm>
            <a:off x="8413768" y="4193010"/>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Communication</a:t>
            </a:r>
          </a:p>
        </p:txBody>
      </p:sp>
      <p:sp>
        <p:nvSpPr>
          <p:cNvPr id="32" name="TextBox 31">
            <a:extLst>
              <a:ext uri="{FF2B5EF4-FFF2-40B4-BE49-F238E27FC236}">
                <a16:creationId xmlns:a16="http://schemas.microsoft.com/office/drawing/2014/main" id="{86D3E575-18BE-4636-B377-73F9BC0374F9}"/>
              </a:ext>
            </a:extLst>
          </p:cNvPr>
          <p:cNvSpPr txBox="1"/>
          <p:nvPr/>
        </p:nvSpPr>
        <p:spPr>
          <a:xfrm>
            <a:off x="8413768" y="5115400"/>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Creative Thinking/Innovation</a:t>
            </a:r>
          </a:p>
        </p:txBody>
      </p:sp>
      <p:sp>
        <p:nvSpPr>
          <p:cNvPr id="33" name="TextBox 32">
            <a:extLst>
              <a:ext uri="{FF2B5EF4-FFF2-40B4-BE49-F238E27FC236}">
                <a16:creationId xmlns:a16="http://schemas.microsoft.com/office/drawing/2014/main" id="{B7C0F22E-3168-4354-A836-4A5FFF49CF89}"/>
              </a:ext>
            </a:extLst>
          </p:cNvPr>
          <p:cNvSpPr txBox="1"/>
          <p:nvPr/>
        </p:nvSpPr>
        <p:spPr>
          <a:xfrm>
            <a:off x="8413768" y="534599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Critical Thinking</a:t>
            </a:r>
          </a:p>
        </p:txBody>
      </p:sp>
      <p:sp>
        <p:nvSpPr>
          <p:cNvPr id="35" name="TextBox 34">
            <a:extLst>
              <a:ext uri="{FF2B5EF4-FFF2-40B4-BE49-F238E27FC236}">
                <a16:creationId xmlns:a16="http://schemas.microsoft.com/office/drawing/2014/main" id="{D4E4287A-2CD0-496F-B9B0-005653596F62}"/>
              </a:ext>
            </a:extLst>
          </p:cNvPr>
          <p:cNvSpPr txBox="1"/>
          <p:nvPr/>
        </p:nvSpPr>
        <p:spPr>
          <a:xfrm>
            <a:off x="8413768" y="5576593"/>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Decision-Making</a:t>
            </a:r>
          </a:p>
        </p:txBody>
      </p:sp>
      <p:sp>
        <p:nvSpPr>
          <p:cNvPr id="38" name="TextBox 37">
            <a:extLst>
              <a:ext uri="{FF2B5EF4-FFF2-40B4-BE49-F238E27FC236}">
                <a16:creationId xmlns:a16="http://schemas.microsoft.com/office/drawing/2014/main" id="{09027BD4-62FC-421A-B1B4-35F9968D4FE4}"/>
              </a:ext>
            </a:extLst>
          </p:cNvPr>
          <p:cNvSpPr txBox="1"/>
          <p:nvPr/>
        </p:nvSpPr>
        <p:spPr>
          <a:xfrm>
            <a:off x="8413768" y="442360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Empathy</a:t>
            </a:r>
          </a:p>
        </p:txBody>
      </p:sp>
      <p:sp>
        <p:nvSpPr>
          <p:cNvPr id="40" name="TextBox 39">
            <a:extLst>
              <a:ext uri="{FF2B5EF4-FFF2-40B4-BE49-F238E27FC236}">
                <a16:creationId xmlns:a16="http://schemas.microsoft.com/office/drawing/2014/main" id="{2D813530-661F-4CC8-9329-F8990F0D5AEF}"/>
              </a:ext>
            </a:extLst>
          </p:cNvPr>
          <p:cNvSpPr txBox="1"/>
          <p:nvPr/>
        </p:nvSpPr>
        <p:spPr>
          <a:xfrm>
            <a:off x="8413768" y="5807190"/>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Ethical Reasoning</a:t>
            </a:r>
          </a:p>
        </p:txBody>
      </p:sp>
      <p:sp>
        <p:nvSpPr>
          <p:cNvPr id="42" name="TextBox 41">
            <a:extLst>
              <a:ext uri="{FF2B5EF4-FFF2-40B4-BE49-F238E27FC236}">
                <a16:creationId xmlns:a16="http://schemas.microsoft.com/office/drawing/2014/main" id="{AC34FB0B-7551-4BF4-A287-5D6E2612A72A}"/>
              </a:ext>
            </a:extLst>
          </p:cNvPr>
          <p:cNvSpPr txBox="1"/>
          <p:nvPr/>
        </p:nvSpPr>
        <p:spPr>
          <a:xfrm>
            <a:off x="8413768" y="73405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Help Seeking</a:t>
            </a:r>
          </a:p>
        </p:txBody>
      </p:sp>
      <p:sp>
        <p:nvSpPr>
          <p:cNvPr id="43" name="TextBox 42">
            <a:extLst>
              <a:ext uri="{FF2B5EF4-FFF2-40B4-BE49-F238E27FC236}">
                <a16:creationId xmlns:a16="http://schemas.microsoft.com/office/drawing/2014/main" id="{EA6C9F61-5C77-42E4-8500-04987056AFF5}"/>
              </a:ext>
            </a:extLst>
          </p:cNvPr>
          <p:cNvSpPr txBox="1"/>
          <p:nvPr/>
        </p:nvSpPr>
        <p:spPr>
          <a:xfrm>
            <a:off x="8413768" y="2809428"/>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Humility</a:t>
            </a:r>
          </a:p>
        </p:txBody>
      </p:sp>
      <p:sp>
        <p:nvSpPr>
          <p:cNvPr id="45" name="TextBox 44">
            <a:extLst>
              <a:ext uri="{FF2B5EF4-FFF2-40B4-BE49-F238E27FC236}">
                <a16:creationId xmlns:a16="http://schemas.microsoft.com/office/drawing/2014/main" id="{D55CB2BC-E33B-4ED5-86DF-E26B7C4C1ADB}"/>
              </a:ext>
            </a:extLst>
          </p:cNvPr>
          <p:cNvSpPr txBox="1"/>
          <p:nvPr/>
        </p:nvSpPr>
        <p:spPr>
          <a:xfrm>
            <a:off x="8413768" y="964650"/>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Independence/Autonomy</a:t>
            </a:r>
          </a:p>
        </p:txBody>
      </p:sp>
      <p:sp>
        <p:nvSpPr>
          <p:cNvPr id="47" name="TextBox 46">
            <a:extLst>
              <a:ext uri="{FF2B5EF4-FFF2-40B4-BE49-F238E27FC236}">
                <a16:creationId xmlns:a16="http://schemas.microsoft.com/office/drawing/2014/main" id="{AB7F3BF8-DA54-4E54-B838-8074C3F4BF86}"/>
              </a:ext>
            </a:extLst>
          </p:cNvPr>
          <p:cNvSpPr txBox="1"/>
          <p:nvPr/>
        </p:nvSpPr>
        <p:spPr>
          <a:xfrm>
            <a:off x="8413768" y="1195249"/>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Initiative</a:t>
            </a:r>
          </a:p>
        </p:txBody>
      </p:sp>
      <p:sp>
        <p:nvSpPr>
          <p:cNvPr id="48" name="TextBox 47">
            <a:extLst>
              <a:ext uri="{FF2B5EF4-FFF2-40B4-BE49-F238E27FC236}">
                <a16:creationId xmlns:a16="http://schemas.microsoft.com/office/drawing/2014/main" id="{F5D51F9F-2A92-44AF-B90C-B377F72F6320}"/>
              </a:ext>
            </a:extLst>
          </p:cNvPr>
          <p:cNvSpPr txBox="1"/>
          <p:nvPr/>
        </p:nvSpPr>
        <p:spPr>
          <a:xfrm>
            <a:off x="8413768" y="603778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Inquiry &amp; Analysis</a:t>
            </a:r>
          </a:p>
        </p:txBody>
      </p:sp>
      <p:sp>
        <p:nvSpPr>
          <p:cNvPr id="50" name="TextBox 49">
            <a:extLst>
              <a:ext uri="{FF2B5EF4-FFF2-40B4-BE49-F238E27FC236}">
                <a16:creationId xmlns:a16="http://schemas.microsoft.com/office/drawing/2014/main" id="{3A0D3282-CD34-444F-8523-1D97F67A8E47}"/>
              </a:ext>
            </a:extLst>
          </p:cNvPr>
          <p:cNvSpPr txBox="1"/>
          <p:nvPr/>
        </p:nvSpPr>
        <p:spPr>
          <a:xfrm>
            <a:off x="8413768" y="304002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Integrity</a:t>
            </a:r>
          </a:p>
        </p:txBody>
      </p:sp>
      <p:sp>
        <p:nvSpPr>
          <p:cNvPr id="51" name="TextBox 50">
            <a:extLst>
              <a:ext uri="{FF2B5EF4-FFF2-40B4-BE49-F238E27FC236}">
                <a16:creationId xmlns:a16="http://schemas.microsoft.com/office/drawing/2014/main" id="{C020B5C3-A752-4B6C-B5B0-943C0C4117DD}"/>
              </a:ext>
            </a:extLst>
          </p:cNvPr>
          <p:cNvSpPr txBox="1"/>
          <p:nvPr/>
        </p:nvSpPr>
        <p:spPr>
          <a:xfrm>
            <a:off x="8413768" y="4654204"/>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Leadership</a:t>
            </a:r>
          </a:p>
        </p:txBody>
      </p:sp>
      <p:sp>
        <p:nvSpPr>
          <p:cNvPr id="52" name="TextBox 51">
            <a:extLst>
              <a:ext uri="{FF2B5EF4-FFF2-40B4-BE49-F238E27FC236}">
                <a16:creationId xmlns:a16="http://schemas.microsoft.com/office/drawing/2014/main" id="{AAB458DC-90B8-46E0-B011-E1A397890DD6}"/>
              </a:ext>
            </a:extLst>
          </p:cNvPr>
          <p:cNvSpPr txBox="1"/>
          <p:nvPr/>
        </p:nvSpPr>
        <p:spPr>
          <a:xfrm>
            <a:off x="8413768" y="3270622"/>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Mindfulness</a:t>
            </a:r>
          </a:p>
        </p:txBody>
      </p:sp>
      <p:sp>
        <p:nvSpPr>
          <p:cNvPr id="55" name="TextBox 54">
            <a:extLst>
              <a:ext uri="{FF2B5EF4-FFF2-40B4-BE49-F238E27FC236}">
                <a16:creationId xmlns:a16="http://schemas.microsoft.com/office/drawing/2014/main" id="{5E4366B2-9212-4EBD-954F-1039A2875E18}"/>
              </a:ext>
            </a:extLst>
          </p:cNvPr>
          <p:cNvSpPr txBox="1"/>
          <p:nvPr/>
        </p:nvSpPr>
        <p:spPr>
          <a:xfrm>
            <a:off x="8413768" y="3501220"/>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Open-Mindedness</a:t>
            </a:r>
          </a:p>
        </p:txBody>
      </p:sp>
      <p:sp>
        <p:nvSpPr>
          <p:cNvPr id="57" name="TextBox 56">
            <a:extLst>
              <a:ext uri="{FF2B5EF4-FFF2-40B4-BE49-F238E27FC236}">
                <a16:creationId xmlns:a16="http://schemas.microsoft.com/office/drawing/2014/main" id="{107BFAC5-C9AB-4D21-99C0-66B3BA87628E}"/>
              </a:ext>
            </a:extLst>
          </p:cNvPr>
          <p:cNvSpPr txBox="1"/>
          <p:nvPr/>
        </p:nvSpPr>
        <p:spPr>
          <a:xfrm>
            <a:off x="8413768" y="1425845"/>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Perseverance/Resiliency</a:t>
            </a:r>
          </a:p>
        </p:txBody>
      </p:sp>
      <p:sp>
        <p:nvSpPr>
          <p:cNvPr id="59" name="TextBox 58">
            <a:extLst>
              <a:ext uri="{FF2B5EF4-FFF2-40B4-BE49-F238E27FC236}">
                <a16:creationId xmlns:a16="http://schemas.microsoft.com/office/drawing/2014/main" id="{1BD1ECA5-9E37-4B98-84DF-7AFDED9E68BA}"/>
              </a:ext>
            </a:extLst>
          </p:cNvPr>
          <p:cNvSpPr txBox="1"/>
          <p:nvPr/>
        </p:nvSpPr>
        <p:spPr>
          <a:xfrm>
            <a:off x="8413768" y="6268379"/>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Problem Solving</a:t>
            </a:r>
          </a:p>
        </p:txBody>
      </p:sp>
      <p:sp>
        <p:nvSpPr>
          <p:cNvPr id="63" name="TextBox 62">
            <a:extLst>
              <a:ext uri="{FF2B5EF4-FFF2-40B4-BE49-F238E27FC236}">
                <a16:creationId xmlns:a16="http://schemas.microsoft.com/office/drawing/2014/main" id="{E7040743-1CC6-46A7-9915-547CFBFB4DC3}"/>
              </a:ext>
            </a:extLst>
          </p:cNvPr>
          <p:cNvSpPr txBox="1"/>
          <p:nvPr/>
        </p:nvSpPr>
        <p:spPr>
          <a:xfrm>
            <a:off x="8413768" y="2117637"/>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Self-Efficacy/Confidence</a:t>
            </a:r>
          </a:p>
        </p:txBody>
      </p:sp>
      <p:sp>
        <p:nvSpPr>
          <p:cNvPr id="64" name="TextBox 63">
            <a:extLst>
              <a:ext uri="{FF2B5EF4-FFF2-40B4-BE49-F238E27FC236}">
                <a16:creationId xmlns:a16="http://schemas.microsoft.com/office/drawing/2014/main" id="{0361C95A-FB90-4EE3-9A71-E432B3FA51C6}"/>
              </a:ext>
            </a:extLst>
          </p:cNvPr>
          <p:cNvSpPr txBox="1"/>
          <p:nvPr/>
        </p:nvSpPr>
        <p:spPr>
          <a:xfrm>
            <a:off x="8413768" y="1887039"/>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Self-Directed Learning</a:t>
            </a:r>
          </a:p>
        </p:txBody>
      </p:sp>
      <p:sp>
        <p:nvSpPr>
          <p:cNvPr id="68" name="TextBox 67">
            <a:extLst>
              <a:ext uri="{FF2B5EF4-FFF2-40B4-BE49-F238E27FC236}">
                <a16:creationId xmlns:a16="http://schemas.microsoft.com/office/drawing/2014/main" id="{F0A6160C-ECFA-4248-AAFE-76E516473B4F}"/>
              </a:ext>
            </a:extLst>
          </p:cNvPr>
          <p:cNvSpPr txBox="1"/>
          <p:nvPr/>
        </p:nvSpPr>
        <p:spPr>
          <a:xfrm>
            <a:off x="8413768" y="1656442"/>
            <a:ext cx="3601169" cy="369332"/>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Resourcefulness</a:t>
            </a:r>
          </a:p>
        </p:txBody>
      </p:sp>
      <p:sp>
        <p:nvSpPr>
          <p:cNvPr id="69" name="TextBox 68"/>
          <p:cNvSpPr txBox="1"/>
          <p:nvPr/>
        </p:nvSpPr>
        <p:spPr>
          <a:xfrm>
            <a:off x="315306" y="55982"/>
            <a:ext cx="6837334" cy="688232"/>
          </a:xfrm>
          <a:prstGeom prst="rect">
            <a:avLst/>
          </a:prstGeom>
          <a:noFill/>
        </p:spPr>
        <p:txBody>
          <a:bodyPr wrap="square" lIns="105504" tIns="52752" rIns="105504" bIns="52752" rtlCol="0">
            <a:spAutoFit/>
          </a:bodyPr>
          <a:lstStyle/>
          <a:p>
            <a:r>
              <a:rPr lang="en-US" sz="3780" dirty="0">
                <a:solidFill>
                  <a:schemeClr val="tx1">
                    <a:lumMod val="65000"/>
                    <a:lumOff val="35000"/>
                  </a:schemeClr>
                </a:solidFill>
                <a:latin typeface="Duplicate Sans Regular" pitchFamily="50" charset="0"/>
                <a:ea typeface="Helvetica Neue" charset="0"/>
                <a:cs typeface="Arial" panose="020B0604020202020204" pitchFamily="34" charset="0"/>
              </a:rPr>
              <a:t>Highly valued skills and attitudes</a:t>
            </a:r>
          </a:p>
        </p:txBody>
      </p:sp>
    </p:spTree>
    <p:extLst>
      <p:ext uri="{BB962C8B-B14F-4D97-AF65-F5344CB8AC3E}">
        <p14:creationId xmlns:p14="http://schemas.microsoft.com/office/powerpoint/2010/main" val="1387039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Tm="0">
        <p159:morph option="byObject"/>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22AB93-3D6C-4FD8-A12A-DD439A331F16}"/>
              </a:ext>
            </a:extLst>
          </p:cNvPr>
          <p:cNvGrpSpPr/>
          <p:nvPr/>
        </p:nvGrpSpPr>
        <p:grpSpPr>
          <a:xfrm>
            <a:off x="4212625" y="927954"/>
            <a:ext cx="4201142" cy="1661380"/>
            <a:chOff x="3510521" y="773295"/>
            <a:chExt cx="3500952" cy="1384483"/>
          </a:xfrm>
        </p:grpSpPr>
        <p:sp>
          <p:nvSpPr>
            <p:cNvPr id="3" name="TextBox 2"/>
            <p:cNvSpPr txBox="1"/>
            <p:nvPr/>
          </p:nvSpPr>
          <p:spPr>
            <a:xfrm>
              <a:off x="3510521" y="773295"/>
              <a:ext cx="3000974" cy="307777"/>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Advocacy</a:t>
              </a:r>
            </a:p>
          </p:txBody>
        </p:sp>
        <p:sp>
          <p:nvSpPr>
            <p:cNvPr id="18" name="TextBox 17">
              <a:extLst>
                <a:ext uri="{FF2B5EF4-FFF2-40B4-BE49-F238E27FC236}">
                  <a16:creationId xmlns:a16="http://schemas.microsoft.com/office/drawing/2014/main" id="{AE3EA99B-06D0-4625-9A6A-CAF6EC47456C}"/>
                </a:ext>
              </a:extLst>
            </p:cNvPr>
            <p:cNvSpPr txBox="1"/>
            <p:nvPr/>
          </p:nvSpPr>
          <p:spPr>
            <a:xfrm>
              <a:off x="3510521" y="1203979"/>
              <a:ext cx="3000974" cy="307777"/>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Civic-Mindedness</a:t>
              </a:r>
            </a:p>
          </p:txBody>
        </p:sp>
        <p:sp>
          <p:nvSpPr>
            <p:cNvPr id="31" name="TextBox 30">
              <a:extLst>
                <a:ext uri="{FF2B5EF4-FFF2-40B4-BE49-F238E27FC236}">
                  <a16:creationId xmlns:a16="http://schemas.microsoft.com/office/drawing/2014/main" id="{87447CA3-A2C3-40A1-A421-D0670E6AF8DB}"/>
                </a:ext>
              </a:extLst>
            </p:cNvPr>
            <p:cNvSpPr txBox="1"/>
            <p:nvPr/>
          </p:nvSpPr>
          <p:spPr>
            <a:xfrm>
              <a:off x="3510522" y="988637"/>
              <a:ext cx="3500951" cy="307777"/>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Conflict Resolution/Transformation</a:t>
              </a:r>
            </a:p>
          </p:txBody>
        </p:sp>
        <p:sp>
          <p:nvSpPr>
            <p:cNvPr id="44" name="TextBox 43">
              <a:extLst>
                <a:ext uri="{FF2B5EF4-FFF2-40B4-BE49-F238E27FC236}">
                  <a16:creationId xmlns:a16="http://schemas.microsoft.com/office/drawing/2014/main" id="{56627742-2EEF-4C1E-8335-44E74915C55E}"/>
                </a:ext>
              </a:extLst>
            </p:cNvPr>
            <p:cNvSpPr txBox="1"/>
            <p:nvPr/>
          </p:nvSpPr>
          <p:spPr>
            <a:xfrm>
              <a:off x="3510521" y="1419321"/>
              <a:ext cx="3000974" cy="307777"/>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Inclusivity/Inclusive Action</a:t>
              </a:r>
            </a:p>
          </p:txBody>
        </p:sp>
        <p:sp>
          <p:nvSpPr>
            <p:cNvPr id="54" name="TextBox 53">
              <a:extLst>
                <a:ext uri="{FF2B5EF4-FFF2-40B4-BE49-F238E27FC236}">
                  <a16:creationId xmlns:a16="http://schemas.microsoft.com/office/drawing/2014/main" id="{29FE315E-6657-4E25-B2BF-D3D8BFEEDD45}"/>
                </a:ext>
              </a:extLst>
            </p:cNvPr>
            <p:cNvSpPr txBox="1"/>
            <p:nvPr/>
          </p:nvSpPr>
          <p:spPr>
            <a:xfrm>
              <a:off x="3510521" y="1634661"/>
              <a:ext cx="3000974" cy="307777"/>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Networking</a:t>
              </a:r>
            </a:p>
          </p:txBody>
        </p:sp>
        <p:sp>
          <p:nvSpPr>
            <p:cNvPr id="66" name="TextBox 65">
              <a:extLst>
                <a:ext uri="{FF2B5EF4-FFF2-40B4-BE49-F238E27FC236}">
                  <a16:creationId xmlns:a16="http://schemas.microsoft.com/office/drawing/2014/main" id="{6592B7A3-60A0-45E4-8E20-F6086A38AFBB}"/>
                </a:ext>
              </a:extLst>
            </p:cNvPr>
            <p:cNvSpPr txBox="1"/>
            <p:nvPr/>
          </p:nvSpPr>
          <p:spPr>
            <a:xfrm>
              <a:off x="3510521" y="1850001"/>
              <a:ext cx="3000974" cy="307777"/>
            </a:xfrm>
            <a:prstGeom prst="rect">
              <a:avLst/>
            </a:prstGeom>
            <a:noFill/>
          </p:spPr>
          <p:txBody>
            <a:bodyPr wrap="square" numCol="1" rtlCol="0">
              <a:spAutoFit/>
            </a:bodyPr>
            <a:lstStyle/>
            <a:p>
              <a:pPr defTabSz="822952">
                <a:defRPr/>
              </a:pPr>
              <a:r>
                <a:rPr lang="en-US" dirty="0">
                  <a:solidFill>
                    <a:srgbClr val="ECB764"/>
                  </a:solidFill>
                  <a:latin typeface="Duplicate Sans" pitchFamily="2" charset="77"/>
                  <a:ea typeface="Arial Narrow" charset="0"/>
                  <a:cs typeface="Arial Narrow" charset="0"/>
                </a:rPr>
                <a:t>Systems Thinking</a:t>
              </a:r>
            </a:p>
          </p:txBody>
        </p:sp>
      </p:grpSp>
      <p:grpSp>
        <p:nvGrpSpPr>
          <p:cNvPr id="6" name="Group 5">
            <a:extLst>
              <a:ext uri="{FF2B5EF4-FFF2-40B4-BE49-F238E27FC236}">
                <a16:creationId xmlns:a16="http://schemas.microsoft.com/office/drawing/2014/main" id="{9D2750F6-0D33-4BC5-B00C-D69D30F47810}"/>
              </a:ext>
            </a:extLst>
          </p:cNvPr>
          <p:cNvGrpSpPr/>
          <p:nvPr/>
        </p:nvGrpSpPr>
        <p:grpSpPr>
          <a:xfrm>
            <a:off x="4212625" y="3248701"/>
            <a:ext cx="4201142" cy="2179844"/>
            <a:chOff x="3510521" y="2707251"/>
            <a:chExt cx="3500952" cy="1816537"/>
          </a:xfrm>
        </p:grpSpPr>
        <p:sp>
          <p:nvSpPr>
            <p:cNvPr id="19" name="TextBox 18">
              <a:extLst>
                <a:ext uri="{FF2B5EF4-FFF2-40B4-BE49-F238E27FC236}">
                  <a16:creationId xmlns:a16="http://schemas.microsoft.com/office/drawing/2014/main" id="{59A64CE2-B696-4B93-987E-91DAF65F7534}"/>
                </a:ext>
              </a:extLst>
            </p:cNvPr>
            <p:cNvSpPr txBox="1"/>
            <p:nvPr/>
          </p:nvSpPr>
          <p:spPr>
            <a:xfrm>
              <a:off x="3510521" y="2707251"/>
              <a:ext cx="3000974" cy="307777"/>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Coaching/Mentoring</a:t>
              </a:r>
            </a:p>
          </p:txBody>
        </p:sp>
        <p:sp>
          <p:nvSpPr>
            <p:cNvPr id="71" name="TextBox 70">
              <a:extLst>
                <a:ext uri="{FF2B5EF4-FFF2-40B4-BE49-F238E27FC236}">
                  <a16:creationId xmlns:a16="http://schemas.microsoft.com/office/drawing/2014/main" id="{D8C7393D-5C06-4BEE-80E5-02A4FE44B935}"/>
                </a:ext>
              </a:extLst>
            </p:cNvPr>
            <p:cNvSpPr txBox="1"/>
            <p:nvPr/>
          </p:nvSpPr>
          <p:spPr>
            <a:xfrm>
              <a:off x="3510522" y="2922790"/>
              <a:ext cx="3500951" cy="307777"/>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Conflict Resolution/Transformation</a:t>
              </a:r>
            </a:p>
          </p:txBody>
        </p:sp>
        <p:sp>
          <p:nvSpPr>
            <p:cNvPr id="41" name="TextBox 40">
              <a:extLst>
                <a:ext uri="{FF2B5EF4-FFF2-40B4-BE49-F238E27FC236}">
                  <a16:creationId xmlns:a16="http://schemas.microsoft.com/office/drawing/2014/main" id="{DF2F98AE-B1A6-4563-8BC9-8E15BEF9A0DB}"/>
                </a:ext>
              </a:extLst>
            </p:cNvPr>
            <p:cNvSpPr txBox="1"/>
            <p:nvPr/>
          </p:nvSpPr>
          <p:spPr>
            <a:xfrm>
              <a:off x="3510521" y="3138326"/>
              <a:ext cx="3000974" cy="307777"/>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Financial Literacy</a:t>
              </a:r>
            </a:p>
          </p:txBody>
        </p:sp>
        <p:sp>
          <p:nvSpPr>
            <p:cNvPr id="56" name="TextBox 55">
              <a:extLst>
                <a:ext uri="{FF2B5EF4-FFF2-40B4-BE49-F238E27FC236}">
                  <a16:creationId xmlns:a16="http://schemas.microsoft.com/office/drawing/2014/main" id="{11FB91C0-23D7-4340-8A44-BE5512E901CD}"/>
                </a:ext>
              </a:extLst>
            </p:cNvPr>
            <p:cNvSpPr txBox="1"/>
            <p:nvPr/>
          </p:nvSpPr>
          <p:spPr>
            <a:xfrm>
              <a:off x="3510521" y="3353863"/>
              <a:ext cx="3000974" cy="307777"/>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Organization</a:t>
              </a:r>
            </a:p>
          </p:txBody>
        </p:sp>
        <p:sp>
          <p:nvSpPr>
            <p:cNvPr id="58" name="TextBox 57">
              <a:extLst>
                <a:ext uri="{FF2B5EF4-FFF2-40B4-BE49-F238E27FC236}">
                  <a16:creationId xmlns:a16="http://schemas.microsoft.com/office/drawing/2014/main" id="{F81A8315-37F4-48FE-A6FA-F2482B852CD6}"/>
                </a:ext>
              </a:extLst>
            </p:cNvPr>
            <p:cNvSpPr txBox="1"/>
            <p:nvPr/>
          </p:nvSpPr>
          <p:spPr>
            <a:xfrm>
              <a:off x="3510521" y="3784938"/>
              <a:ext cx="3000974" cy="307777"/>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Planning</a:t>
              </a:r>
            </a:p>
          </p:txBody>
        </p:sp>
        <p:sp>
          <p:nvSpPr>
            <p:cNvPr id="65" name="TextBox 64">
              <a:extLst>
                <a:ext uri="{FF2B5EF4-FFF2-40B4-BE49-F238E27FC236}">
                  <a16:creationId xmlns:a16="http://schemas.microsoft.com/office/drawing/2014/main" id="{ECB6E817-D595-416B-A5D3-114562AABF31}"/>
                </a:ext>
              </a:extLst>
            </p:cNvPr>
            <p:cNvSpPr txBox="1"/>
            <p:nvPr/>
          </p:nvSpPr>
          <p:spPr>
            <a:xfrm>
              <a:off x="3510521" y="4000476"/>
              <a:ext cx="3000974" cy="307777"/>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Strategic Thinking</a:t>
              </a:r>
            </a:p>
          </p:txBody>
        </p:sp>
        <p:sp>
          <p:nvSpPr>
            <p:cNvPr id="67" name="TextBox 66">
              <a:extLst>
                <a:ext uri="{FF2B5EF4-FFF2-40B4-BE49-F238E27FC236}">
                  <a16:creationId xmlns:a16="http://schemas.microsoft.com/office/drawing/2014/main" id="{0CE31A87-91AC-46DA-B0EF-319BED58C8C2}"/>
                </a:ext>
              </a:extLst>
            </p:cNvPr>
            <p:cNvSpPr txBox="1"/>
            <p:nvPr/>
          </p:nvSpPr>
          <p:spPr>
            <a:xfrm>
              <a:off x="3510521" y="4216011"/>
              <a:ext cx="3000974" cy="307777"/>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Time Management</a:t>
              </a:r>
            </a:p>
          </p:txBody>
        </p:sp>
        <p:sp>
          <p:nvSpPr>
            <p:cNvPr id="73" name="TextBox 72">
              <a:extLst>
                <a:ext uri="{FF2B5EF4-FFF2-40B4-BE49-F238E27FC236}">
                  <a16:creationId xmlns:a16="http://schemas.microsoft.com/office/drawing/2014/main" id="{1F9597DD-A6B1-40ED-B879-C421AFB1D685}"/>
                </a:ext>
              </a:extLst>
            </p:cNvPr>
            <p:cNvSpPr txBox="1"/>
            <p:nvPr/>
          </p:nvSpPr>
          <p:spPr>
            <a:xfrm>
              <a:off x="3510521" y="3569400"/>
              <a:ext cx="3000974" cy="307777"/>
            </a:xfrm>
            <a:prstGeom prst="rect">
              <a:avLst/>
            </a:prstGeom>
            <a:noFill/>
          </p:spPr>
          <p:txBody>
            <a:bodyPr wrap="square" numCol="1" rtlCol="0">
              <a:spAutoFit/>
            </a:bodyPr>
            <a:lstStyle/>
            <a:p>
              <a:pPr defTabSz="822952">
                <a:defRPr/>
              </a:pPr>
              <a:r>
                <a:rPr lang="en-US" dirty="0">
                  <a:solidFill>
                    <a:srgbClr val="6FA6FD"/>
                  </a:solidFill>
                  <a:latin typeface="Duplicate Sans" pitchFamily="2" charset="77"/>
                  <a:ea typeface="Arial Narrow" charset="0"/>
                  <a:cs typeface="Arial Narrow" charset="0"/>
                </a:rPr>
                <a:t>Networking</a:t>
              </a:r>
            </a:p>
          </p:txBody>
        </p:sp>
      </p:grpSp>
      <p:grpSp>
        <p:nvGrpSpPr>
          <p:cNvPr id="5" name="Group 4">
            <a:extLst>
              <a:ext uri="{FF2B5EF4-FFF2-40B4-BE49-F238E27FC236}">
                <a16:creationId xmlns:a16="http://schemas.microsoft.com/office/drawing/2014/main" id="{813F01F6-1156-4FB5-BC7D-D2061EE5CD6F}"/>
              </a:ext>
            </a:extLst>
          </p:cNvPr>
          <p:cNvGrpSpPr/>
          <p:nvPr/>
        </p:nvGrpSpPr>
        <p:grpSpPr>
          <a:xfrm>
            <a:off x="763368" y="5060777"/>
            <a:ext cx="3601169" cy="885036"/>
            <a:chOff x="636140" y="4217314"/>
            <a:chExt cx="3000974" cy="737530"/>
          </a:xfrm>
        </p:grpSpPr>
        <p:sp>
          <p:nvSpPr>
            <p:cNvPr id="34" name="TextBox 33">
              <a:extLst>
                <a:ext uri="{FF2B5EF4-FFF2-40B4-BE49-F238E27FC236}">
                  <a16:creationId xmlns:a16="http://schemas.microsoft.com/office/drawing/2014/main" id="{0C500CCE-157A-4A3A-A672-33316BE031DE}"/>
                </a:ext>
              </a:extLst>
            </p:cNvPr>
            <p:cNvSpPr txBox="1"/>
            <p:nvPr/>
          </p:nvSpPr>
          <p:spPr>
            <a:xfrm>
              <a:off x="636140" y="4217314"/>
              <a:ext cx="3000974" cy="307777"/>
            </a:xfrm>
            <a:prstGeom prst="rect">
              <a:avLst/>
            </a:prstGeom>
            <a:noFill/>
          </p:spPr>
          <p:txBody>
            <a:bodyPr wrap="square" numCol="1" rtlCol="0">
              <a:spAutoFit/>
            </a:bodyPr>
            <a:lstStyle/>
            <a:p>
              <a:pPr defTabSz="822952">
                <a:defRPr/>
              </a:pPr>
              <a:r>
                <a:rPr lang="en-US" dirty="0">
                  <a:solidFill>
                    <a:srgbClr val="38BDB3"/>
                  </a:solidFill>
                  <a:latin typeface="Duplicate Sans" pitchFamily="2" charset="77"/>
                  <a:ea typeface="Arial Narrow" charset="0"/>
                  <a:cs typeface="Arial Narrow" charset="0"/>
                </a:rPr>
                <a:t>Cultural Agility</a:t>
              </a:r>
            </a:p>
          </p:txBody>
        </p:sp>
        <p:sp>
          <p:nvSpPr>
            <p:cNvPr id="72" name="TextBox 71">
              <a:extLst>
                <a:ext uri="{FF2B5EF4-FFF2-40B4-BE49-F238E27FC236}">
                  <a16:creationId xmlns:a16="http://schemas.microsoft.com/office/drawing/2014/main" id="{709D2BE8-D711-4076-9A23-F2966A3FF04C}"/>
                </a:ext>
              </a:extLst>
            </p:cNvPr>
            <p:cNvSpPr txBox="1"/>
            <p:nvPr/>
          </p:nvSpPr>
          <p:spPr>
            <a:xfrm>
              <a:off x="636140" y="4432194"/>
              <a:ext cx="3000974" cy="307777"/>
            </a:xfrm>
            <a:prstGeom prst="rect">
              <a:avLst/>
            </a:prstGeom>
            <a:noFill/>
          </p:spPr>
          <p:txBody>
            <a:bodyPr wrap="square" numCol="1" rtlCol="0">
              <a:spAutoFit/>
            </a:bodyPr>
            <a:lstStyle/>
            <a:p>
              <a:pPr defTabSz="822952">
                <a:defRPr/>
              </a:pPr>
              <a:r>
                <a:rPr lang="en-US" dirty="0">
                  <a:solidFill>
                    <a:srgbClr val="38BDB3"/>
                  </a:solidFill>
                  <a:latin typeface="Duplicate Sans" pitchFamily="2" charset="77"/>
                  <a:ea typeface="Arial Narrow" charset="0"/>
                  <a:cs typeface="Arial Narrow" charset="0"/>
                </a:rPr>
                <a:t>Inclusivity/Inclusive Action</a:t>
              </a:r>
            </a:p>
          </p:txBody>
        </p:sp>
        <p:sp>
          <p:nvSpPr>
            <p:cNvPr id="77" name="TextBox 76">
              <a:extLst>
                <a:ext uri="{FF2B5EF4-FFF2-40B4-BE49-F238E27FC236}">
                  <a16:creationId xmlns:a16="http://schemas.microsoft.com/office/drawing/2014/main" id="{17BFF7BC-C199-47D8-944B-0AC08A0BD5AF}"/>
                </a:ext>
              </a:extLst>
            </p:cNvPr>
            <p:cNvSpPr txBox="1"/>
            <p:nvPr/>
          </p:nvSpPr>
          <p:spPr>
            <a:xfrm>
              <a:off x="636140" y="4647067"/>
              <a:ext cx="3000974" cy="307777"/>
            </a:xfrm>
            <a:prstGeom prst="rect">
              <a:avLst/>
            </a:prstGeom>
            <a:noFill/>
          </p:spPr>
          <p:txBody>
            <a:bodyPr wrap="square" numCol="1" rtlCol="0">
              <a:spAutoFit/>
            </a:bodyPr>
            <a:lstStyle/>
            <a:p>
              <a:pPr defTabSz="822952">
                <a:defRPr/>
              </a:pPr>
              <a:r>
                <a:rPr lang="en-US" dirty="0">
                  <a:solidFill>
                    <a:srgbClr val="38BDB3"/>
                  </a:solidFill>
                  <a:latin typeface="Duplicate Sans" pitchFamily="2" charset="77"/>
                  <a:ea typeface="Arial Narrow" charset="0"/>
                  <a:cs typeface="Arial Narrow" charset="0"/>
                </a:rPr>
                <a:t>Systems Thinking</a:t>
              </a:r>
            </a:p>
          </p:txBody>
        </p:sp>
      </p:grpSp>
      <p:grpSp>
        <p:nvGrpSpPr>
          <p:cNvPr id="2" name="Group 1">
            <a:extLst>
              <a:ext uri="{FF2B5EF4-FFF2-40B4-BE49-F238E27FC236}">
                <a16:creationId xmlns:a16="http://schemas.microsoft.com/office/drawing/2014/main" id="{AC6C9C67-0432-46EF-852D-799728A5B2B6}"/>
              </a:ext>
            </a:extLst>
          </p:cNvPr>
          <p:cNvGrpSpPr/>
          <p:nvPr/>
        </p:nvGrpSpPr>
        <p:grpSpPr>
          <a:xfrm>
            <a:off x="763368" y="935090"/>
            <a:ext cx="3601169" cy="2432176"/>
            <a:chOff x="636140" y="779242"/>
            <a:chExt cx="3000974" cy="2026813"/>
          </a:xfrm>
        </p:grpSpPr>
        <p:sp>
          <p:nvSpPr>
            <p:cNvPr id="30" name="TextBox 29">
              <a:extLst>
                <a:ext uri="{FF2B5EF4-FFF2-40B4-BE49-F238E27FC236}">
                  <a16:creationId xmlns:a16="http://schemas.microsoft.com/office/drawing/2014/main" id="{44AC52D1-CEB4-4D5E-A5E8-78F69A631EF8}"/>
                </a:ext>
              </a:extLst>
            </p:cNvPr>
            <p:cNvSpPr txBox="1"/>
            <p:nvPr/>
          </p:nvSpPr>
          <p:spPr>
            <a:xfrm>
              <a:off x="636140" y="994122"/>
              <a:ext cx="3000974" cy="307777"/>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Computational Thinking</a:t>
              </a:r>
            </a:p>
          </p:txBody>
        </p:sp>
        <p:sp>
          <p:nvSpPr>
            <p:cNvPr id="36" name="TextBox 35">
              <a:extLst>
                <a:ext uri="{FF2B5EF4-FFF2-40B4-BE49-F238E27FC236}">
                  <a16:creationId xmlns:a16="http://schemas.microsoft.com/office/drawing/2014/main" id="{1A68F859-DF55-4A18-8E7C-FF0E019E30F9}"/>
                </a:ext>
              </a:extLst>
            </p:cNvPr>
            <p:cNvSpPr txBox="1"/>
            <p:nvPr/>
          </p:nvSpPr>
          <p:spPr>
            <a:xfrm>
              <a:off x="636140" y="1209001"/>
              <a:ext cx="3000974" cy="307777"/>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Design Thinking</a:t>
              </a:r>
            </a:p>
          </p:txBody>
        </p:sp>
        <p:sp>
          <p:nvSpPr>
            <p:cNvPr id="70" name="TextBox 69">
              <a:extLst>
                <a:ext uri="{FF2B5EF4-FFF2-40B4-BE49-F238E27FC236}">
                  <a16:creationId xmlns:a16="http://schemas.microsoft.com/office/drawing/2014/main" id="{6277B5A8-AFF4-44DB-BD14-C727D56631EE}"/>
                </a:ext>
              </a:extLst>
            </p:cNvPr>
            <p:cNvSpPr txBox="1"/>
            <p:nvPr/>
          </p:nvSpPr>
          <p:spPr>
            <a:xfrm>
              <a:off x="636140" y="779242"/>
              <a:ext cx="3000974" cy="307777"/>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Aesthetic Appreciation</a:t>
              </a:r>
            </a:p>
          </p:txBody>
        </p:sp>
        <p:sp>
          <p:nvSpPr>
            <p:cNvPr id="39" name="TextBox 38">
              <a:extLst>
                <a:ext uri="{FF2B5EF4-FFF2-40B4-BE49-F238E27FC236}">
                  <a16:creationId xmlns:a16="http://schemas.microsoft.com/office/drawing/2014/main" id="{78D64CEE-AA37-4CE7-8F7F-6CACA357D6D9}"/>
                </a:ext>
              </a:extLst>
            </p:cNvPr>
            <p:cNvSpPr txBox="1"/>
            <p:nvPr/>
          </p:nvSpPr>
          <p:spPr>
            <a:xfrm>
              <a:off x="636140" y="1423881"/>
              <a:ext cx="3000974" cy="307777"/>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Entrepreneurship</a:t>
              </a:r>
            </a:p>
          </p:txBody>
        </p:sp>
        <p:sp>
          <p:nvSpPr>
            <p:cNvPr id="46" name="TextBox 45">
              <a:extLst>
                <a:ext uri="{FF2B5EF4-FFF2-40B4-BE49-F238E27FC236}">
                  <a16:creationId xmlns:a16="http://schemas.microsoft.com/office/drawing/2014/main" id="{2F290CD1-3E3D-4686-A812-39DF6982C2E3}"/>
                </a:ext>
              </a:extLst>
            </p:cNvPr>
            <p:cNvSpPr txBox="1"/>
            <p:nvPr/>
          </p:nvSpPr>
          <p:spPr>
            <a:xfrm>
              <a:off x="636140" y="1638760"/>
              <a:ext cx="3000974" cy="307777"/>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Information Literacy</a:t>
              </a:r>
            </a:p>
          </p:txBody>
        </p:sp>
        <p:sp>
          <p:nvSpPr>
            <p:cNvPr id="49" name="TextBox 48">
              <a:extLst>
                <a:ext uri="{FF2B5EF4-FFF2-40B4-BE49-F238E27FC236}">
                  <a16:creationId xmlns:a16="http://schemas.microsoft.com/office/drawing/2014/main" id="{A3CBF0C4-C64D-4214-82A7-D7BF32A58380}"/>
                </a:ext>
              </a:extLst>
            </p:cNvPr>
            <p:cNvSpPr txBox="1"/>
            <p:nvPr/>
          </p:nvSpPr>
          <p:spPr>
            <a:xfrm>
              <a:off x="636140" y="1853640"/>
              <a:ext cx="3000974" cy="307777"/>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Integrative Thinking</a:t>
              </a:r>
            </a:p>
          </p:txBody>
        </p:sp>
        <p:sp>
          <p:nvSpPr>
            <p:cNvPr id="60" name="TextBox 59">
              <a:extLst>
                <a:ext uri="{FF2B5EF4-FFF2-40B4-BE49-F238E27FC236}">
                  <a16:creationId xmlns:a16="http://schemas.microsoft.com/office/drawing/2014/main" id="{DE52049C-171F-4702-9657-6CDC42FAD1E0}"/>
                </a:ext>
              </a:extLst>
            </p:cNvPr>
            <p:cNvSpPr txBox="1"/>
            <p:nvPr/>
          </p:nvSpPr>
          <p:spPr>
            <a:xfrm>
              <a:off x="636140" y="2068519"/>
              <a:ext cx="3000974" cy="307777"/>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Quantitative Reasoning</a:t>
              </a:r>
            </a:p>
          </p:txBody>
        </p:sp>
        <p:sp>
          <p:nvSpPr>
            <p:cNvPr id="76" name="TextBox 75">
              <a:extLst>
                <a:ext uri="{FF2B5EF4-FFF2-40B4-BE49-F238E27FC236}">
                  <a16:creationId xmlns:a16="http://schemas.microsoft.com/office/drawing/2014/main" id="{64673AAD-685E-4E99-AFE5-89DEBF3B350B}"/>
                </a:ext>
              </a:extLst>
            </p:cNvPr>
            <p:cNvSpPr txBox="1"/>
            <p:nvPr/>
          </p:nvSpPr>
          <p:spPr>
            <a:xfrm>
              <a:off x="636140" y="2283399"/>
              <a:ext cx="3000974" cy="307777"/>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Strategic Thinking</a:t>
              </a:r>
            </a:p>
          </p:txBody>
        </p:sp>
        <p:sp>
          <p:nvSpPr>
            <p:cNvPr id="78" name="TextBox 77">
              <a:extLst>
                <a:ext uri="{FF2B5EF4-FFF2-40B4-BE49-F238E27FC236}">
                  <a16:creationId xmlns:a16="http://schemas.microsoft.com/office/drawing/2014/main" id="{0C63AA15-C044-48E4-9A4A-63A1D209C151}"/>
                </a:ext>
              </a:extLst>
            </p:cNvPr>
            <p:cNvSpPr txBox="1"/>
            <p:nvPr/>
          </p:nvSpPr>
          <p:spPr>
            <a:xfrm>
              <a:off x="636140" y="2498278"/>
              <a:ext cx="3000974" cy="307777"/>
            </a:xfrm>
            <a:prstGeom prst="rect">
              <a:avLst/>
            </a:prstGeom>
            <a:noFill/>
          </p:spPr>
          <p:txBody>
            <a:bodyPr wrap="square" numCol="1" rtlCol="0">
              <a:spAutoFit/>
            </a:bodyPr>
            <a:lstStyle/>
            <a:p>
              <a:pPr defTabSz="822952">
                <a:defRPr/>
              </a:pPr>
              <a:r>
                <a:rPr lang="en-US" dirty="0">
                  <a:solidFill>
                    <a:srgbClr val="E07188"/>
                  </a:solidFill>
                  <a:latin typeface="Duplicate Sans" pitchFamily="2" charset="77"/>
                  <a:ea typeface="Arial Narrow" charset="0"/>
                  <a:cs typeface="Arial Narrow" charset="0"/>
                </a:rPr>
                <a:t>Systems Thinking</a:t>
              </a:r>
            </a:p>
          </p:txBody>
        </p:sp>
      </p:grpSp>
      <p:grpSp>
        <p:nvGrpSpPr>
          <p:cNvPr id="4" name="Group 3">
            <a:extLst>
              <a:ext uri="{FF2B5EF4-FFF2-40B4-BE49-F238E27FC236}">
                <a16:creationId xmlns:a16="http://schemas.microsoft.com/office/drawing/2014/main" id="{47618890-49AB-4F9B-A1C2-6F4F04C8E7B0}"/>
              </a:ext>
            </a:extLst>
          </p:cNvPr>
          <p:cNvGrpSpPr/>
          <p:nvPr/>
        </p:nvGrpSpPr>
        <p:grpSpPr>
          <a:xfrm>
            <a:off x="763368" y="3513644"/>
            <a:ext cx="3601169" cy="1400754"/>
            <a:chOff x="636140" y="2928037"/>
            <a:chExt cx="3000974" cy="1167295"/>
          </a:xfrm>
        </p:grpSpPr>
        <p:sp>
          <p:nvSpPr>
            <p:cNvPr id="16" name="TextBox 15">
              <a:extLst>
                <a:ext uri="{FF2B5EF4-FFF2-40B4-BE49-F238E27FC236}">
                  <a16:creationId xmlns:a16="http://schemas.microsoft.com/office/drawing/2014/main" id="{853EA8DF-528B-41C5-8091-DCBE36667270}"/>
                </a:ext>
              </a:extLst>
            </p:cNvPr>
            <p:cNvSpPr txBox="1"/>
            <p:nvPr/>
          </p:nvSpPr>
          <p:spPr>
            <a:xfrm>
              <a:off x="636140" y="2928037"/>
              <a:ext cx="3000974" cy="307777"/>
            </a:xfrm>
            <a:prstGeom prst="rect">
              <a:avLst/>
            </a:prstGeom>
            <a:noFill/>
          </p:spPr>
          <p:txBody>
            <a:bodyPr wrap="square" numCol="1" rtlCol="0">
              <a:spAutoFit/>
            </a:bodyPr>
            <a:lstStyle/>
            <a:p>
              <a:pPr defTabSz="822952">
                <a:defRPr/>
              </a:pPr>
              <a:r>
                <a:rPr lang="en-US" dirty="0">
                  <a:solidFill>
                    <a:srgbClr val="9882C4"/>
                  </a:solidFill>
                  <a:latin typeface="Duplicate Sans" pitchFamily="2" charset="77"/>
                  <a:ea typeface="Arial Narrow" charset="0"/>
                  <a:cs typeface="Arial Narrow" charset="0"/>
                </a:rPr>
                <a:t>Aesthetic Appreciation</a:t>
              </a:r>
            </a:p>
          </p:txBody>
        </p:sp>
        <p:sp>
          <p:nvSpPr>
            <p:cNvPr id="17" name="TextBox 16">
              <a:extLst>
                <a:ext uri="{FF2B5EF4-FFF2-40B4-BE49-F238E27FC236}">
                  <a16:creationId xmlns:a16="http://schemas.microsoft.com/office/drawing/2014/main" id="{90B145E1-7CE6-43B4-8F93-8E5554853F63}"/>
                </a:ext>
              </a:extLst>
            </p:cNvPr>
            <p:cNvSpPr txBox="1"/>
            <p:nvPr/>
          </p:nvSpPr>
          <p:spPr>
            <a:xfrm>
              <a:off x="636140" y="3142917"/>
              <a:ext cx="3000974" cy="307777"/>
            </a:xfrm>
            <a:prstGeom prst="rect">
              <a:avLst/>
            </a:prstGeom>
            <a:noFill/>
          </p:spPr>
          <p:txBody>
            <a:bodyPr wrap="square" numCol="1" rtlCol="0">
              <a:spAutoFit/>
            </a:bodyPr>
            <a:lstStyle/>
            <a:p>
              <a:pPr defTabSz="822952">
                <a:defRPr/>
              </a:pPr>
              <a:r>
                <a:rPr lang="en-US" dirty="0">
                  <a:solidFill>
                    <a:srgbClr val="9882C4"/>
                  </a:solidFill>
                  <a:latin typeface="Duplicate Sans" pitchFamily="2" charset="77"/>
                  <a:ea typeface="Arial Narrow" charset="0"/>
                  <a:cs typeface="Arial Narrow" charset="0"/>
                </a:rPr>
                <a:t>Boundary Setting</a:t>
              </a:r>
            </a:p>
          </p:txBody>
        </p:sp>
        <p:sp>
          <p:nvSpPr>
            <p:cNvPr id="61" name="TextBox 60">
              <a:extLst>
                <a:ext uri="{FF2B5EF4-FFF2-40B4-BE49-F238E27FC236}">
                  <a16:creationId xmlns:a16="http://schemas.microsoft.com/office/drawing/2014/main" id="{CBEEB439-363A-4B04-8471-17929FA54261}"/>
                </a:ext>
              </a:extLst>
            </p:cNvPr>
            <p:cNvSpPr txBox="1"/>
            <p:nvPr/>
          </p:nvSpPr>
          <p:spPr>
            <a:xfrm>
              <a:off x="636140" y="3357796"/>
              <a:ext cx="3000974" cy="307777"/>
            </a:xfrm>
            <a:prstGeom prst="rect">
              <a:avLst/>
            </a:prstGeom>
            <a:noFill/>
          </p:spPr>
          <p:txBody>
            <a:bodyPr wrap="square" numCol="1" rtlCol="0">
              <a:spAutoFit/>
            </a:bodyPr>
            <a:lstStyle/>
            <a:p>
              <a:pPr defTabSz="822952">
                <a:defRPr/>
              </a:pPr>
              <a:r>
                <a:rPr lang="en-US" dirty="0">
                  <a:solidFill>
                    <a:srgbClr val="9882C4"/>
                  </a:solidFill>
                  <a:latin typeface="Duplicate Sans" pitchFamily="2" charset="77"/>
                  <a:ea typeface="Arial Narrow" charset="0"/>
                  <a:cs typeface="Arial Narrow" charset="0"/>
                </a:rPr>
                <a:t>Self-Care</a:t>
              </a:r>
            </a:p>
          </p:txBody>
        </p:sp>
        <p:sp>
          <p:nvSpPr>
            <p:cNvPr id="62" name="TextBox 61">
              <a:extLst>
                <a:ext uri="{FF2B5EF4-FFF2-40B4-BE49-F238E27FC236}">
                  <a16:creationId xmlns:a16="http://schemas.microsoft.com/office/drawing/2014/main" id="{FA7CB85E-2864-4F9C-A3D0-FB89745A906C}"/>
                </a:ext>
              </a:extLst>
            </p:cNvPr>
            <p:cNvSpPr txBox="1"/>
            <p:nvPr/>
          </p:nvSpPr>
          <p:spPr>
            <a:xfrm>
              <a:off x="636140" y="3572676"/>
              <a:ext cx="3000974" cy="307777"/>
            </a:xfrm>
            <a:prstGeom prst="rect">
              <a:avLst/>
            </a:prstGeom>
            <a:noFill/>
          </p:spPr>
          <p:txBody>
            <a:bodyPr wrap="square" numCol="1" rtlCol="0">
              <a:spAutoFit/>
            </a:bodyPr>
            <a:lstStyle/>
            <a:p>
              <a:pPr defTabSz="822952">
                <a:defRPr/>
              </a:pPr>
              <a:r>
                <a:rPr lang="en-US" dirty="0">
                  <a:solidFill>
                    <a:srgbClr val="9882C4"/>
                  </a:solidFill>
                  <a:latin typeface="Duplicate Sans" pitchFamily="2" charset="77"/>
                  <a:ea typeface="Arial Narrow" charset="0"/>
                  <a:cs typeface="Arial Narrow" charset="0"/>
                </a:rPr>
                <a:t>Self-Control</a:t>
              </a:r>
            </a:p>
          </p:txBody>
        </p:sp>
        <p:sp>
          <p:nvSpPr>
            <p:cNvPr id="79" name="TextBox 78">
              <a:extLst>
                <a:ext uri="{FF2B5EF4-FFF2-40B4-BE49-F238E27FC236}">
                  <a16:creationId xmlns:a16="http://schemas.microsoft.com/office/drawing/2014/main" id="{A3F5E13E-D289-451D-9132-44988592A774}"/>
                </a:ext>
              </a:extLst>
            </p:cNvPr>
            <p:cNvSpPr txBox="1"/>
            <p:nvPr/>
          </p:nvSpPr>
          <p:spPr>
            <a:xfrm>
              <a:off x="636140" y="3787555"/>
              <a:ext cx="3000974" cy="307777"/>
            </a:xfrm>
            <a:prstGeom prst="rect">
              <a:avLst/>
            </a:prstGeom>
            <a:noFill/>
          </p:spPr>
          <p:txBody>
            <a:bodyPr wrap="square" numCol="1" rtlCol="0">
              <a:spAutoFit/>
            </a:bodyPr>
            <a:lstStyle/>
            <a:p>
              <a:pPr defTabSz="822952">
                <a:defRPr/>
              </a:pPr>
              <a:r>
                <a:rPr lang="en-US" dirty="0">
                  <a:solidFill>
                    <a:srgbClr val="9882C4"/>
                  </a:solidFill>
                  <a:latin typeface="Duplicate Sans" pitchFamily="2" charset="77"/>
                  <a:ea typeface="Arial Narrow" charset="0"/>
                  <a:cs typeface="Arial Narrow" charset="0"/>
                </a:rPr>
                <a:t>Time Management</a:t>
              </a:r>
            </a:p>
          </p:txBody>
        </p:sp>
      </p:grpSp>
      <p:grpSp>
        <p:nvGrpSpPr>
          <p:cNvPr id="8" name="Group 7">
            <a:extLst>
              <a:ext uri="{FF2B5EF4-FFF2-40B4-BE49-F238E27FC236}">
                <a16:creationId xmlns:a16="http://schemas.microsoft.com/office/drawing/2014/main" id="{C07CA99D-FA40-41F3-BAD1-2B6A6C2189B8}"/>
              </a:ext>
            </a:extLst>
          </p:cNvPr>
          <p:cNvGrpSpPr/>
          <p:nvPr/>
        </p:nvGrpSpPr>
        <p:grpSpPr>
          <a:xfrm>
            <a:off x="8413768" y="734055"/>
            <a:ext cx="3601169" cy="5903657"/>
            <a:chOff x="7011473" y="611712"/>
            <a:chExt cx="3000974" cy="4919714"/>
          </a:xfrm>
        </p:grpSpPr>
        <p:sp>
          <p:nvSpPr>
            <p:cNvPr id="27" name="TextBox 26">
              <a:extLst>
                <a:ext uri="{FF2B5EF4-FFF2-40B4-BE49-F238E27FC236}">
                  <a16:creationId xmlns:a16="http://schemas.microsoft.com/office/drawing/2014/main" id="{952DD97C-F2A8-48C9-9CED-3F83F6446887}"/>
                </a:ext>
              </a:extLst>
            </p:cNvPr>
            <p:cNvSpPr txBox="1"/>
            <p:nvPr/>
          </p:nvSpPr>
          <p:spPr>
            <a:xfrm>
              <a:off x="7011473" y="3302012"/>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Collaboration/Teamwork</a:t>
              </a:r>
            </a:p>
          </p:txBody>
        </p:sp>
        <p:sp>
          <p:nvSpPr>
            <p:cNvPr id="28" name="TextBox 27">
              <a:extLst>
                <a:ext uri="{FF2B5EF4-FFF2-40B4-BE49-F238E27FC236}">
                  <a16:creationId xmlns:a16="http://schemas.microsoft.com/office/drawing/2014/main" id="{C6DF8319-3711-42B5-BA6D-55771C356C7C}"/>
                </a:ext>
              </a:extLst>
            </p:cNvPr>
            <p:cNvSpPr txBox="1"/>
            <p:nvPr/>
          </p:nvSpPr>
          <p:spPr>
            <a:xfrm>
              <a:off x="7011473" y="2149025"/>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Comfort with Ambiguity</a:t>
              </a:r>
            </a:p>
          </p:txBody>
        </p:sp>
        <p:sp>
          <p:nvSpPr>
            <p:cNvPr id="29" name="TextBox 28">
              <a:extLst>
                <a:ext uri="{FF2B5EF4-FFF2-40B4-BE49-F238E27FC236}">
                  <a16:creationId xmlns:a16="http://schemas.microsoft.com/office/drawing/2014/main" id="{50C0D183-945F-42D0-A9AF-4DE9297E0735}"/>
                </a:ext>
              </a:extLst>
            </p:cNvPr>
            <p:cNvSpPr txBox="1"/>
            <p:nvPr/>
          </p:nvSpPr>
          <p:spPr>
            <a:xfrm>
              <a:off x="7011473" y="3494175"/>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Communication</a:t>
              </a:r>
            </a:p>
          </p:txBody>
        </p:sp>
        <p:sp>
          <p:nvSpPr>
            <p:cNvPr id="32" name="TextBox 31">
              <a:extLst>
                <a:ext uri="{FF2B5EF4-FFF2-40B4-BE49-F238E27FC236}">
                  <a16:creationId xmlns:a16="http://schemas.microsoft.com/office/drawing/2014/main" id="{86D3E575-18BE-4636-B377-73F9BC0374F9}"/>
                </a:ext>
              </a:extLst>
            </p:cNvPr>
            <p:cNvSpPr txBox="1"/>
            <p:nvPr/>
          </p:nvSpPr>
          <p:spPr>
            <a:xfrm>
              <a:off x="7011473" y="4262833"/>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Creative Thinking/Innovation</a:t>
              </a:r>
            </a:p>
          </p:txBody>
        </p:sp>
        <p:sp>
          <p:nvSpPr>
            <p:cNvPr id="33" name="TextBox 32">
              <a:extLst>
                <a:ext uri="{FF2B5EF4-FFF2-40B4-BE49-F238E27FC236}">
                  <a16:creationId xmlns:a16="http://schemas.microsoft.com/office/drawing/2014/main" id="{B7C0F22E-3168-4354-A836-4A5FFF49CF89}"/>
                </a:ext>
              </a:extLst>
            </p:cNvPr>
            <p:cNvSpPr txBox="1"/>
            <p:nvPr/>
          </p:nvSpPr>
          <p:spPr>
            <a:xfrm>
              <a:off x="7011473" y="4454996"/>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Critical Thinking</a:t>
              </a:r>
            </a:p>
          </p:txBody>
        </p:sp>
        <p:sp>
          <p:nvSpPr>
            <p:cNvPr id="35" name="TextBox 34">
              <a:extLst>
                <a:ext uri="{FF2B5EF4-FFF2-40B4-BE49-F238E27FC236}">
                  <a16:creationId xmlns:a16="http://schemas.microsoft.com/office/drawing/2014/main" id="{D4E4287A-2CD0-496F-B9B0-005653596F62}"/>
                </a:ext>
              </a:extLst>
            </p:cNvPr>
            <p:cNvSpPr txBox="1"/>
            <p:nvPr/>
          </p:nvSpPr>
          <p:spPr>
            <a:xfrm>
              <a:off x="7011473" y="4647161"/>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Decision-Making</a:t>
              </a:r>
            </a:p>
          </p:txBody>
        </p:sp>
        <p:sp>
          <p:nvSpPr>
            <p:cNvPr id="38" name="TextBox 37">
              <a:extLst>
                <a:ext uri="{FF2B5EF4-FFF2-40B4-BE49-F238E27FC236}">
                  <a16:creationId xmlns:a16="http://schemas.microsoft.com/office/drawing/2014/main" id="{09027BD4-62FC-421A-B1B4-35F9968D4FE4}"/>
                </a:ext>
              </a:extLst>
            </p:cNvPr>
            <p:cNvSpPr txBox="1"/>
            <p:nvPr/>
          </p:nvSpPr>
          <p:spPr>
            <a:xfrm>
              <a:off x="7011473" y="3686339"/>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Empathy</a:t>
              </a:r>
            </a:p>
          </p:txBody>
        </p:sp>
        <p:sp>
          <p:nvSpPr>
            <p:cNvPr id="40" name="TextBox 39">
              <a:extLst>
                <a:ext uri="{FF2B5EF4-FFF2-40B4-BE49-F238E27FC236}">
                  <a16:creationId xmlns:a16="http://schemas.microsoft.com/office/drawing/2014/main" id="{2D813530-661F-4CC8-9329-F8990F0D5AEF}"/>
                </a:ext>
              </a:extLst>
            </p:cNvPr>
            <p:cNvSpPr txBox="1"/>
            <p:nvPr/>
          </p:nvSpPr>
          <p:spPr>
            <a:xfrm>
              <a:off x="7011473" y="4839325"/>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Ethical Reasoning</a:t>
              </a:r>
            </a:p>
          </p:txBody>
        </p:sp>
        <p:sp>
          <p:nvSpPr>
            <p:cNvPr id="42" name="TextBox 41">
              <a:extLst>
                <a:ext uri="{FF2B5EF4-FFF2-40B4-BE49-F238E27FC236}">
                  <a16:creationId xmlns:a16="http://schemas.microsoft.com/office/drawing/2014/main" id="{AC34FB0B-7551-4BF4-A287-5D6E2612A72A}"/>
                </a:ext>
              </a:extLst>
            </p:cNvPr>
            <p:cNvSpPr txBox="1"/>
            <p:nvPr/>
          </p:nvSpPr>
          <p:spPr>
            <a:xfrm>
              <a:off x="7011473" y="611712"/>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Help Seeking</a:t>
              </a:r>
            </a:p>
          </p:txBody>
        </p:sp>
        <p:sp>
          <p:nvSpPr>
            <p:cNvPr id="43" name="TextBox 42">
              <a:extLst>
                <a:ext uri="{FF2B5EF4-FFF2-40B4-BE49-F238E27FC236}">
                  <a16:creationId xmlns:a16="http://schemas.microsoft.com/office/drawing/2014/main" id="{EA6C9F61-5C77-42E4-8500-04987056AFF5}"/>
                </a:ext>
              </a:extLst>
            </p:cNvPr>
            <p:cNvSpPr txBox="1"/>
            <p:nvPr/>
          </p:nvSpPr>
          <p:spPr>
            <a:xfrm>
              <a:off x="7011473" y="2341190"/>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Humility</a:t>
              </a:r>
            </a:p>
          </p:txBody>
        </p:sp>
        <p:sp>
          <p:nvSpPr>
            <p:cNvPr id="45" name="TextBox 44">
              <a:extLst>
                <a:ext uri="{FF2B5EF4-FFF2-40B4-BE49-F238E27FC236}">
                  <a16:creationId xmlns:a16="http://schemas.microsoft.com/office/drawing/2014/main" id="{D55CB2BC-E33B-4ED5-86DF-E26B7C4C1ADB}"/>
                </a:ext>
              </a:extLst>
            </p:cNvPr>
            <p:cNvSpPr txBox="1"/>
            <p:nvPr/>
          </p:nvSpPr>
          <p:spPr>
            <a:xfrm>
              <a:off x="7011473" y="803875"/>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Independence/Autonomy</a:t>
              </a:r>
            </a:p>
          </p:txBody>
        </p:sp>
        <p:sp>
          <p:nvSpPr>
            <p:cNvPr id="47" name="TextBox 46">
              <a:extLst>
                <a:ext uri="{FF2B5EF4-FFF2-40B4-BE49-F238E27FC236}">
                  <a16:creationId xmlns:a16="http://schemas.microsoft.com/office/drawing/2014/main" id="{AB7F3BF8-DA54-4E54-B838-8074C3F4BF86}"/>
                </a:ext>
              </a:extLst>
            </p:cNvPr>
            <p:cNvSpPr txBox="1"/>
            <p:nvPr/>
          </p:nvSpPr>
          <p:spPr>
            <a:xfrm>
              <a:off x="7011473" y="996041"/>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Initiative</a:t>
              </a:r>
            </a:p>
          </p:txBody>
        </p:sp>
        <p:sp>
          <p:nvSpPr>
            <p:cNvPr id="48" name="TextBox 47">
              <a:extLst>
                <a:ext uri="{FF2B5EF4-FFF2-40B4-BE49-F238E27FC236}">
                  <a16:creationId xmlns:a16="http://schemas.microsoft.com/office/drawing/2014/main" id="{F5D51F9F-2A92-44AF-B90C-B377F72F6320}"/>
                </a:ext>
              </a:extLst>
            </p:cNvPr>
            <p:cNvSpPr txBox="1"/>
            <p:nvPr/>
          </p:nvSpPr>
          <p:spPr>
            <a:xfrm>
              <a:off x="7011473" y="5031489"/>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Inquiry &amp; Analysis</a:t>
              </a:r>
            </a:p>
          </p:txBody>
        </p:sp>
        <p:sp>
          <p:nvSpPr>
            <p:cNvPr id="50" name="TextBox 49">
              <a:extLst>
                <a:ext uri="{FF2B5EF4-FFF2-40B4-BE49-F238E27FC236}">
                  <a16:creationId xmlns:a16="http://schemas.microsoft.com/office/drawing/2014/main" id="{3A0D3282-CD34-444F-8523-1D97F67A8E47}"/>
                </a:ext>
              </a:extLst>
            </p:cNvPr>
            <p:cNvSpPr txBox="1"/>
            <p:nvPr/>
          </p:nvSpPr>
          <p:spPr>
            <a:xfrm>
              <a:off x="7011473" y="2533354"/>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Integrity</a:t>
              </a:r>
            </a:p>
          </p:txBody>
        </p:sp>
        <p:sp>
          <p:nvSpPr>
            <p:cNvPr id="51" name="TextBox 50">
              <a:extLst>
                <a:ext uri="{FF2B5EF4-FFF2-40B4-BE49-F238E27FC236}">
                  <a16:creationId xmlns:a16="http://schemas.microsoft.com/office/drawing/2014/main" id="{C020B5C3-A752-4B6C-B5B0-943C0C4117DD}"/>
                </a:ext>
              </a:extLst>
            </p:cNvPr>
            <p:cNvSpPr txBox="1"/>
            <p:nvPr/>
          </p:nvSpPr>
          <p:spPr>
            <a:xfrm>
              <a:off x="7011473" y="3878503"/>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Leadership</a:t>
              </a:r>
            </a:p>
          </p:txBody>
        </p:sp>
        <p:sp>
          <p:nvSpPr>
            <p:cNvPr id="52" name="TextBox 51">
              <a:extLst>
                <a:ext uri="{FF2B5EF4-FFF2-40B4-BE49-F238E27FC236}">
                  <a16:creationId xmlns:a16="http://schemas.microsoft.com/office/drawing/2014/main" id="{AAB458DC-90B8-46E0-B011-E1A397890DD6}"/>
                </a:ext>
              </a:extLst>
            </p:cNvPr>
            <p:cNvSpPr txBox="1"/>
            <p:nvPr/>
          </p:nvSpPr>
          <p:spPr>
            <a:xfrm>
              <a:off x="7011473" y="2725518"/>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Mindfulness</a:t>
              </a:r>
            </a:p>
          </p:txBody>
        </p:sp>
        <p:sp>
          <p:nvSpPr>
            <p:cNvPr id="55" name="TextBox 54">
              <a:extLst>
                <a:ext uri="{FF2B5EF4-FFF2-40B4-BE49-F238E27FC236}">
                  <a16:creationId xmlns:a16="http://schemas.microsoft.com/office/drawing/2014/main" id="{5E4366B2-9212-4EBD-954F-1039A2875E18}"/>
                </a:ext>
              </a:extLst>
            </p:cNvPr>
            <p:cNvSpPr txBox="1"/>
            <p:nvPr/>
          </p:nvSpPr>
          <p:spPr>
            <a:xfrm>
              <a:off x="7011473" y="2917683"/>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Open-Mindedness</a:t>
              </a:r>
            </a:p>
          </p:txBody>
        </p:sp>
        <p:sp>
          <p:nvSpPr>
            <p:cNvPr id="57" name="TextBox 56">
              <a:extLst>
                <a:ext uri="{FF2B5EF4-FFF2-40B4-BE49-F238E27FC236}">
                  <a16:creationId xmlns:a16="http://schemas.microsoft.com/office/drawing/2014/main" id="{107BFAC5-C9AB-4D21-99C0-66B3BA87628E}"/>
                </a:ext>
              </a:extLst>
            </p:cNvPr>
            <p:cNvSpPr txBox="1"/>
            <p:nvPr/>
          </p:nvSpPr>
          <p:spPr>
            <a:xfrm>
              <a:off x="7011473" y="1188204"/>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Perseverance/Resiliency</a:t>
              </a:r>
            </a:p>
          </p:txBody>
        </p:sp>
        <p:sp>
          <p:nvSpPr>
            <p:cNvPr id="59" name="TextBox 58">
              <a:extLst>
                <a:ext uri="{FF2B5EF4-FFF2-40B4-BE49-F238E27FC236}">
                  <a16:creationId xmlns:a16="http://schemas.microsoft.com/office/drawing/2014/main" id="{1BD1ECA5-9E37-4B98-84DF-7AFDED9E68BA}"/>
                </a:ext>
              </a:extLst>
            </p:cNvPr>
            <p:cNvSpPr txBox="1"/>
            <p:nvPr/>
          </p:nvSpPr>
          <p:spPr>
            <a:xfrm>
              <a:off x="7011473" y="5223649"/>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Problem Solving</a:t>
              </a:r>
            </a:p>
          </p:txBody>
        </p:sp>
        <p:sp>
          <p:nvSpPr>
            <p:cNvPr id="63" name="TextBox 62">
              <a:extLst>
                <a:ext uri="{FF2B5EF4-FFF2-40B4-BE49-F238E27FC236}">
                  <a16:creationId xmlns:a16="http://schemas.microsoft.com/office/drawing/2014/main" id="{E7040743-1CC6-46A7-9915-547CFBFB4DC3}"/>
                </a:ext>
              </a:extLst>
            </p:cNvPr>
            <p:cNvSpPr txBox="1"/>
            <p:nvPr/>
          </p:nvSpPr>
          <p:spPr>
            <a:xfrm>
              <a:off x="7011473" y="1764697"/>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Self-Efficacy/Confidence</a:t>
              </a:r>
            </a:p>
          </p:txBody>
        </p:sp>
        <p:sp>
          <p:nvSpPr>
            <p:cNvPr id="64" name="TextBox 63">
              <a:extLst>
                <a:ext uri="{FF2B5EF4-FFF2-40B4-BE49-F238E27FC236}">
                  <a16:creationId xmlns:a16="http://schemas.microsoft.com/office/drawing/2014/main" id="{0361C95A-FB90-4EE3-9A71-E432B3FA51C6}"/>
                </a:ext>
              </a:extLst>
            </p:cNvPr>
            <p:cNvSpPr txBox="1"/>
            <p:nvPr/>
          </p:nvSpPr>
          <p:spPr>
            <a:xfrm>
              <a:off x="7011473" y="1572532"/>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Self-Directed Learning</a:t>
              </a:r>
            </a:p>
          </p:txBody>
        </p:sp>
        <p:sp>
          <p:nvSpPr>
            <p:cNvPr id="68" name="TextBox 67">
              <a:extLst>
                <a:ext uri="{FF2B5EF4-FFF2-40B4-BE49-F238E27FC236}">
                  <a16:creationId xmlns:a16="http://schemas.microsoft.com/office/drawing/2014/main" id="{F0A6160C-ECFA-4248-AAFE-76E516473B4F}"/>
                </a:ext>
              </a:extLst>
            </p:cNvPr>
            <p:cNvSpPr txBox="1"/>
            <p:nvPr/>
          </p:nvSpPr>
          <p:spPr>
            <a:xfrm>
              <a:off x="7011473" y="1380368"/>
              <a:ext cx="3000974" cy="307777"/>
            </a:xfrm>
            <a:prstGeom prst="rect">
              <a:avLst/>
            </a:prstGeom>
            <a:noFill/>
          </p:spPr>
          <p:txBody>
            <a:bodyPr wrap="square" numCol="1" rtlCol="0">
              <a:spAutoFit/>
            </a:bodyPr>
            <a:lstStyle/>
            <a:p>
              <a:pPr defTabSz="822952">
                <a:defRPr/>
              </a:pPr>
              <a:r>
                <a:rPr lang="en-US" dirty="0">
                  <a:latin typeface="Duplicate Sans" pitchFamily="2" charset="77"/>
                  <a:ea typeface="Arial Narrow" charset="0"/>
                  <a:cs typeface="Arial Narrow" charset="0"/>
                </a:rPr>
                <a:t>Resourcefulness</a:t>
              </a:r>
            </a:p>
          </p:txBody>
        </p:sp>
      </p:grpSp>
      <p:sp>
        <p:nvSpPr>
          <p:cNvPr id="69" name="TextBox 68"/>
          <p:cNvSpPr txBox="1"/>
          <p:nvPr/>
        </p:nvSpPr>
        <p:spPr>
          <a:xfrm>
            <a:off x="315306" y="55982"/>
            <a:ext cx="6959254" cy="688232"/>
          </a:xfrm>
          <a:prstGeom prst="rect">
            <a:avLst/>
          </a:prstGeom>
          <a:noFill/>
        </p:spPr>
        <p:txBody>
          <a:bodyPr wrap="square" lIns="105504" tIns="52752" rIns="105504" bIns="52752" rtlCol="0">
            <a:spAutoFit/>
          </a:bodyPr>
          <a:lstStyle/>
          <a:p>
            <a:r>
              <a:rPr lang="en-US" sz="3780" dirty="0">
                <a:solidFill>
                  <a:schemeClr val="tx1">
                    <a:lumMod val="65000"/>
                    <a:lumOff val="35000"/>
                  </a:schemeClr>
                </a:solidFill>
                <a:latin typeface="Duplicate Sans Regular" pitchFamily="50" charset="0"/>
                <a:ea typeface="Helvetica Neue" charset="0"/>
                <a:cs typeface="Arial" panose="020B0604020202020204" pitchFamily="34" charset="0"/>
              </a:rPr>
              <a:t>Highly valued skills and attitudes</a:t>
            </a:r>
          </a:p>
        </p:txBody>
      </p:sp>
    </p:spTree>
    <p:extLst>
      <p:ext uri="{BB962C8B-B14F-4D97-AF65-F5344CB8AC3E}">
        <p14:creationId xmlns:p14="http://schemas.microsoft.com/office/powerpoint/2010/main" val="27695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4AA19F75-6912-428B-A861-967752A5BE2B}"/>
              </a:ext>
            </a:extLst>
          </p:cNvPr>
          <p:cNvGrpSpPr/>
          <p:nvPr/>
        </p:nvGrpSpPr>
        <p:grpSpPr>
          <a:xfrm>
            <a:off x="5721106" y="2959584"/>
            <a:ext cx="557513" cy="478121"/>
            <a:chOff x="7011473" y="611712"/>
            <a:chExt cx="3000974" cy="6320872"/>
          </a:xfrm>
        </p:grpSpPr>
        <p:sp>
          <p:nvSpPr>
            <p:cNvPr id="117" name="TextBox 116">
              <a:extLst>
                <a:ext uri="{FF2B5EF4-FFF2-40B4-BE49-F238E27FC236}">
                  <a16:creationId xmlns:a16="http://schemas.microsoft.com/office/drawing/2014/main" id="{E213D0A7-54EF-469A-8CCF-643795375560}"/>
                </a:ext>
              </a:extLst>
            </p:cNvPr>
            <p:cNvSpPr txBox="1"/>
            <p:nvPr/>
          </p:nvSpPr>
          <p:spPr>
            <a:xfrm>
              <a:off x="7011473" y="3302016"/>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Collaboration/Teamwork</a:t>
              </a:r>
            </a:p>
          </p:txBody>
        </p:sp>
        <p:sp>
          <p:nvSpPr>
            <p:cNvPr id="118" name="TextBox 117">
              <a:extLst>
                <a:ext uri="{FF2B5EF4-FFF2-40B4-BE49-F238E27FC236}">
                  <a16:creationId xmlns:a16="http://schemas.microsoft.com/office/drawing/2014/main" id="{5332BCDF-C6E3-4D4B-B88A-3DA071D06558}"/>
                </a:ext>
              </a:extLst>
            </p:cNvPr>
            <p:cNvSpPr txBox="1"/>
            <p:nvPr/>
          </p:nvSpPr>
          <p:spPr>
            <a:xfrm>
              <a:off x="7011473" y="2149027"/>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Comfort with Ambiguity</a:t>
              </a:r>
            </a:p>
          </p:txBody>
        </p:sp>
        <p:sp>
          <p:nvSpPr>
            <p:cNvPr id="119" name="TextBox 118">
              <a:extLst>
                <a:ext uri="{FF2B5EF4-FFF2-40B4-BE49-F238E27FC236}">
                  <a16:creationId xmlns:a16="http://schemas.microsoft.com/office/drawing/2014/main" id="{9451A34D-8C73-4758-903C-3D21E490D5C9}"/>
                </a:ext>
              </a:extLst>
            </p:cNvPr>
            <p:cNvSpPr txBox="1"/>
            <p:nvPr/>
          </p:nvSpPr>
          <p:spPr>
            <a:xfrm>
              <a:off x="7011473" y="3494172"/>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Communication</a:t>
              </a:r>
            </a:p>
          </p:txBody>
        </p:sp>
        <p:sp>
          <p:nvSpPr>
            <p:cNvPr id="120" name="TextBox 119">
              <a:extLst>
                <a:ext uri="{FF2B5EF4-FFF2-40B4-BE49-F238E27FC236}">
                  <a16:creationId xmlns:a16="http://schemas.microsoft.com/office/drawing/2014/main" id="{B69C3BC4-0CFA-4A71-9B16-763FA861F314}"/>
                </a:ext>
              </a:extLst>
            </p:cNvPr>
            <p:cNvSpPr txBox="1"/>
            <p:nvPr/>
          </p:nvSpPr>
          <p:spPr>
            <a:xfrm>
              <a:off x="7011473" y="4262836"/>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Creative Thinking/Innovation</a:t>
              </a:r>
            </a:p>
          </p:txBody>
        </p:sp>
        <p:sp>
          <p:nvSpPr>
            <p:cNvPr id="121" name="TextBox 120">
              <a:extLst>
                <a:ext uri="{FF2B5EF4-FFF2-40B4-BE49-F238E27FC236}">
                  <a16:creationId xmlns:a16="http://schemas.microsoft.com/office/drawing/2014/main" id="{CE155367-592D-408E-8011-000317C757BE}"/>
                </a:ext>
              </a:extLst>
            </p:cNvPr>
            <p:cNvSpPr txBox="1"/>
            <p:nvPr/>
          </p:nvSpPr>
          <p:spPr>
            <a:xfrm>
              <a:off x="7011473" y="4454993"/>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Critical Thinking</a:t>
              </a:r>
            </a:p>
          </p:txBody>
        </p:sp>
        <p:sp>
          <p:nvSpPr>
            <p:cNvPr id="122" name="TextBox 121">
              <a:extLst>
                <a:ext uri="{FF2B5EF4-FFF2-40B4-BE49-F238E27FC236}">
                  <a16:creationId xmlns:a16="http://schemas.microsoft.com/office/drawing/2014/main" id="{EFA2199F-4AED-4B71-9D04-F4280CC7CF97}"/>
                </a:ext>
              </a:extLst>
            </p:cNvPr>
            <p:cNvSpPr txBox="1"/>
            <p:nvPr/>
          </p:nvSpPr>
          <p:spPr>
            <a:xfrm>
              <a:off x="7011473" y="4647162"/>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Decision-Making</a:t>
              </a:r>
            </a:p>
          </p:txBody>
        </p:sp>
        <p:sp>
          <p:nvSpPr>
            <p:cNvPr id="123" name="TextBox 122">
              <a:extLst>
                <a:ext uri="{FF2B5EF4-FFF2-40B4-BE49-F238E27FC236}">
                  <a16:creationId xmlns:a16="http://schemas.microsoft.com/office/drawing/2014/main" id="{0A9FC54D-6514-48D7-B122-C6D684ABE4BF}"/>
                </a:ext>
              </a:extLst>
            </p:cNvPr>
            <p:cNvSpPr txBox="1"/>
            <p:nvPr/>
          </p:nvSpPr>
          <p:spPr>
            <a:xfrm>
              <a:off x="7011473" y="3686342"/>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Empathy</a:t>
              </a:r>
            </a:p>
          </p:txBody>
        </p:sp>
        <p:sp>
          <p:nvSpPr>
            <p:cNvPr id="124" name="TextBox 123">
              <a:extLst>
                <a:ext uri="{FF2B5EF4-FFF2-40B4-BE49-F238E27FC236}">
                  <a16:creationId xmlns:a16="http://schemas.microsoft.com/office/drawing/2014/main" id="{987FF092-1176-4AED-8266-D0BE62FC6C0C}"/>
                </a:ext>
              </a:extLst>
            </p:cNvPr>
            <p:cNvSpPr txBox="1"/>
            <p:nvPr/>
          </p:nvSpPr>
          <p:spPr>
            <a:xfrm>
              <a:off x="7011473" y="4839318"/>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Ethical Reasoning</a:t>
              </a:r>
            </a:p>
          </p:txBody>
        </p:sp>
        <p:sp>
          <p:nvSpPr>
            <p:cNvPr id="125" name="TextBox 124">
              <a:extLst>
                <a:ext uri="{FF2B5EF4-FFF2-40B4-BE49-F238E27FC236}">
                  <a16:creationId xmlns:a16="http://schemas.microsoft.com/office/drawing/2014/main" id="{90BDFE27-DA72-477D-8235-4518F2FF2BAD}"/>
                </a:ext>
              </a:extLst>
            </p:cNvPr>
            <p:cNvSpPr txBox="1"/>
            <p:nvPr/>
          </p:nvSpPr>
          <p:spPr>
            <a:xfrm>
              <a:off x="7011473" y="611712"/>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Help Seeking</a:t>
              </a:r>
            </a:p>
          </p:txBody>
        </p:sp>
        <p:sp>
          <p:nvSpPr>
            <p:cNvPr id="126" name="TextBox 125">
              <a:extLst>
                <a:ext uri="{FF2B5EF4-FFF2-40B4-BE49-F238E27FC236}">
                  <a16:creationId xmlns:a16="http://schemas.microsoft.com/office/drawing/2014/main" id="{C99430D3-C8B8-447B-B5E7-7F936C1B393D}"/>
                </a:ext>
              </a:extLst>
            </p:cNvPr>
            <p:cNvSpPr txBox="1"/>
            <p:nvPr/>
          </p:nvSpPr>
          <p:spPr>
            <a:xfrm>
              <a:off x="7011473" y="2341196"/>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Humility</a:t>
              </a:r>
            </a:p>
          </p:txBody>
        </p:sp>
        <p:sp>
          <p:nvSpPr>
            <p:cNvPr id="127" name="TextBox 126">
              <a:extLst>
                <a:ext uri="{FF2B5EF4-FFF2-40B4-BE49-F238E27FC236}">
                  <a16:creationId xmlns:a16="http://schemas.microsoft.com/office/drawing/2014/main" id="{BF7C73B7-2A7C-4789-B11E-2DFCDE10CE4C}"/>
                </a:ext>
              </a:extLst>
            </p:cNvPr>
            <p:cNvSpPr txBox="1"/>
            <p:nvPr/>
          </p:nvSpPr>
          <p:spPr>
            <a:xfrm>
              <a:off x="7011473" y="803881"/>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Independence/Autonomy</a:t>
              </a:r>
            </a:p>
          </p:txBody>
        </p:sp>
        <p:sp>
          <p:nvSpPr>
            <p:cNvPr id="128" name="TextBox 127">
              <a:extLst>
                <a:ext uri="{FF2B5EF4-FFF2-40B4-BE49-F238E27FC236}">
                  <a16:creationId xmlns:a16="http://schemas.microsoft.com/office/drawing/2014/main" id="{49B78F0F-6522-4492-AAD7-BC0E7D0C6F04}"/>
                </a:ext>
              </a:extLst>
            </p:cNvPr>
            <p:cNvSpPr txBox="1"/>
            <p:nvPr/>
          </p:nvSpPr>
          <p:spPr>
            <a:xfrm>
              <a:off x="7011473" y="996037"/>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Initiative</a:t>
              </a:r>
            </a:p>
          </p:txBody>
        </p:sp>
        <p:sp>
          <p:nvSpPr>
            <p:cNvPr id="129" name="TextBox 128">
              <a:extLst>
                <a:ext uri="{FF2B5EF4-FFF2-40B4-BE49-F238E27FC236}">
                  <a16:creationId xmlns:a16="http://schemas.microsoft.com/office/drawing/2014/main" id="{C8653ED6-DD4F-4C26-BEFE-09FB5B528BEA}"/>
                </a:ext>
              </a:extLst>
            </p:cNvPr>
            <p:cNvSpPr txBox="1"/>
            <p:nvPr/>
          </p:nvSpPr>
          <p:spPr>
            <a:xfrm>
              <a:off x="7011473" y="5031487"/>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Inquiry &amp; Analysis</a:t>
              </a:r>
            </a:p>
          </p:txBody>
        </p:sp>
        <p:sp>
          <p:nvSpPr>
            <p:cNvPr id="130" name="TextBox 129">
              <a:extLst>
                <a:ext uri="{FF2B5EF4-FFF2-40B4-BE49-F238E27FC236}">
                  <a16:creationId xmlns:a16="http://schemas.microsoft.com/office/drawing/2014/main" id="{BD794806-27A6-4EB8-8FA0-243B471D96F3}"/>
                </a:ext>
              </a:extLst>
            </p:cNvPr>
            <p:cNvSpPr txBox="1"/>
            <p:nvPr/>
          </p:nvSpPr>
          <p:spPr>
            <a:xfrm>
              <a:off x="7011473" y="2533352"/>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Integrity</a:t>
              </a:r>
            </a:p>
          </p:txBody>
        </p:sp>
        <p:sp>
          <p:nvSpPr>
            <p:cNvPr id="131" name="TextBox 130">
              <a:extLst>
                <a:ext uri="{FF2B5EF4-FFF2-40B4-BE49-F238E27FC236}">
                  <a16:creationId xmlns:a16="http://schemas.microsoft.com/office/drawing/2014/main" id="{DF831001-8892-48FF-A32E-73C9C7DB0CC4}"/>
                </a:ext>
              </a:extLst>
            </p:cNvPr>
            <p:cNvSpPr txBox="1"/>
            <p:nvPr/>
          </p:nvSpPr>
          <p:spPr>
            <a:xfrm>
              <a:off x="7011473" y="3878498"/>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Leadership</a:t>
              </a:r>
            </a:p>
          </p:txBody>
        </p:sp>
        <p:sp>
          <p:nvSpPr>
            <p:cNvPr id="132" name="TextBox 131">
              <a:extLst>
                <a:ext uri="{FF2B5EF4-FFF2-40B4-BE49-F238E27FC236}">
                  <a16:creationId xmlns:a16="http://schemas.microsoft.com/office/drawing/2014/main" id="{61B5CB2D-8D77-46C2-9C3C-A10BE6C1204C}"/>
                </a:ext>
              </a:extLst>
            </p:cNvPr>
            <p:cNvSpPr txBox="1"/>
            <p:nvPr/>
          </p:nvSpPr>
          <p:spPr>
            <a:xfrm>
              <a:off x="7011473" y="2725522"/>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Mindfulness</a:t>
              </a:r>
            </a:p>
          </p:txBody>
        </p:sp>
        <p:sp>
          <p:nvSpPr>
            <p:cNvPr id="133" name="TextBox 132">
              <a:extLst>
                <a:ext uri="{FF2B5EF4-FFF2-40B4-BE49-F238E27FC236}">
                  <a16:creationId xmlns:a16="http://schemas.microsoft.com/office/drawing/2014/main" id="{C36FD59D-2410-42D1-94AD-B619492FB6C3}"/>
                </a:ext>
              </a:extLst>
            </p:cNvPr>
            <p:cNvSpPr txBox="1"/>
            <p:nvPr/>
          </p:nvSpPr>
          <p:spPr>
            <a:xfrm>
              <a:off x="7011473" y="2917678"/>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Open-Mindedness</a:t>
              </a:r>
            </a:p>
          </p:txBody>
        </p:sp>
        <p:sp>
          <p:nvSpPr>
            <p:cNvPr id="134" name="TextBox 133">
              <a:extLst>
                <a:ext uri="{FF2B5EF4-FFF2-40B4-BE49-F238E27FC236}">
                  <a16:creationId xmlns:a16="http://schemas.microsoft.com/office/drawing/2014/main" id="{971C658C-9A15-4033-B79B-2267C3A13C46}"/>
                </a:ext>
              </a:extLst>
            </p:cNvPr>
            <p:cNvSpPr txBox="1"/>
            <p:nvPr/>
          </p:nvSpPr>
          <p:spPr>
            <a:xfrm>
              <a:off x="7011473" y="1188207"/>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Perseverance/Resiliency</a:t>
              </a:r>
            </a:p>
          </p:txBody>
        </p:sp>
        <p:sp>
          <p:nvSpPr>
            <p:cNvPr id="135" name="TextBox 134">
              <a:extLst>
                <a:ext uri="{FF2B5EF4-FFF2-40B4-BE49-F238E27FC236}">
                  <a16:creationId xmlns:a16="http://schemas.microsoft.com/office/drawing/2014/main" id="{EA1012CD-CEF5-4F4F-8AD0-85EEE1316602}"/>
                </a:ext>
              </a:extLst>
            </p:cNvPr>
            <p:cNvSpPr txBox="1"/>
            <p:nvPr/>
          </p:nvSpPr>
          <p:spPr>
            <a:xfrm>
              <a:off x="7011473" y="5223657"/>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Problem Solving</a:t>
              </a:r>
            </a:p>
          </p:txBody>
        </p:sp>
        <p:sp>
          <p:nvSpPr>
            <p:cNvPr id="136" name="TextBox 135">
              <a:extLst>
                <a:ext uri="{FF2B5EF4-FFF2-40B4-BE49-F238E27FC236}">
                  <a16:creationId xmlns:a16="http://schemas.microsoft.com/office/drawing/2014/main" id="{A2B09932-7AD6-4E3B-B412-C0EA075F9B83}"/>
                </a:ext>
              </a:extLst>
            </p:cNvPr>
            <p:cNvSpPr txBox="1"/>
            <p:nvPr/>
          </p:nvSpPr>
          <p:spPr>
            <a:xfrm>
              <a:off x="7011473" y="1764702"/>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Self-Efficacy/Confidence</a:t>
              </a:r>
            </a:p>
          </p:txBody>
        </p:sp>
        <p:sp>
          <p:nvSpPr>
            <p:cNvPr id="137" name="TextBox 136">
              <a:extLst>
                <a:ext uri="{FF2B5EF4-FFF2-40B4-BE49-F238E27FC236}">
                  <a16:creationId xmlns:a16="http://schemas.microsoft.com/office/drawing/2014/main" id="{3BF7E777-A6DE-4479-9FD0-DCD811026E55}"/>
                </a:ext>
              </a:extLst>
            </p:cNvPr>
            <p:cNvSpPr txBox="1"/>
            <p:nvPr/>
          </p:nvSpPr>
          <p:spPr>
            <a:xfrm>
              <a:off x="7011473" y="1572532"/>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Self-Directed Learning</a:t>
              </a:r>
            </a:p>
          </p:txBody>
        </p:sp>
        <p:sp>
          <p:nvSpPr>
            <p:cNvPr id="138" name="TextBox 137">
              <a:extLst>
                <a:ext uri="{FF2B5EF4-FFF2-40B4-BE49-F238E27FC236}">
                  <a16:creationId xmlns:a16="http://schemas.microsoft.com/office/drawing/2014/main" id="{6E729668-44FF-47B9-8E01-8940469F4FA0}"/>
                </a:ext>
              </a:extLst>
            </p:cNvPr>
            <p:cNvSpPr txBox="1"/>
            <p:nvPr/>
          </p:nvSpPr>
          <p:spPr>
            <a:xfrm>
              <a:off x="7011473" y="1380363"/>
              <a:ext cx="3000974" cy="170892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Resourcefulness</a:t>
              </a:r>
            </a:p>
          </p:txBody>
        </p:sp>
      </p:grpSp>
      <p:grpSp>
        <p:nvGrpSpPr>
          <p:cNvPr id="109" name="Group 108">
            <a:extLst>
              <a:ext uri="{FF2B5EF4-FFF2-40B4-BE49-F238E27FC236}">
                <a16:creationId xmlns:a16="http://schemas.microsoft.com/office/drawing/2014/main" id="{C0ECE3F7-593C-4E40-A962-0B2411365A04}"/>
              </a:ext>
            </a:extLst>
          </p:cNvPr>
          <p:cNvGrpSpPr/>
          <p:nvPr/>
        </p:nvGrpSpPr>
        <p:grpSpPr>
          <a:xfrm>
            <a:off x="6812049" y="3348312"/>
            <a:ext cx="998962" cy="305983"/>
            <a:chOff x="3510521" y="773295"/>
            <a:chExt cx="3500952" cy="1864307"/>
          </a:xfrm>
        </p:grpSpPr>
        <p:sp>
          <p:nvSpPr>
            <p:cNvPr id="110" name="TextBox 109">
              <a:extLst>
                <a:ext uri="{FF2B5EF4-FFF2-40B4-BE49-F238E27FC236}">
                  <a16:creationId xmlns:a16="http://schemas.microsoft.com/office/drawing/2014/main" id="{8B09B820-0C73-4302-9FC5-34C143653477}"/>
                </a:ext>
              </a:extLst>
            </p:cNvPr>
            <p:cNvSpPr txBox="1"/>
            <p:nvPr/>
          </p:nvSpPr>
          <p:spPr>
            <a:xfrm>
              <a:off x="3510521" y="773295"/>
              <a:ext cx="3000977" cy="787598"/>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Advocacy</a:t>
              </a:r>
            </a:p>
          </p:txBody>
        </p:sp>
        <p:sp>
          <p:nvSpPr>
            <p:cNvPr id="111" name="TextBox 110">
              <a:extLst>
                <a:ext uri="{FF2B5EF4-FFF2-40B4-BE49-F238E27FC236}">
                  <a16:creationId xmlns:a16="http://schemas.microsoft.com/office/drawing/2014/main" id="{5AFDFB6C-497E-46EC-9FC2-3A3B3DB090D0}"/>
                </a:ext>
              </a:extLst>
            </p:cNvPr>
            <p:cNvSpPr txBox="1"/>
            <p:nvPr/>
          </p:nvSpPr>
          <p:spPr>
            <a:xfrm>
              <a:off x="3510521" y="1203980"/>
              <a:ext cx="3000977" cy="787598"/>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Civic-Mindedness</a:t>
              </a:r>
            </a:p>
          </p:txBody>
        </p:sp>
        <p:sp>
          <p:nvSpPr>
            <p:cNvPr id="112" name="TextBox 111">
              <a:extLst>
                <a:ext uri="{FF2B5EF4-FFF2-40B4-BE49-F238E27FC236}">
                  <a16:creationId xmlns:a16="http://schemas.microsoft.com/office/drawing/2014/main" id="{29B5B5EC-BE0C-4960-B3D2-9D8507305C2D}"/>
                </a:ext>
              </a:extLst>
            </p:cNvPr>
            <p:cNvSpPr txBox="1"/>
            <p:nvPr/>
          </p:nvSpPr>
          <p:spPr>
            <a:xfrm>
              <a:off x="3510521" y="988640"/>
              <a:ext cx="3500952" cy="787598"/>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Conflict Resolution/Transformation</a:t>
              </a:r>
            </a:p>
          </p:txBody>
        </p:sp>
        <p:sp>
          <p:nvSpPr>
            <p:cNvPr id="113" name="TextBox 112">
              <a:extLst>
                <a:ext uri="{FF2B5EF4-FFF2-40B4-BE49-F238E27FC236}">
                  <a16:creationId xmlns:a16="http://schemas.microsoft.com/office/drawing/2014/main" id="{150AAA1E-E1E3-488E-968A-359E83B88FFE}"/>
                </a:ext>
              </a:extLst>
            </p:cNvPr>
            <p:cNvSpPr txBox="1"/>
            <p:nvPr/>
          </p:nvSpPr>
          <p:spPr>
            <a:xfrm>
              <a:off x="3510521" y="1419325"/>
              <a:ext cx="3000977" cy="787598"/>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Inclusivity/Inclusive Action</a:t>
              </a:r>
            </a:p>
          </p:txBody>
        </p:sp>
        <p:sp>
          <p:nvSpPr>
            <p:cNvPr id="114" name="TextBox 113">
              <a:extLst>
                <a:ext uri="{FF2B5EF4-FFF2-40B4-BE49-F238E27FC236}">
                  <a16:creationId xmlns:a16="http://schemas.microsoft.com/office/drawing/2014/main" id="{4503AF7B-BFCE-4EF4-A1E9-3B51BF20D543}"/>
                </a:ext>
              </a:extLst>
            </p:cNvPr>
            <p:cNvSpPr txBox="1"/>
            <p:nvPr/>
          </p:nvSpPr>
          <p:spPr>
            <a:xfrm>
              <a:off x="3510521" y="1634659"/>
              <a:ext cx="3000977" cy="787598"/>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Networking</a:t>
              </a:r>
            </a:p>
          </p:txBody>
        </p:sp>
        <p:sp>
          <p:nvSpPr>
            <p:cNvPr id="115" name="TextBox 114">
              <a:extLst>
                <a:ext uri="{FF2B5EF4-FFF2-40B4-BE49-F238E27FC236}">
                  <a16:creationId xmlns:a16="http://schemas.microsoft.com/office/drawing/2014/main" id="{FE32AE9D-BB25-4E70-AB51-4C60CEF67733}"/>
                </a:ext>
              </a:extLst>
            </p:cNvPr>
            <p:cNvSpPr txBox="1"/>
            <p:nvPr/>
          </p:nvSpPr>
          <p:spPr>
            <a:xfrm>
              <a:off x="3510521" y="1850004"/>
              <a:ext cx="3000977" cy="787598"/>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Systems Thinking</a:t>
              </a:r>
            </a:p>
          </p:txBody>
        </p:sp>
      </p:grpSp>
      <p:grpSp>
        <p:nvGrpSpPr>
          <p:cNvPr id="100" name="Group 99">
            <a:extLst>
              <a:ext uri="{FF2B5EF4-FFF2-40B4-BE49-F238E27FC236}">
                <a16:creationId xmlns:a16="http://schemas.microsoft.com/office/drawing/2014/main" id="{65533D6F-FB70-4807-965F-2915C1E8D2A2}"/>
              </a:ext>
            </a:extLst>
          </p:cNvPr>
          <p:cNvGrpSpPr/>
          <p:nvPr/>
        </p:nvGrpSpPr>
        <p:grpSpPr>
          <a:xfrm>
            <a:off x="5596078" y="4325064"/>
            <a:ext cx="796255" cy="347811"/>
            <a:chOff x="3510521" y="2707251"/>
            <a:chExt cx="3500952" cy="2401165"/>
          </a:xfrm>
        </p:grpSpPr>
        <p:sp>
          <p:nvSpPr>
            <p:cNvPr id="101" name="TextBox 100">
              <a:extLst>
                <a:ext uri="{FF2B5EF4-FFF2-40B4-BE49-F238E27FC236}">
                  <a16:creationId xmlns:a16="http://schemas.microsoft.com/office/drawing/2014/main" id="{1CE69E45-7335-49D8-81A4-666BF80B6F48}"/>
                </a:ext>
              </a:extLst>
            </p:cNvPr>
            <p:cNvSpPr txBox="1"/>
            <p:nvPr/>
          </p:nvSpPr>
          <p:spPr>
            <a:xfrm>
              <a:off x="3510521" y="2707251"/>
              <a:ext cx="3000977" cy="89240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Coaching/Mentoring</a:t>
              </a:r>
            </a:p>
          </p:txBody>
        </p:sp>
        <p:sp>
          <p:nvSpPr>
            <p:cNvPr id="102" name="TextBox 101">
              <a:extLst>
                <a:ext uri="{FF2B5EF4-FFF2-40B4-BE49-F238E27FC236}">
                  <a16:creationId xmlns:a16="http://schemas.microsoft.com/office/drawing/2014/main" id="{2F39CA6F-B234-46B7-ABF2-0096E6632289}"/>
                </a:ext>
              </a:extLst>
            </p:cNvPr>
            <p:cNvSpPr txBox="1"/>
            <p:nvPr/>
          </p:nvSpPr>
          <p:spPr>
            <a:xfrm>
              <a:off x="3510521" y="2922797"/>
              <a:ext cx="3500952" cy="89240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Conflict Resolution/Transformation</a:t>
              </a:r>
            </a:p>
          </p:txBody>
        </p:sp>
        <p:sp>
          <p:nvSpPr>
            <p:cNvPr id="103" name="TextBox 102">
              <a:extLst>
                <a:ext uri="{FF2B5EF4-FFF2-40B4-BE49-F238E27FC236}">
                  <a16:creationId xmlns:a16="http://schemas.microsoft.com/office/drawing/2014/main" id="{5ADBDCFE-5759-4421-8FB4-A23D4F4ADC0B}"/>
                </a:ext>
              </a:extLst>
            </p:cNvPr>
            <p:cNvSpPr txBox="1"/>
            <p:nvPr/>
          </p:nvSpPr>
          <p:spPr>
            <a:xfrm>
              <a:off x="3510521" y="3138329"/>
              <a:ext cx="3000977" cy="89240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Financial Literacy</a:t>
              </a:r>
            </a:p>
          </p:txBody>
        </p:sp>
        <p:sp>
          <p:nvSpPr>
            <p:cNvPr id="104" name="TextBox 103">
              <a:extLst>
                <a:ext uri="{FF2B5EF4-FFF2-40B4-BE49-F238E27FC236}">
                  <a16:creationId xmlns:a16="http://schemas.microsoft.com/office/drawing/2014/main" id="{54E260E6-3EBC-4499-B541-000F8EC61F67}"/>
                </a:ext>
              </a:extLst>
            </p:cNvPr>
            <p:cNvSpPr txBox="1"/>
            <p:nvPr/>
          </p:nvSpPr>
          <p:spPr>
            <a:xfrm>
              <a:off x="3510521" y="3353861"/>
              <a:ext cx="3000977" cy="89240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Organization</a:t>
              </a:r>
            </a:p>
          </p:txBody>
        </p:sp>
        <p:sp>
          <p:nvSpPr>
            <p:cNvPr id="105" name="TextBox 104">
              <a:extLst>
                <a:ext uri="{FF2B5EF4-FFF2-40B4-BE49-F238E27FC236}">
                  <a16:creationId xmlns:a16="http://schemas.microsoft.com/office/drawing/2014/main" id="{346FF855-F4EE-4E07-BCA3-0BD66862B3D7}"/>
                </a:ext>
              </a:extLst>
            </p:cNvPr>
            <p:cNvSpPr txBox="1"/>
            <p:nvPr/>
          </p:nvSpPr>
          <p:spPr>
            <a:xfrm>
              <a:off x="3510521" y="3784938"/>
              <a:ext cx="3000977" cy="89240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Planning</a:t>
              </a:r>
            </a:p>
          </p:txBody>
        </p:sp>
        <p:sp>
          <p:nvSpPr>
            <p:cNvPr id="106" name="TextBox 105">
              <a:extLst>
                <a:ext uri="{FF2B5EF4-FFF2-40B4-BE49-F238E27FC236}">
                  <a16:creationId xmlns:a16="http://schemas.microsoft.com/office/drawing/2014/main" id="{02D90EC5-5D5D-428E-BB2B-D3B38CF27E0E}"/>
                </a:ext>
              </a:extLst>
            </p:cNvPr>
            <p:cNvSpPr txBox="1"/>
            <p:nvPr/>
          </p:nvSpPr>
          <p:spPr>
            <a:xfrm>
              <a:off x="3510521" y="4000477"/>
              <a:ext cx="3000977" cy="89240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Strategic Thinking</a:t>
              </a:r>
            </a:p>
          </p:txBody>
        </p:sp>
        <p:sp>
          <p:nvSpPr>
            <p:cNvPr id="107" name="TextBox 106">
              <a:extLst>
                <a:ext uri="{FF2B5EF4-FFF2-40B4-BE49-F238E27FC236}">
                  <a16:creationId xmlns:a16="http://schemas.microsoft.com/office/drawing/2014/main" id="{3E11982F-1700-49DF-BE09-A2B0DE4797A5}"/>
                </a:ext>
              </a:extLst>
            </p:cNvPr>
            <p:cNvSpPr txBox="1"/>
            <p:nvPr/>
          </p:nvSpPr>
          <p:spPr>
            <a:xfrm>
              <a:off x="3510521" y="4216009"/>
              <a:ext cx="3000977" cy="89240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Time Management</a:t>
              </a:r>
            </a:p>
          </p:txBody>
        </p:sp>
        <p:sp>
          <p:nvSpPr>
            <p:cNvPr id="108" name="TextBox 107">
              <a:extLst>
                <a:ext uri="{FF2B5EF4-FFF2-40B4-BE49-F238E27FC236}">
                  <a16:creationId xmlns:a16="http://schemas.microsoft.com/office/drawing/2014/main" id="{C5C2E1D3-9ECB-4646-A380-7E990FE88462}"/>
                </a:ext>
              </a:extLst>
            </p:cNvPr>
            <p:cNvSpPr txBox="1"/>
            <p:nvPr/>
          </p:nvSpPr>
          <p:spPr>
            <a:xfrm>
              <a:off x="3510521" y="3569399"/>
              <a:ext cx="3000977" cy="892407"/>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Networking</a:t>
              </a:r>
            </a:p>
          </p:txBody>
        </p:sp>
      </p:grpSp>
      <p:grpSp>
        <p:nvGrpSpPr>
          <p:cNvPr id="90" name="Group 89">
            <a:extLst>
              <a:ext uri="{FF2B5EF4-FFF2-40B4-BE49-F238E27FC236}">
                <a16:creationId xmlns:a16="http://schemas.microsoft.com/office/drawing/2014/main" id="{7C0D11A3-573D-4F40-AD4A-C611AF7665FC}"/>
              </a:ext>
            </a:extLst>
          </p:cNvPr>
          <p:cNvGrpSpPr/>
          <p:nvPr/>
        </p:nvGrpSpPr>
        <p:grpSpPr>
          <a:xfrm>
            <a:off x="4304502" y="3459406"/>
            <a:ext cx="3601169" cy="292011"/>
            <a:chOff x="636140" y="2928037"/>
            <a:chExt cx="3000974" cy="1542224"/>
          </a:xfrm>
        </p:grpSpPr>
        <p:sp>
          <p:nvSpPr>
            <p:cNvPr id="91" name="TextBox 90">
              <a:extLst>
                <a:ext uri="{FF2B5EF4-FFF2-40B4-BE49-F238E27FC236}">
                  <a16:creationId xmlns:a16="http://schemas.microsoft.com/office/drawing/2014/main" id="{543FEBAC-A4DE-474B-B43D-C36443BA05D8}"/>
                </a:ext>
              </a:extLst>
            </p:cNvPr>
            <p:cNvSpPr txBox="1"/>
            <p:nvPr/>
          </p:nvSpPr>
          <p:spPr>
            <a:xfrm>
              <a:off x="636140" y="2928037"/>
              <a:ext cx="3000974" cy="68270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Aesthetic Appreciation</a:t>
              </a:r>
            </a:p>
          </p:txBody>
        </p:sp>
        <p:sp>
          <p:nvSpPr>
            <p:cNvPr id="92" name="TextBox 91">
              <a:extLst>
                <a:ext uri="{FF2B5EF4-FFF2-40B4-BE49-F238E27FC236}">
                  <a16:creationId xmlns:a16="http://schemas.microsoft.com/office/drawing/2014/main" id="{13A837DD-A7AE-4358-89BA-3A7269CA6770}"/>
                </a:ext>
              </a:extLst>
            </p:cNvPr>
            <p:cNvSpPr txBox="1"/>
            <p:nvPr/>
          </p:nvSpPr>
          <p:spPr>
            <a:xfrm>
              <a:off x="636140" y="3142916"/>
              <a:ext cx="3000974" cy="68270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Boundary Setting</a:t>
              </a:r>
            </a:p>
          </p:txBody>
        </p:sp>
        <p:sp>
          <p:nvSpPr>
            <p:cNvPr id="93" name="TextBox 92">
              <a:extLst>
                <a:ext uri="{FF2B5EF4-FFF2-40B4-BE49-F238E27FC236}">
                  <a16:creationId xmlns:a16="http://schemas.microsoft.com/office/drawing/2014/main" id="{545A7EB0-EA39-4E55-90C0-BE7BF369D2CE}"/>
                </a:ext>
              </a:extLst>
            </p:cNvPr>
            <p:cNvSpPr txBox="1"/>
            <p:nvPr/>
          </p:nvSpPr>
          <p:spPr>
            <a:xfrm>
              <a:off x="636140" y="3357794"/>
              <a:ext cx="3000974" cy="68270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Self-Care</a:t>
              </a:r>
            </a:p>
          </p:txBody>
        </p:sp>
        <p:sp>
          <p:nvSpPr>
            <p:cNvPr id="94" name="TextBox 93">
              <a:extLst>
                <a:ext uri="{FF2B5EF4-FFF2-40B4-BE49-F238E27FC236}">
                  <a16:creationId xmlns:a16="http://schemas.microsoft.com/office/drawing/2014/main" id="{0A200394-1647-4D71-984D-3FD8191D9012}"/>
                </a:ext>
              </a:extLst>
            </p:cNvPr>
            <p:cNvSpPr txBox="1"/>
            <p:nvPr/>
          </p:nvSpPr>
          <p:spPr>
            <a:xfrm>
              <a:off x="636140" y="3572678"/>
              <a:ext cx="3000974" cy="68270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Self-Control</a:t>
              </a:r>
            </a:p>
          </p:txBody>
        </p:sp>
        <p:sp>
          <p:nvSpPr>
            <p:cNvPr id="95" name="TextBox 94">
              <a:extLst>
                <a:ext uri="{FF2B5EF4-FFF2-40B4-BE49-F238E27FC236}">
                  <a16:creationId xmlns:a16="http://schemas.microsoft.com/office/drawing/2014/main" id="{48852F78-FD88-4B87-A8D0-12996AD0246C}"/>
                </a:ext>
              </a:extLst>
            </p:cNvPr>
            <p:cNvSpPr txBox="1"/>
            <p:nvPr/>
          </p:nvSpPr>
          <p:spPr>
            <a:xfrm>
              <a:off x="636140" y="3787557"/>
              <a:ext cx="3000974" cy="68270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Time Management</a:t>
              </a:r>
            </a:p>
          </p:txBody>
        </p:sp>
      </p:grpSp>
      <p:grpSp>
        <p:nvGrpSpPr>
          <p:cNvPr id="80" name="Group 79">
            <a:extLst>
              <a:ext uri="{FF2B5EF4-FFF2-40B4-BE49-F238E27FC236}">
                <a16:creationId xmlns:a16="http://schemas.microsoft.com/office/drawing/2014/main" id="{EC28FFE2-C230-4996-895F-0F199E157FAC}"/>
              </a:ext>
            </a:extLst>
          </p:cNvPr>
          <p:cNvGrpSpPr/>
          <p:nvPr/>
        </p:nvGrpSpPr>
        <p:grpSpPr>
          <a:xfrm>
            <a:off x="4564947" y="1861687"/>
            <a:ext cx="1382005" cy="541433"/>
            <a:chOff x="636140" y="779242"/>
            <a:chExt cx="3000974" cy="2258172"/>
          </a:xfrm>
        </p:grpSpPr>
        <p:sp>
          <p:nvSpPr>
            <p:cNvPr id="81" name="TextBox 80">
              <a:extLst>
                <a:ext uri="{FF2B5EF4-FFF2-40B4-BE49-F238E27FC236}">
                  <a16:creationId xmlns:a16="http://schemas.microsoft.com/office/drawing/2014/main" id="{4E38634D-57A3-40A7-80D9-66CBB692CDDB}"/>
                </a:ext>
              </a:extLst>
            </p:cNvPr>
            <p:cNvSpPr txBox="1"/>
            <p:nvPr/>
          </p:nvSpPr>
          <p:spPr>
            <a:xfrm>
              <a:off x="636140" y="994122"/>
              <a:ext cx="3000974" cy="53913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Computational Thinking</a:t>
              </a:r>
            </a:p>
          </p:txBody>
        </p:sp>
        <p:sp>
          <p:nvSpPr>
            <p:cNvPr id="82" name="TextBox 81">
              <a:extLst>
                <a:ext uri="{FF2B5EF4-FFF2-40B4-BE49-F238E27FC236}">
                  <a16:creationId xmlns:a16="http://schemas.microsoft.com/office/drawing/2014/main" id="{28FF17C3-7214-44B5-81A4-B98CED96954A}"/>
                </a:ext>
              </a:extLst>
            </p:cNvPr>
            <p:cNvSpPr txBox="1"/>
            <p:nvPr/>
          </p:nvSpPr>
          <p:spPr>
            <a:xfrm>
              <a:off x="636140" y="1209003"/>
              <a:ext cx="3000974" cy="53913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Design Thinking</a:t>
              </a:r>
            </a:p>
          </p:txBody>
        </p:sp>
        <p:sp>
          <p:nvSpPr>
            <p:cNvPr id="83" name="TextBox 82">
              <a:extLst>
                <a:ext uri="{FF2B5EF4-FFF2-40B4-BE49-F238E27FC236}">
                  <a16:creationId xmlns:a16="http://schemas.microsoft.com/office/drawing/2014/main" id="{EFA9C74B-0C90-4106-893A-BE8AB6DC8EBA}"/>
                </a:ext>
              </a:extLst>
            </p:cNvPr>
            <p:cNvSpPr txBox="1"/>
            <p:nvPr/>
          </p:nvSpPr>
          <p:spPr>
            <a:xfrm>
              <a:off x="636140" y="779242"/>
              <a:ext cx="3000974" cy="53913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Aesthetic Appreciation</a:t>
              </a:r>
            </a:p>
          </p:txBody>
        </p:sp>
        <p:sp>
          <p:nvSpPr>
            <p:cNvPr id="84" name="TextBox 83">
              <a:extLst>
                <a:ext uri="{FF2B5EF4-FFF2-40B4-BE49-F238E27FC236}">
                  <a16:creationId xmlns:a16="http://schemas.microsoft.com/office/drawing/2014/main" id="{A443E3D0-48C3-4D75-A93F-F1A82F6B05C6}"/>
                </a:ext>
              </a:extLst>
            </p:cNvPr>
            <p:cNvSpPr txBox="1"/>
            <p:nvPr/>
          </p:nvSpPr>
          <p:spPr>
            <a:xfrm>
              <a:off x="636140" y="1423883"/>
              <a:ext cx="3000974" cy="53913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Entrepreneurship</a:t>
              </a:r>
            </a:p>
          </p:txBody>
        </p:sp>
        <p:sp>
          <p:nvSpPr>
            <p:cNvPr id="85" name="TextBox 84">
              <a:extLst>
                <a:ext uri="{FF2B5EF4-FFF2-40B4-BE49-F238E27FC236}">
                  <a16:creationId xmlns:a16="http://schemas.microsoft.com/office/drawing/2014/main" id="{98F03FB0-38D9-4DF4-9575-C4931E0973B5}"/>
                </a:ext>
              </a:extLst>
            </p:cNvPr>
            <p:cNvSpPr txBox="1"/>
            <p:nvPr/>
          </p:nvSpPr>
          <p:spPr>
            <a:xfrm>
              <a:off x="636140" y="1638763"/>
              <a:ext cx="3000974" cy="53913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Information Literacy</a:t>
              </a:r>
            </a:p>
          </p:txBody>
        </p:sp>
        <p:sp>
          <p:nvSpPr>
            <p:cNvPr id="86" name="TextBox 85">
              <a:extLst>
                <a:ext uri="{FF2B5EF4-FFF2-40B4-BE49-F238E27FC236}">
                  <a16:creationId xmlns:a16="http://schemas.microsoft.com/office/drawing/2014/main" id="{97715097-C692-4336-85FA-E06D45F6CE98}"/>
                </a:ext>
              </a:extLst>
            </p:cNvPr>
            <p:cNvSpPr txBox="1"/>
            <p:nvPr/>
          </p:nvSpPr>
          <p:spPr>
            <a:xfrm>
              <a:off x="636140" y="1853639"/>
              <a:ext cx="3000974" cy="53913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Integrative Thinking</a:t>
              </a:r>
            </a:p>
          </p:txBody>
        </p:sp>
        <p:sp>
          <p:nvSpPr>
            <p:cNvPr id="87" name="TextBox 86">
              <a:extLst>
                <a:ext uri="{FF2B5EF4-FFF2-40B4-BE49-F238E27FC236}">
                  <a16:creationId xmlns:a16="http://schemas.microsoft.com/office/drawing/2014/main" id="{690368AC-A43A-47CA-B355-99611D8E2A48}"/>
                </a:ext>
              </a:extLst>
            </p:cNvPr>
            <p:cNvSpPr txBox="1"/>
            <p:nvPr/>
          </p:nvSpPr>
          <p:spPr>
            <a:xfrm>
              <a:off x="636140" y="2068520"/>
              <a:ext cx="3000974" cy="53913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Quantitative Reasoning</a:t>
              </a:r>
            </a:p>
          </p:txBody>
        </p:sp>
        <p:sp>
          <p:nvSpPr>
            <p:cNvPr id="88" name="TextBox 87">
              <a:extLst>
                <a:ext uri="{FF2B5EF4-FFF2-40B4-BE49-F238E27FC236}">
                  <a16:creationId xmlns:a16="http://schemas.microsoft.com/office/drawing/2014/main" id="{28FDD0C2-B46B-4E46-BE58-178305875F8F}"/>
                </a:ext>
              </a:extLst>
            </p:cNvPr>
            <p:cNvSpPr txBox="1"/>
            <p:nvPr/>
          </p:nvSpPr>
          <p:spPr>
            <a:xfrm>
              <a:off x="636140" y="2283400"/>
              <a:ext cx="3000974" cy="53913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Strategic Thinking</a:t>
              </a:r>
            </a:p>
          </p:txBody>
        </p:sp>
        <p:sp>
          <p:nvSpPr>
            <p:cNvPr id="89" name="TextBox 88">
              <a:extLst>
                <a:ext uri="{FF2B5EF4-FFF2-40B4-BE49-F238E27FC236}">
                  <a16:creationId xmlns:a16="http://schemas.microsoft.com/office/drawing/2014/main" id="{BA3AE37A-24E6-478A-AF7D-984AD135A315}"/>
                </a:ext>
              </a:extLst>
            </p:cNvPr>
            <p:cNvSpPr txBox="1"/>
            <p:nvPr/>
          </p:nvSpPr>
          <p:spPr>
            <a:xfrm>
              <a:off x="636140" y="2498280"/>
              <a:ext cx="3000974" cy="539134"/>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Systems Thinking</a:t>
              </a:r>
            </a:p>
          </p:txBody>
        </p:sp>
      </p:grpSp>
      <p:grpSp>
        <p:nvGrpSpPr>
          <p:cNvPr id="7" name="Group 6">
            <a:extLst>
              <a:ext uri="{FF2B5EF4-FFF2-40B4-BE49-F238E27FC236}">
                <a16:creationId xmlns:a16="http://schemas.microsoft.com/office/drawing/2014/main" id="{A858D3E7-5D45-48DE-A958-0BB9E9F89651}"/>
              </a:ext>
            </a:extLst>
          </p:cNvPr>
          <p:cNvGrpSpPr/>
          <p:nvPr/>
        </p:nvGrpSpPr>
        <p:grpSpPr>
          <a:xfrm>
            <a:off x="3878085" y="1214183"/>
            <a:ext cx="4137736" cy="3957406"/>
            <a:chOff x="3231737" y="1011819"/>
            <a:chExt cx="3448113" cy="3297838"/>
          </a:xfrm>
        </p:grpSpPr>
        <p:pic>
          <p:nvPicPr>
            <p:cNvPr id="5" name="Picture 4">
              <a:extLst>
                <a:ext uri="{FF2B5EF4-FFF2-40B4-BE49-F238E27FC236}">
                  <a16:creationId xmlns:a16="http://schemas.microsoft.com/office/drawing/2014/main" id="{0DC3A085-F0D7-41E6-AE01-6728665469C8}"/>
                </a:ext>
              </a:extLst>
            </p:cNvPr>
            <p:cNvPicPr>
              <a:picLocks noChangeAspect="1"/>
            </p:cNvPicPr>
            <p:nvPr/>
          </p:nvPicPr>
          <p:blipFill>
            <a:blip r:embed="rId3"/>
            <a:stretch>
              <a:fillRect/>
            </a:stretch>
          </p:blipFill>
          <p:spPr>
            <a:xfrm>
              <a:off x="3231737" y="1011819"/>
              <a:ext cx="3448113" cy="3297838"/>
            </a:xfrm>
            <a:prstGeom prst="rect">
              <a:avLst/>
            </a:prstGeom>
            <a:solidFill>
              <a:schemeClr val="bg1"/>
            </a:solidFill>
          </p:spPr>
        </p:pic>
        <p:sp>
          <p:nvSpPr>
            <p:cNvPr id="6" name="Oval 5">
              <a:extLst>
                <a:ext uri="{FF2B5EF4-FFF2-40B4-BE49-F238E27FC236}">
                  <a16:creationId xmlns:a16="http://schemas.microsoft.com/office/drawing/2014/main" id="{E8624412-1819-4BA6-BBCC-571CF513A8F0}"/>
                </a:ext>
              </a:extLst>
            </p:cNvPr>
            <p:cNvSpPr/>
            <p:nvPr/>
          </p:nvSpPr>
          <p:spPr>
            <a:xfrm>
              <a:off x="4437713" y="2149550"/>
              <a:ext cx="1036160" cy="1022376"/>
            </a:xfrm>
            <a:prstGeom prst="ellipse">
              <a:avLst/>
            </a:prstGeom>
            <a:solidFill>
              <a:schemeClr val="bg1"/>
            </a:solid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grpSp>
        <p:nvGrpSpPr>
          <p:cNvPr id="20" name="Group 19">
            <a:extLst>
              <a:ext uri="{FF2B5EF4-FFF2-40B4-BE49-F238E27FC236}">
                <a16:creationId xmlns:a16="http://schemas.microsoft.com/office/drawing/2014/main" id="{9F3951A4-BED9-4849-81D1-6846792B5593}"/>
              </a:ext>
            </a:extLst>
          </p:cNvPr>
          <p:cNvGrpSpPr/>
          <p:nvPr/>
        </p:nvGrpSpPr>
        <p:grpSpPr>
          <a:xfrm>
            <a:off x="7789336" y="3399941"/>
            <a:ext cx="4167512" cy="1869978"/>
            <a:chOff x="7449369" y="3252535"/>
            <a:chExt cx="3472927" cy="1558315"/>
          </a:xfrm>
        </p:grpSpPr>
        <p:grpSp>
          <p:nvGrpSpPr>
            <p:cNvPr id="21" name="Group 20">
              <a:extLst>
                <a:ext uri="{FF2B5EF4-FFF2-40B4-BE49-F238E27FC236}">
                  <a16:creationId xmlns:a16="http://schemas.microsoft.com/office/drawing/2014/main" id="{3F97ACA8-914D-CB4D-ADA0-B7DB6FCD97FD}"/>
                </a:ext>
              </a:extLst>
            </p:cNvPr>
            <p:cNvGrpSpPr/>
            <p:nvPr/>
          </p:nvGrpSpPr>
          <p:grpSpPr>
            <a:xfrm>
              <a:off x="7449369" y="3278854"/>
              <a:ext cx="3472927" cy="1531996"/>
              <a:chOff x="6936025" y="3592449"/>
              <a:chExt cx="3472927" cy="1531996"/>
            </a:xfrm>
          </p:grpSpPr>
          <p:sp>
            <p:nvSpPr>
              <p:cNvPr id="23" name="TextBox 22">
                <a:extLst>
                  <a:ext uri="{FF2B5EF4-FFF2-40B4-BE49-F238E27FC236}">
                    <a16:creationId xmlns:a16="http://schemas.microsoft.com/office/drawing/2014/main" id="{19AEBC26-ED41-A440-928A-45173A2663A6}"/>
                  </a:ext>
                </a:extLst>
              </p:cNvPr>
              <p:cNvSpPr txBox="1"/>
              <p:nvPr/>
            </p:nvSpPr>
            <p:spPr>
              <a:xfrm>
                <a:off x="7225768" y="3592449"/>
                <a:ext cx="3183184" cy="507832"/>
              </a:xfrm>
              <a:prstGeom prst="rect">
                <a:avLst/>
              </a:prstGeom>
              <a:noFill/>
            </p:spPr>
            <p:txBody>
              <a:bodyPr wrap="square" rtlCol="0">
                <a:spAutoFit/>
              </a:bodyPr>
              <a:lstStyle>
                <a:defPPr>
                  <a:defRPr lang="en-US"/>
                </a:defPPr>
                <a:lvl1pPr>
                  <a:defRPr>
                    <a:solidFill>
                      <a:srgbClr val="38BDB3"/>
                    </a:solidFill>
                    <a:latin typeface="Arial Narrow" charset="0"/>
                    <a:ea typeface="Arial Narrow" charset="0"/>
                    <a:cs typeface="Arial Narrow" charset="0"/>
                  </a:defRPr>
                </a:lvl1pPr>
              </a:lstStyle>
              <a:p>
                <a:pPr defTabSz="1097269">
                  <a:defRPr/>
                </a:pPr>
                <a:r>
                  <a:rPr lang="en-US" sz="1680" b="1" dirty="0">
                    <a:solidFill>
                      <a:srgbClr val="ECB764"/>
                    </a:solidFill>
                    <a:latin typeface="Duplicate Sans" pitchFamily="2" charset="77"/>
                  </a:rPr>
                  <a:t>SOCIAL CONSCIOUSNESS &amp; COMMITMENT</a:t>
                </a:r>
              </a:p>
            </p:txBody>
          </p:sp>
          <p:cxnSp>
            <p:nvCxnSpPr>
              <p:cNvPr id="24" name="Straight Connector 23">
                <a:extLst>
                  <a:ext uri="{FF2B5EF4-FFF2-40B4-BE49-F238E27FC236}">
                    <a16:creationId xmlns:a16="http://schemas.microsoft.com/office/drawing/2014/main" id="{893C5387-CAA1-E148-A494-EB0A1BBD1303}"/>
                  </a:ext>
                </a:extLst>
              </p:cNvPr>
              <p:cNvCxnSpPr>
                <a:cxnSpLocks/>
              </p:cNvCxnSpPr>
              <p:nvPr/>
            </p:nvCxnSpPr>
            <p:spPr>
              <a:xfrm>
                <a:off x="6936025" y="4096610"/>
                <a:ext cx="2606040" cy="0"/>
              </a:xfrm>
              <a:prstGeom prst="line">
                <a:avLst/>
              </a:prstGeom>
              <a:ln w="12700">
                <a:solidFill>
                  <a:srgbClr val="F3D3A7"/>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03647AA-4DED-BE44-ABDC-42152B8C5752}"/>
                  </a:ext>
                </a:extLst>
              </p:cNvPr>
              <p:cNvSpPr txBox="1"/>
              <p:nvPr/>
            </p:nvSpPr>
            <p:spPr>
              <a:xfrm>
                <a:off x="7049354" y="4124171"/>
                <a:ext cx="2964434" cy="1000274"/>
              </a:xfrm>
              <a:prstGeom prst="rect">
                <a:avLst/>
              </a:prstGeom>
              <a:noFill/>
            </p:spPr>
            <p:txBody>
              <a:bodyPr wrap="square" rtlCol="0">
                <a:spAutoFit/>
              </a:bodyPr>
              <a:lstStyle/>
              <a:p>
                <a:r>
                  <a:rPr lang="en-US" sz="1440" dirty="0">
                    <a:solidFill>
                      <a:schemeClr val="tx1">
                        <a:lumMod val="65000"/>
                        <a:lumOff val="35000"/>
                      </a:schemeClr>
                    </a:solidFill>
                    <a:latin typeface="Duplicate Sans" pitchFamily="2" charset="77"/>
                    <a:ea typeface="Arial Narrow" charset="0"/>
                    <a:cs typeface="Arial Narrow" charset="0"/>
                  </a:rPr>
                  <a:t>Learners develop the confidence, skills and values to effectively </a:t>
                </a:r>
                <a:r>
                  <a:rPr lang="en-US" sz="1440" dirty="0">
                    <a:solidFill>
                      <a:srgbClr val="ECB764"/>
                    </a:solidFill>
                    <a:latin typeface="Duplicate Sans" pitchFamily="2" charset="77"/>
                    <a:ea typeface="Arial Narrow" charset="0"/>
                    <a:cs typeface="Arial Narrow" charset="0"/>
                  </a:rPr>
                  <a:t>recognize the needs of individuals, communities, and societies </a:t>
                </a:r>
                <a:r>
                  <a:rPr lang="en-US" sz="1440" dirty="0">
                    <a:solidFill>
                      <a:schemeClr val="tx1">
                        <a:lumMod val="65000"/>
                        <a:lumOff val="35000"/>
                      </a:schemeClr>
                    </a:solidFill>
                    <a:latin typeface="Duplicate Sans" pitchFamily="2" charset="77"/>
                    <a:ea typeface="Arial Narrow" charset="0"/>
                    <a:cs typeface="Arial Narrow" charset="0"/>
                  </a:rPr>
                  <a:t>and</a:t>
                </a:r>
                <a:r>
                  <a:rPr lang="en-US" sz="1440" dirty="0">
                    <a:solidFill>
                      <a:schemeClr val="bg1">
                        <a:lumMod val="65000"/>
                      </a:schemeClr>
                    </a:solidFill>
                    <a:latin typeface="Duplicate Sans" pitchFamily="2" charset="77"/>
                    <a:ea typeface="Arial Narrow" charset="0"/>
                    <a:cs typeface="Arial Narrow" charset="0"/>
                  </a:rPr>
                  <a:t> </a:t>
                </a:r>
                <a:r>
                  <a:rPr lang="en-US" sz="1440" dirty="0">
                    <a:solidFill>
                      <a:srgbClr val="ECB764"/>
                    </a:solidFill>
                    <a:latin typeface="Duplicate Sans" pitchFamily="2" charset="77"/>
                    <a:ea typeface="Arial Narrow" charset="0"/>
                    <a:cs typeface="Arial Narrow" charset="0"/>
                  </a:rPr>
                  <a:t>make a commitment to constructively engage in social action.</a:t>
                </a:r>
              </a:p>
            </p:txBody>
          </p:sp>
        </p:grpSp>
        <p:pic>
          <p:nvPicPr>
            <p:cNvPr id="22" name="Picture 21">
              <a:extLst>
                <a:ext uri="{FF2B5EF4-FFF2-40B4-BE49-F238E27FC236}">
                  <a16:creationId xmlns:a16="http://schemas.microsoft.com/office/drawing/2014/main" id="{6554D2C0-689F-E94C-AD75-F950D2014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590" y="3252535"/>
              <a:ext cx="552478" cy="502920"/>
            </a:xfrm>
            <a:prstGeom prst="rect">
              <a:avLst/>
            </a:prstGeom>
          </p:spPr>
        </p:pic>
      </p:grpSp>
      <p:grpSp>
        <p:nvGrpSpPr>
          <p:cNvPr id="26" name="Group 25">
            <a:extLst>
              <a:ext uri="{FF2B5EF4-FFF2-40B4-BE49-F238E27FC236}">
                <a16:creationId xmlns:a16="http://schemas.microsoft.com/office/drawing/2014/main" id="{1CDF2C65-9EC6-F745-8767-BADD8FF3D2DB}"/>
              </a:ext>
            </a:extLst>
          </p:cNvPr>
          <p:cNvGrpSpPr/>
          <p:nvPr/>
        </p:nvGrpSpPr>
        <p:grpSpPr>
          <a:xfrm>
            <a:off x="6634331" y="655670"/>
            <a:ext cx="4858984" cy="2033770"/>
            <a:chOff x="6344951" y="879862"/>
            <a:chExt cx="4049153" cy="1694808"/>
          </a:xfrm>
        </p:grpSpPr>
        <p:grpSp>
          <p:nvGrpSpPr>
            <p:cNvPr id="27" name="Group 26">
              <a:extLst>
                <a:ext uri="{FF2B5EF4-FFF2-40B4-BE49-F238E27FC236}">
                  <a16:creationId xmlns:a16="http://schemas.microsoft.com/office/drawing/2014/main" id="{AC47CD36-D1EC-764D-9DB5-676EAC501FF7}"/>
                </a:ext>
              </a:extLst>
            </p:cNvPr>
            <p:cNvGrpSpPr/>
            <p:nvPr/>
          </p:nvGrpSpPr>
          <p:grpSpPr>
            <a:xfrm>
              <a:off x="6344951" y="1093966"/>
              <a:ext cx="4049153" cy="1480704"/>
              <a:chOff x="6344951" y="1656940"/>
              <a:chExt cx="4049153" cy="1480704"/>
            </a:xfrm>
          </p:grpSpPr>
          <p:grpSp>
            <p:nvGrpSpPr>
              <p:cNvPr id="42" name="Group 41">
                <a:extLst>
                  <a:ext uri="{FF2B5EF4-FFF2-40B4-BE49-F238E27FC236}">
                    <a16:creationId xmlns:a16="http://schemas.microsoft.com/office/drawing/2014/main" id="{FB0FA6F3-09E9-6949-B0C0-7E6516A74845}"/>
                  </a:ext>
                </a:extLst>
              </p:cNvPr>
              <p:cNvGrpSpPr/>
              <p:nvPr/>
            </p:nvGrpSpPr>
            <p:grpSpPr>
              <a:xfrm>
                <a:off x="6344951" y="1656940"/>
                <a:ext cx="4049153" cy="292388"/>
                <a:chOff x="6478979" y="1541294"/>
                <a:chExt cx="4049153" cy="292387"/>
              </a:xfrm>
            </p:grpSpPr>
            <p:cxnSp>
              <p:nvCxnSpPr>
                <p:cNvPr id="45" name="Straight Connector 44">
                  <a:extLst>
                    <a:ext uri="{FF2B5EF4-FFF2-40B4-BE49-F238E27FC236}">
                      <a16:creationId xmlns:a16="http://schemas.microsoft.com/office/drawing/2014/main" id="{A4FE1BB5-AF1F-8E43-BA16-05F9FEABD5C7}"/>
                    </a:ext>
                  </a:extLst>
                </p:cNvPr>
                <p:cNvCxnSpPr>
                  <a:cxnSpLocks/>
                </p:cNvCxnSpPr>
                <p:nvPr/>
              </p:nvCxnSpPr>
              <p:spPr>
                <a:xfrm flipV="1">
                  <a:off x="6478979" y="1819043"/>
                  <a:ext cx="3504725" cy="4877"/>
                </a:xfrm>
                <a:prstGeom prst="line">
                  <a:avLst/>
                </a:prstGeom>
                <a:ln w="12700">
                  <a:solidFill>
                    <a:srgbClr val="26BBB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BD4D7BA-ABF2-F44B-8C5E-D02B41C76402}"/>
                    </a:ext>
                  </a:extLst>
                </p:cNvPr>
                <p:cNvSpPr txBox="1"/>
                <p:nvPr/>
              </p:nvSpPr>
              <p:spPr>
                <a:xfrm>
                  <a:off x="7793807" y="1541294"/>
                  <a:ext cx="2734325" cy="292387"/>
                </a:xfrm>
                <a:prstGeom prst="rect">
                  <a:avLst/>
                </a:prstGeom>
                <a:noFill/>
              </p:spPr>
              <p:txBody>
                <a:bodyPr wrap="square" rtlCol="0">
                  <a:spAutoFit/>
                </a:bodyPr>
                <a:lstStyle>
                  <a:defPPr>
                    <a:defRPr lang="en-US"/>
                  </a:defPPr>
                  <a:lvl1pPr>
                    <a:defRPr>
                      <a:solidFill>
                        <a:srgbClr val="E07188"/>
                      </a:solidFill>
                      <a:latin typeface="Arial Narrow" charset="0"/>
                      <a:ea typeface="Arial Narrow" charset="0"/>
                      <a:cs typeface="Arial Narrow" charset="0"/>
                    </a:defRPr>
                  </a:lvl1pPr>
                </a:lstStyle>
                <a:p>
                  <a:pPr defTabSz="1097269">
                    <a:defRPr/>
                  </a:pPr>
                  <a:r>
                    <a:rPr lang="en-US" sz="1680" b="1" dirty="0">
                      <a:solidFill>
                        <a:srgbClr val="38BDB3"/>
                      </a:solidFill>
                      <a:latin typeface="Duplicate Sans" pitchFamily="2" charset="77"/>
                    </a:rPr>
                    <a:t>GLOBAL MINDSET</a:t>
                  </a:r>
                </a:p>
              </p:txBody>
            </p:sp>
          </p:grpSp>
          <p:sp>
            <p:nvSpPr>
              <p:cNvPr id="43" name="TextBox 42">
                <a:extLst>
                  <a:ext uri="{FF2B5EF4-FFF2-40B4-BE49-F238E27FC236}">
                    <a16:creationId xmlns:a16="http://schemas.microsoft.com/office/drawing/2014/main" id="{B0784956-0A3D-AD4A-A5C9-629B7CDFD372}"/>
                  </a:ext>
                </a:extLst>
              </p:cNvPr>
              <p:cNvSpPr txBox="1"/>
              <p:nvPr/>
            </p:nvSpPr>
            <p:spPr>
              <a:xfrm>
                <a:off x="7568708" y="1952704"/>
                <a:ext cx="2752880" cy="1184940"/>
              </a:xfrm>
              <a:prstGeom prst="rect">
                <a:avLst/>
              </a:prstGeom>
              <a:noFill/>
            </p:spPr>
            <p:txBody>
              <a:bodyPr wrap="square" rtlCol="0">
                <a:spAutoFit/>
              </a:bodyPr>
              <a:lstStyle/>
              <a:p>
                <a:r>
                  <a:rPr lang="en-US" sz="1440" dirty="0">
                    <a:solidFill>
                      <a:schemeClr val="tx1">
                        <a:lumMod val="65000"/>
                        <a:lumOff val="35000"/>
                      </a:schemeClr>
                    </a:solidFill>
                    <a:latin typeface="Duplicate Sans" pitchFamily="2" charset="77"/>
                    <a:ea typeface="Arial Narrow" charset="0"/>
                    <a:cs typeface="Arial Narrow" charset="0"/>
                  </a:rPr>
                  <a:t>Learners develop knowledge, skills and behaviors to </a:t>
                </a:r>
                <a:r>
                  <a:rPr lang="en-US" sz="1440" dirty="0">
                    <a:solidFill>
                      <a:srgbClr val="38BDB3"/>
                    </a:solidFill>
                    <a:latin typeface="Duplicate Sans" pitchFamily="2" charset="77"/>
                    <a:ea typeface="Arial Narrow" charset="0"/>
                    <a:cs typeface="Arial Narrow" charset="0"/>
                  </a:rPr>
                  <a:t>live, work and communicate with people whose background, experience and perspectives are different </a:t>
                </a:r>
                <a:r>
                  <a:rPr lang="en-US" sz="1440" dirty="0">
                    <a:solidFill>
                      <a:schemeClr val="tx1">
                        <a:lumMod val="65000"/>
                        <a:lumOff val="35000"/>
                      </a:schemeClr>
                    </a:solidFill>
                    <a:latin typeface="Duplicate Sans" pitchFamily="2" charset="77"/>
                    <a:ea typeface="Arial Narrow" charset="0"/>
                    <a:cs typeface="Arial Narrow" charset="0"/>
                  </a:rPr>
                  <a:t>from their own as well as to consider the </a:t>
                </a:r>
                <a:r>
                  <a:rPr lang="en-US" sz="1440" dirty="0">
                    <a:solidFill>
                      <a:srgbClr val="38BDB3"/>
                    </a:solidFill>
                    <a:latin typeface="Duplicate Sans" pitchFamily="2" charset="77"/>
                    <a:ea typeface="Arial Narrow" charset="0"/>
                    <a:cs typeface="Arial Narrow" charset="0"/>
                  </a:rPr>
                  <a:t>global impact of their decisions.</a:t>
                </a:r>
              </a:p>
            </p:txBody>
          </p:sp>
        </p:grpSp>
        <p:pic>
          <p:nvPicPr>
            <p:cNvPr id="29" name="Picture 28">
              <a:extLst>
                <a:ext uri="{FF2B5EF4-FFF2-40B4-BE49-F238E27FC236}">
                  <a16:creationId xmlns:a16="http://schemas.microsoft.com/office/drawing/2014/main" id="{4AD0DEF9-ED04-2344-8558-0F5C1620F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8852" y="879862"/>
              <a:ext cx="552478" cy="502920"/>
            </a:xfrm>
            <a:prstGeom prst="rect">
              <a:avLst/>
            </a:prstGeom>
          </p:spPr>
        </p:pic>
      </p:grpSp>
      <p:grpSp>
        <p:nvGrpSpPr>
          <p:cNvPr id="47" name="Group 46">
            <a:extLst>
              <a:ext uri="{FF2B5EF4-FFF2-40B4-BE49-F238E27FC236}">
                <a16:creationId xmlns:a16="http://schemas.microsoft.com/office/drawing/2014/main" id="{AE1534A3-94C9-9A4A-AA6C-025F74EF5A30}"/>
              </a:ext>
            </a:extLst>
          </p:cNvPr>
          <p:cNvGrpSpPr/>
          <p:nvPr/>
        </p:nvGrpSpPr>
        <p:grpSpPr>
          <a:xfrm>
            <a:off x="2877926" y="5177158"/>
            <a:ext cx="6272273" cy="1449916"/>
            <a:chOff x="2432142" y="5228707"/>
            <a:chExt cx="5226894" cy="1208263"/>
          </a:xfrm>
        </p:grpSpPr>
        <p:pic>
          <p:nvPicPr>
            <p:cNvPr id="48" name="Picture 47">
              <a:extLst>
                <a:ext uri="{FF2B5EF4-FFF2-40B4-BE49-F238E27FC236}">
                  <a16:creationId xmlns:a16="http://schemas.microsoft.com/office/drawing/2014/main" id="{4919E2F3-6081-BF4D-A3B9-DAB5BEA2FB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2142" y="5343875"/>
              <a:ext cx="552478" cy="502920"/>
            </a:xfrm>
            <a:prstGeom prst="rect">
              <a:avLst/>
            </a:prstGeom>
          </p:spPr>
        </p:pic>
        <p:grpSp>
          <p:nvGrpSpPr>
            <p:cNvPr id="49" name="Group 48">
              <a:extLst>
                <a:ext uri="{FF2B5EF4-FFF2-40B4-BE49-F238E27FC236}">
                  <a16:creationId xmlns:a16="http://schemas.microsoft.com/office/drawing/2014/main" id="{2550B5E2-778A-3343-AAE3-19DE631FF73E}"/>
                </a:ext>
              </a:extLst>
            </p:cNvPr>
            <p:cNvGrpSpPr/>
            <p:nvPr/>
          </p:nvGrpSpPr>
          <p:grpSpPr>
            <a:xfrm>
              <a:off x="3011935" y="5228707"/>
              <a:ext cx="4647101" cy="1208263"/>
              <a:chOff x="3011935" y="5228707"/>
              <a:chExt cx="4647101" cy="1208263"/>
            </a:xfrm>
          </p:grpSpPr>
          <p:grpSp>
            <p:nvGrpSpPr>
              <p:cNvPr id="50" name="Group 49">
                <a:extLst>
                  <a:ext uri="{FF2B5EF4-FFF2-40B4-BE49-F238E27FC236}">
                    <a16:creationId xmlns:a16="http://schemas.microsoft.com/office/drawing/2014/main" id="{7A0D11EC-BE3E-8147-A3D4-EBCFBEC860C1}"/>
                  </a:ext>
                </a:extLst>
              </p:cNvPr>
              <p:cNvGrpSpPr/>
              <p:nvPr/>
            </p:nvGrpSpPr>
            <p:grpSpPr>
              <a:xfrm>
                <a:off x="3011935" y="5408050"/>
                <a:ext cx="4647101" cy="1028920"/>
                <a:chOff x="4148007" y="5435320"/>
                <a:chExt cx="4647101" cy="1028920"/>
              </a:xfrm>
            </p:grpSpPr>
            <p:grpSp>
              <p:nvGrpSpPr>
                <p:cNvPr id="52" name="Group 51">
                  <a:extLst>
                    <a:ext uri="{FF2B5EF4-FFF2-40B4-BE49-F238E27FC236}">
                      <a16:creationId xmlns:a16="http://schemas.microsoft.com/office/drawing/2014/main" id="{6A0668C9-11C4-E744-BECB-5864694EB0FB}"/>
                    </a:ext>
                  </a:extLst>
                </p:cNvPr>
                <p:cNvGrpSpPr/>
                <p:nvPr/>
              </p:nvGrpSpPr>
              <p:grpSpPr>
                <a:xfrm>
                  <a:off x="4149253" y="5435320"/>
                  <a:ext cx="4211904" cy="362382"/>
                  <a:chOff x="3746642" y="5846587"/>
                  <a:chExt cx="4211904" cy="362381"/>
                </a:xfrm>
              </p:grpSpPr>
              <p:sp>
                <p:nvSpPr>
                  <p:cNvPr id="54" name="TextBox 53">
                    <a:extLst>
                      <a:ext uri="{FF2B5EF4-FFF2-40B4-BE49-F238E27FC236}">
                        <a16:creationId xmlns:a16="http://schemas.microsoft.com/office/drawing/2014/main" id="{A5A0E24F-CA51-2540-A07A-1534BFF59A63}"/>
                      </a:ext>
                    </a:extLst>
                  </p:cNvPr>
                  <p:cNvSpPr txBox="1"/>
                  <p:nvPr/>
                </p:nvSpPr>
                <p:spPr>
                  <a:xfrm>
                    <a:off x="3746642" y="5916581"/>
                    <a:ext cx="4211904" cy="292387"/>
                  </a:xfrm>
                  <a:prstGeom prst="rect">
                    <a:avLst/>
                  </a:prstGeom>
                  <a:noFill/>
                </p:spPr>
                <p:txBody>
                  <a:bodyPr wrap="square" rtlCol="0">
                    <a:spAutoFit/>
                  </a:bodyPr>
                  <a:lstStyle/>
                  <a:p>
                    <a:pPr defTabSz="1097269">
                      <a:defRPr/>
                    </a:pPr>
                    <a:r>
                      <a:rPr lang="en-US" sz="1680" b="1" dirty="0">
                        <a:solidFill>
                          <a:srgbClr val="6FA6FD"/>
                        </a:solidFill>
                        <a:latin typeface="Duplicate Sans" pitchFamily="2" charset="77"/>
                        <a:ea typeface="Arial Narrow" charset="0"/>
                        <a:cs typeface="Arial Narrow" charset="0"/>
                      </a:rPr>
                      <a:t>PROFESSIONAL &amp; PERSONAL EFFECTIVENESS</a:t>
                    </a:r>
                  </a:p>
                </p:txBody>
              </p:sp>
              <p:cxnSp>
                <p:nvCxnSpPr>
                  <p:cNvPr id="55" name="Straight Connector 54">
                    <a:extLst>
                      <a:ext uri="{FF2B5EF4-FFF2-40B4-BE49-F238E27FC236}">
                        <a16:creationId xmlns:a16="http://schemas.microsoft.com/office/drawing/2014/main" id="{30EA4795-A1E2-074C-B0F4-7630212C2881}"/>
                      </a:ext>
                    </a:extLst>
                  </p:cNvPr>
                  <p:cNvCxnSpPr/>
                  <p:nvPr/>
                </p:nvCxnSpPr>
                <p:spPr>
                  <a:xfrm>
                    <a:off x="3751261" y="6189414"/>
                    <a:ext cx="4207285" cy="0"/>
                  </a:xfrm>
                  <a:prstGeom prst="line">
                    <a:avLst/>
                  </a:prstGeom>
                  <a:ln w="12700">
                    <a:solidFill>
                      <a:srgbClr val="B2C7E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1F18713-F5D4-D44B-B37D-8518D9CA4974}"/>
                      </a:ext>
                    </a:extLst>
                  </p:cNvPr>
                  <p:cNvCxnSpPr>
                    <a:cxnSpLocks/>
                  </p:cNvCxnSpPr>
                  <p:nvPr/>
                </p:nvCxnSpPr>
                <p:spPr>
                  <a:xfrm>
                    <a:off x="3760806" y="5851782"/>
                    <a:ext cx="2001696" cy="0"/>
                  </a:xfrm>
                  <a:prstGeom prst="line">
                    <a:avLst/>
                  </a:prstGeom>
                  <a:ln w="12700">
                    <a:solidFill>
                      <a:srgbClr val="B2C7E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2AED2A3-1FB1-0D46-8A72-3ABF7E13B38C}"/>
                      </a:ext>
                    </a:extLst>
                  </p:cNvPr>
                  <p:cNvCxnSpPr/>
                  <p:nvPr/>
                </p:nvCxnSpPr>
                <p:spPr>
                  <a:xfrm>
                    <a:off x="3756333" y="5846587"/>
                    <a:ext cx="0" cy="347471"/>
                  </a:xfrm>
                  <a:prstGeom prst="line">
                    <a:avLst/>
                  </a:prstGeom>
                  <a:ln w="12700">
                    <a:solidFill>
                      <a:srgbClr val="B2C7E7"/>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1D856DB4-38CA-D240-A972-23DF86273DEE}"/>
                    </a:ext>
                  </a:extLst>
                </p:cNvPr>
                <p:cNvSpPr txBox="1"/>
                <p:nvPr/>
              </p:nvSpPr>
              <p:spPr>
                <a:xfrm>
                  <a:off x="4148007" y="5833299"/>
                  <a:ext cx="4647101" cy="630941"/>
                </a:xfrm>
                <a:prstGeom prst="rect">
                  <a:avLst/>
                </a:prstGeom>
                <a:noFill/>
              </p:spPr>
              <p:txBody>
                <a:bodyPr wrap="square" rtlCol="0">
                  <a:spAutoFit/>
                </a:bodyPr>
                <a:lstStyle/>
                <a:p>
                  <a:r>
                    <a:rPr lang="en-US" sz="1440" dirty="0">
                      <a:solidFill>
                        <a:schemeClr val="tx1">
                          <a:lumMod val="65000"/>
                          <a:lumOff val="35000"/>
                        </a:schemeClr>
                      </a:solidFill>
                      <a:latin typeface="Duplicate Sans" pitchFamily="2" charset="77"/>
                      <a:ea typeface="Arial Narrow" charset="0"/>
                      <a:cs typeface="Arial Narrow" charset="0"/>
                    </a:rPr>
                    <a:t>Learners develop the confidence, skills, behaviors and values to </a:t>
                  </a:r>
                  <a:r>
                    <a:rPr lang="en-US" sz="1440" dirty="0">
                      <a:solidFill>
                        <a:srgbClr val="6FA6FD"/>
                      </a:solidFill>
                      <a:latin typeface="Duplicate Sans" pitchFamily="2" charset="77"/>
                      <a:ea typeface="Arial Narrow" charset="0"/>
                      <a:cs typeface="Arial Narrow" charset="0"/>
                    </a:rPr>
                    <a:t>effectively discern life goals, form relationships and shape their personal and professional identities </a:t>
                  </a:r>
                  <a:r>
                    <a:rPr lang="en-US" sz="1440" dirty="0">
                      <a:solidFill>
                        <a:schemeClr val="tx1">
                          <a:lumMod val="65000"/>
                          <a:lumOff val="35000"/>
                        </a:schemeClr>
                      </a:solidFill>
                      <a:latin typeface="Duplicate Sans" pitchFamily="2" charset="77"/>
                      <a:ea typeface="Arial Narrow" charset="0"/>
                      <a:cs typeface="Arial Narrow" charset="0"/>
                    </a:rPr>
                    <a:t>to achieve fulfillment.</a:t>
                  </a:r>
                </a:p>
              </p:txBody>
            </p:sp>
          </p:grpSp>
          <p:cxnSp>
            <p:nvCxnSpPr>
              <p:cNvPr id="51" name="Straight Connector 50">
                <a:extLst>
                  <a:ext uri="{FF2B5EF4-FFF2-40B4-BE49-F238E27FC236}">
                    <a16:creationId xmlns:a16="http://schemas.microsoft.com/office/drawing/2014/main" id="{5B460352-4E41-6240-B0BD-E1D04DD4952F}"/>
                  </a:ext>
                </a:extLst>
              </p:cNvPr>
              <p:cNvCxnSpPr>
                <a:cxnSpLocks/>
              </p:cNvCxnSpPr>
              <p:nvPr/>
            </p:nvCxnSpPr>
            <p:spPr>
              <a:xfrm flipH="1">
                <a:off x="5028004" y="5228707"/>
                <a:ext cx="1" cy="182880"/>
              </a:xfrm>
              <a:prstGeom prst="line">
                <a:avLst/>
              </a:prstGeom>
              <a:ln w="12700">
                <a:solidFill>
                  <a:srgbClr val="B2C7E7"/>
                </a:solidFill>
              </a:ln>
            </p:spPr>
            <p:style>
              <a:lnRef idx="1">
                <a:schemeClr val="accent1"/>
              </a:lnRef>
              <a:fillRef idx="0">
                <a:schemeClr val="accent1"/>
              </a:fillRef>
              <a:effectRef idx="0">
                <a:schemeClr val="accent1"/>
              </a:effectRef>
              <a:fontRef idx="minor">
                <a:schemeClr val="tx1"/>
              </a:fontRef>
            </p:style>
          </p:cxnSp>
        </p:grpSp>
      </p:grpSp>
      <p:grpSp>
        <p:nvGrpSpPr>
          <p:cNvPr id="58" name="Group 57">
            <a:extLst>
              <a:ext uri="{FF2B5EF4-FFF2-40B4-BE49-F238E27FC236}">
                <a16:creationId xmlns:a16="http://schemas.microsoft.com/office/drawing/2014/main" id="{9AFD4914-E204-AA4F-8920-04B21556781C}"/>
              </a:ext>
            </a:extLst>
          </p:cNvPr>
          <p:cNvGrpSpPr/>
          <p:nvPr/>
        </p:nvGrpSpPr>
        <p:grpSpPr>
          <a:xfrm>
            <a:off x="543034" y="712406"/>
            <a:ext cx="4855704" cy="1754843"/>
            <a:chOff x="198202" y="1079097"/>
            <a:chExt cx="4046420" cy="1462368"/>
          </a:xfrm>
        </p:grpSpPr>
        <p:grpSp>
          <p:nvGrpSpPr>
            <p:cNvPr id="59" name="Group 58">
              <a:extLst>
                <a:ext uri="{FF2B5EF4-FFF2-40B4-BE49-F238E27FC236}">
                  <a16:creationId xmlns:a16="http://schemas.microsoft.com/office/drawing/2014/main" id="{78AC972C-9337-0748-9EA6-3D8833CB7E5A}"/>
                </a:ext>
              </a:extLst>
            </p:cNvPr>
            <p:cNvGrpSpPr/>
            <p:nvPr/>
          </p:nvGrpSpPr>
          <p:grpSpPr>
            <a:xfrm>
              <a:off x="725173" y="1264826"/>
              <a:ext cx="3519449" cy="1276639"/>
              <a:chOff x="1379335" y="1699272"/>
              <a:chExt cx="3519449" cy="1276639"/>
            </a:xfrm>
          </p:grpSpPr>
          <p:sp>
            <p:nvSpPr>
              <p:cNvPr id="62" name="TextBox 61">
                <a:extLst>
                  <a:ext uri="{FF2B5EF4-FFF2-40B4-BE49-F238E27FC236}">
                    <a16:creationId xmlns:a16="http://schemas.microsoft.com/office/drawing/2014/main" id="{3265D959-F3DE-1442-A2DC-91677DD3D38C}"/>
                  </a:ext>
                </a:extLst>
              </p:cNvPr>
              <p:cNvSpPr txBox="1"/>
              <p:nvPr/>
            </p:nvSpPr>
            <p:spPr>
              <a:xfrm>
                <a:off x="1386285" y="1699272"/>
                <a:ext cx="3512499" cy="292387"/>
              </a:xfrm>
              <a:prstGeom prst="rect">
                <a:avLst/>
              </a:prstGeom>
              <a:noFill/>
            </p:spPr>
            <p:txBody>
              <a:bodyPr wrap="square" rtlCol="0">
                <a:spAutoFit/>
              </a:bodyPr>
              <a:lstStyle/>
              <a:p>
                <a:pPr defTabSz="1097269">
                  <a:defRPr/>
                </a:pPr>
                <a:r>
                  <a:rPr lang="en-US" sz="1680" b="1" dirty="0">
                    <a:solidFill>
                      <a:srgbClr val="E07188"/>
                    </a:solidFill>
                    <a:latin typeface="Duplicate Sans" pitchFamily="2" charset="77"/>
                    <a:ea typeface="Arial Narrow" charset="0"/>
                    <a:cs typeface="Arial Narrow" charset="0"/>
                  </a:rPr>
                  <a:t>INTELLECTUAL AGILITY</a:t>
                </a:r>
              </a:p>
            </p:txBody>
          </p:sp>
          <p:sp>
            <p:nvSpPr>
              <p:cNvPr id="63" name="TextBox 62">
                <a:extLst>
                  <a:ext uri="{FF2B5EF4-FFF2-40B4-BE49-F238E27FC236}">
                    <a16:creationId xmlns:a16="http://schemas.microsoft.com/office/drawing/2014/main" id="{9FD720DD-59D9-2147-8869-E0DE2EAD07D5}"/>
                  </a:ext>
                </a:extLst>
              </p:cNvPr>
              <p:cNvSpPr txBox="1"/>
              <p:nvPr/>
            </p:nvSpPr>
            <p:spPr>
              <a:xfrm>
                <a:off x="1379335" y="1975638"/>
                <a:ext cx="2605050" cy="1000273"/>
              </a:xfrm>
              <a:prstGeom prst="rect">
                <a:avLst/>
              </a:prstGeom>
              <a:noFill/>
            </p:spPr>
            <p:txBody>
              <a:bodyPr wrap="square" rtlCol="0">
                <a:spAutoFit/>
              </a:bodyPr>
              <a:lstStyle/>
              <a:p>
                <a:r>
                  <a:rPr lang="en-US" sz="1440" dirty="0">
                    <a:solidFill>
                      <a:schemeClr val="tx1">
                        <a:lumMod val="65000"/>
                        <a:lumOff val="35000"/>
                      </a:schemeClr>
                    </a:solidFill>
                    <a:latin typeface="Duplicate Sans" pitchFamily="2" charset="77"/>
                    <a:ea typeface="Arial Narrow" charset="0"/>
                    <a:cs typeface="Arial Narrow" charset="0"/>
                  </a:rPr>
                  <a:t>Learners develop the ability to </a:t>
                </a:r>
                <a:r>
                  <a:rPr lang="en-US" sz="1440" dirty="0">
                    <a:solidFill>
                      <a:srgbClr val="E07188"/>
                    </a:solidFill>
                    <a:latin typeface="Duplicate Sans" pitchFamily="2" charset="77"/>
                    <a:ea typeface="Arial Narrow" charset="0"/>
                    <a:cs typeface="Arial Narrow" charset="0"/>
                  </a:rPr>
                  <a:t>use knowledge, behaviors, skills, and experiences flexibly in new and unique situations </a:t>
                </a:r>
                <a:r>
                  <a:rPr lang="en-US" sz="1440" dirty="0">
                    <a:solidFill>
                      <a:schemeClr val="tx1">
                        <a:lumMod val="65000"/>
                        <a:lumOff val="35000"/>
                      </a:schemeClr>
                    </a:solidFill>
                    <a:latin typeface="Duplicate Sans" pitchFamily="2" charset="77"/>
                    <a:ea typeface="Arial Narrow" charset="0"/>
                    <a:cs typeface="Arial Narrow" charset="0"/>
                  </a:rPr>
                  <a:t>to innovatively contribute to their field.</a:t>
                </a:r>
              </a:p>
            </p:txBody>
          </p:sp>
        </p:grpSp>
        <p:pic>
          <p:nvPicPr>
            <p:cNvPr id="60" name="Picture 59">
              <a:extLst>
                <a:ext uri="{FF2B5EF4-FFF2-40B4-BE49-F238E27FC236}">
                  <a16:creationId xmlns:a16="http://schemas.microsoft.com/office/drawing/2014/main" id="{74024DDF-56A9-7044-8229-DC1B4808F2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202" y="1079097"/>
              <a:ext cx="552478" cy="502920"/>
            </a:xfrm>
            <a:prstGeom prst="rect">
              <a:avLst/>
            </a:prstGeom>
          </p:spPr>
        </p:pic>
        <p:cxnSp>
          <p:nvCxnSpPr>
            <p:cNvPr id="61" name="Straight Connector 60">
              <a:extLst>
                <a:ext uri="{FF2B5EF4-FFF2-40B4-BE49-F238E27FC236}">
                  <a16:creationId xmlns:a16="http://schemas.microsoft.com/office/drawing/2014/main" id="{35CB63F1-6CAE-1C4F-8BB7-1C6B5FA75C19}"/>
                </a:ext>
              </a:extLst>
            </p:cNvPr>
            <p:cNvCxnSpPr>
              <a:cxnSpLocks/>
            </p:cNvCxnSpPr>
            <p:nvPr/>
          </p:nvCxnSpPr>
          <p:spPr>
            <a:xfrm flipV="1">
              <a:off x="731722" y="1534738"/>
              <a:ext cx="3512900" cy="17460"/>
            </a:xfrm>
            <a:prstGeom prst="line">
              <a:avLst/>
            </a:prstGeom>
            <a:ln w="12700">
              <a:solidFill>
                <a:srgbClr val="DF738A"/>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3B7BC233-355F-8A48-80D3-EB6B7347BEB5}"/>
              </a:ext>
            </a:extLst>
          </p:cNvPr>
          <p:cNvGrpSpPr/>
          <p:nvPr/>
        </p:nvGrpSpPr>
        <p:grpSpPr>
          <a:xfrm>
            <a:off x="676836" y="3321193"/>
            <a:ext cx="3554201" cy="1400894"/>
            <a:chOff x="112473" y="3440801"/>
            <a:chExt cx="2961834" cy="1167411"/>
          </a:xfrm>
        </p:grpSpPr>
        <p:grpSp>
          <p:nvGrpSpPr>
            <p:cNvPr id="65" name="Group 64">
              <a:extLst>
                <a:ext uri="{FF2B5EF4-FFF2-40B4-BE49-F238E27FC236}">
                  <a16:creationId xmlns:a16="http://schemas.microsoft.com/office/drawing/2014/main" id="{28809192-0A6E-3B44-A4C2-6062DD2D9380}"/>
                </a:ext>
              </a:extLst>
            </p:cNvPr>
            <p:cNvGrpSpPr/>
            <p:nvPr/>
          </p:nvGrpSpPr>
          <p:grpSpPr>
            <a:xfrm>
              <a:off x="642709" y="3622927"/>
              <a:ext cx="2431598" cy="985285"/>
              <a:chOff x="1418562" y="4283656"/>
              <a:chExt cx="2431598" cy="985285"/>
            </a:xfrm>
          </p:grpSpPr>
          <p:sp>
            <p:nvSpPr>
              <p:cNvPr id="68" name="TextBox 67">
                <a:extLst>
                  <a:ext uri="{FF2B5EF4-FFF2-40B4-BE49-F238E27FC236}">
                    <a16:creationId xmlns:a16="http://schemas.microsoft.com/office/drawing/2014/main" id="{2778B782-0269-CB43-86EC-93CD608173C9}"/>
                  </a:ext>
                </a:extLst>
              </p:cNvPr>
              <p:cNvSpPr txBox="1"/>
              <p:nvPr/>
            </p:nvSpPr>
            <p:spPr>
              <a:xfrm>
                <a:off x="1421595" y="4283656"/>
                <a:ext cx="2070111" cy="292387"/>
              </a:xfrm>
              <a:prstGeom prst="rect">
                <a:avLst/>
              </a:prstGeom>
              <a:noFill/>
            </p:spPr>
            <p:txBody>
              <a:bodyPr wrap="square" rtlCol="0">
                <a:spAutoFit/>
              </a:bodyPr>
              <a:lstStyle/>
              <a:p>
                <a:pPr defTabSz="1097269">
                  <a:defRPr/>
                </a:pPr>
                <a:r>
                  <a:rPr lang="en-US" sz="1680" b="1" dirty="0">
                    <a:solidFill>
                      <a:srgbClr val="9882C4"/>
                    </a:solidFill>
                    <a:latin typeface="Duplicate Sans" pitchFamily="2" charset="77"/>
                    <a:ea typeface="Arial Narrow" charset="0"/>
                    <a:cs typeface="Arial Narrow" charset="0"/>
                  </a:rPr>
                  <a:t>WELL-BEING</a:t>
                </a:r>
              </a:p>
            </p:txBody>
          </p:sp>
          <p:sp>
            <p:nvSpPr>
              <p:cNvPr id="69" name="TextBox 68">
                <a:extLst>
                  <a:ext uri="{FF2B5EF4-FFF2-40B4-BE49-F238E27FC236}">
                    <a16:creationId xmlns:a16="http://schemas.microsoft.com/office/drawing/2014/main" id="{B850CA30-58F9-0F44-A49F-5D6728E14978}"/>
                  </a:ext>
                </a:extLst>
              </p:cNvPr>
              <p:cNvSpPr txBox="1"/>
              <p:nvPr/>
            </p:nvSpPr>
            <p:spPr>
              <a:xfrm>
                <a:off x="1418562" y="4638000"/>
                <a:ext cx="2431598" cy="630941"/>
              </a:xfrm>
              <a:prstGeom prst="rect">
                <a:avLst/>
              </a:prstGeom>
              <a:noFill/>
            </p:spPr>
            <p:txBody>
              <a:bodyPr wrap="square" rtlCol="0">
                <a:spAutoFit/>
              </a:bodyPr>
              <a:lstStyle>
                <a:defPPr>
                  <a:defRPr lang="en-US"/>
                </a:defPPr>
                <a:lvl1pPr>
                  <a:defRPr sz="2500">
                    <a:solidFill>
                      <a:srgbClr val="B86EC0"/>
                    </a:solidFill>
                    <a:latin typeface="Arial Narrow" charset="0"/>
                    <a:ea typeface="Arial Narrow" charset="0"/>
                    <a:cs typeface="Arial Narrow" charset="0"/>
                  </a:defRPr>
                </a:lvl1pPr>
              </a:lstStyle>
              <a:p>
                <a:r>
                  <a:rPr lang="en-US" sz="1440" dirty="0">
                    <a:solidFill>
                      <a:schemeClr val="tx1">
                        <a:lumMod val="65000"/>
                        <a:lumOff val="35000"/>
                      </a:schemeClr>
                    </a:solidFill>
                    <a:latin typeface="Duplicate Sans" pitchFamily="2" charset="77"/>
                  </a:rPr>
                  <a:t>Learners develop knowledge, skills and behaviors necessary to </a:t>
                </a:r>
                <a:r>
                  <a:rPr lang="en-US" sz="1440" dirty="0">
                    <a:solidFill>
                      <a:srgbClr val="9882C4"/>
                    </a:solidFill>
                    <a:latin typeface="Duplicate Sans" pitchFamily="2" charset="77"/>
                  </a:rPr>
                  <a:t>live balanced and fulfilling lives.</a:t>
                </a:r>
              </a:p>
            </p:txBody>
          </p:sp>
        </p:grpSp>
        <p:pic>
          <p:nvPicPr>
            <p:cNvPr id="66" name="Picture 65">
              <a:extLst>
                <a:ext uri="{FF2B5EF4-FFF2-40B4-BE49-F238E27FC236}">
                  <a16:creationId xmlns:a16="http://schemas.microsoft.com/office/drawing/2014/main" id="{377C791D-FD4F-DB49-93A2-137D8852C0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73" y="3440801"/>
              <a:ext cx="552478" cy="502920"/>
            </a:xfrm>
            <a:prstGeom prst="rect">
              <a:avLst/>
            </a:prstGeom>
          </p:spPr>
        </p:pic>
        <p:cxnSp>
          <p:nvCxnSpPr>
            <p:cNvPr id="67" name="Straight Connector 66">
              <a:extLst>
                <a:ext uri="{FF2B5EF4-FFF2-40B4-BE49-F238E27FC236}">
                  <a16:creationId xmlns:a16="http://schemas.microsoft.com/office/drawing/2014/main" id="{0D80A17B-A39A-4F44-8693-691CA0B9E20D}"/>
                </a:ext>
              </a:extLst>
            </p:cNvPr>
            <p:cNvCxnSpPr>
              <a:cxnSpLocks/>
            </p:cNvCxnSpPr>
            <p:nvPr/>
          </p:nvCxnSpPr>
          <p:spPr>
            <a:xfrm>
              <a:off x="664951" y="3904835"/>
              <a:ext cx="2325651" cy="0"/>
            </a:xfrm>
            <a:prstGeom prst="line">
              <a:avLst/>
            </a:prstGeom>
            <a:ln w="12700">
              <a:solidFill>
                <a:srgbClr val="9683BD"/>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315306" y="55983"/>
            <a:ext cx="9433452" cy="688232"/>
          </a:xfrm>
          <a:prstGeom prst="rect">
            <a:avLst/>
          </a:prstGeom>
          <a:noFill/>
        </p:spPr>
        <p:txBody>
          <a:bodyPr wrap="square" lIns="105504" tIns="52752" rIns="105504" bIns="52752" rtlCol="0">
            <a:spAutoFit/>
          </a:bodyPr>
          <a:lstStyle/>
          <a:p>
            <a:r>
              <a:rPr lang="en-US" sz="3780" dirty="0">
                <a:solidFill>
                  <a:schemeClr val="tx1">
                    <a:lumMod val="65000"/>
                    <a:lumOff val="35000"/>
                  </a:schemeClr>
                </a:solidFill>
                <a:latin typeface="Duplicate Sans Regular" pitchFamily="50" charset="0"/>
                <a:ea typeface="Helvetica Neue" charset="0"/>
                <a:cs typeface="Arial" panose="020B0604020202020204" pitchFamily="34" charset="0"/>
              </a:rPr>
              <a:t>The SAIL Framework</a:t>
            </a:r>
          </a:p>
        </p:txBody>
      </p:sp>
      <p:grpSp>
        <p:nvGrpSpPr>
          <p:cNvPr id="96" name="Group 95">
            <a:extLst>
              <a:ext uri="{FF2B5EF4-FFF2-40B4-BE49-F238E27FC236}">
                <a16:creationId xmlns:a16="http://schemas.microsoft.com/office/drawing/2014/main" id="{4388DF94-0F40-46B0-B2F2-E4D7416FA507}"/>
              </a:ext>
            </a:extLst>
          </p:cNvPr>
          <p:cNvGrpSpPr/>
          <p:nvPr/>
        </p:nvGrpSpPr>
        <p:grpSpPr>
          <a:xfrm>
            <a:off x="6532266" y="1999164"/>
            <a:ext cx="882540" cy="249151"/>
            <a:chOff x="636140" y="4217314"/>
            <a:chExt cx="3000974" cy="893132"/>
          </a:xfrm>
        </p:grpSpPr>
        <p:sp>
          <p:nvSpPr>
            <p:cNvPr id="97" name="TextBox 96">
              <a:extLst>
                <a:ext uri="{FF2B5EF4-FFF2-40B4-BE49-F238E27FC236}">
                  <a16:creationId xmlns:a16="http://schemas.microsoft.com/office/drawing/2014/main" id="{BC455A82-276E-478C-9E8D-B824423AEC6B}"/>
                </a:ext>
              </a:extLst>
            </p:cNvPr>
            <p:cNvSpPr txBox="1"/>
            <p:nvPr/>
          </p:nvSpPr>
          <p:spPr>
            <a:xfrm>
              <a:off x="636140" y="4217314"/>
              <a:ext cx="3000974" cy="463380"/>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Cultural Agility</a:t>
              </a:r>
            </a:p>
          </p:txBody>
        </p:sp>
        <p:sp>
          <p:nvSpPr>
            <p:cNvPr id="98" name="TextBox 97">
              <a:extLst>
                <a:ext uri="{FF2B5EF4-FFF2-40B4-BE49-F238E27FC236}">
                  <a16:creationId xmlns:a16="http://schemas.microsoft.com/office/drawing/2014/main" id="{1A931263-1177-4D4B-8575-1B196B643042}"/>
                </a:ext>
              </a:extLst>
            </p:cNvPr>
            <p:cNvSpPr txBox="1"/>
            <p:nvPr/>
          </p:nvSpPr>
          <p:spPr>
            <a:xfrm>
              <a:off x="636140" y="4432195"/>
              <a:ext cx="3000974" cy="463380"/>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Inclusivity/Inclusive Action</a:t>
              </a:r>
            </a:p>
          </p:txBody>
        </p:sp>
        <p:sp>
          <p:nvSpPr>
            <p:cNvPr id="99" name="TextBox 98">
              <a:extLst>
                <a:ext uri="{FF2B5EF4-FFF2-40B4-BE49-F238E27FC236}">
                  <a16:creationId xmlns:a16="http://schemas.microsoft.com/office/drawing/2014/main" id="{2B358C12-D111-4ACB-AB7D-F1932258ED5F}"/>
                </a:ext>
              </a:extLst>
            </p:cNvPr>
            <p:cNvSpPr txBox="1"/>
            <p:nvPr/>
          </p:nvSpPr>
          <p:spPr>
            <a:xfrm>
              <a:off x="636140" y="4647066"/>
              <a:ext cx="3000974" cy="463380"/>
            </a:xfrm>
            <a:prstGeom prst="rect">
              <a:avLst/>
            </a:prstGeom>
            <a:noFill/>
          </p:spPr>
          <p:txBody>
            <a:bodyPr wrap="square" numCol="1" rtlCol="0">
              <a:spAutoFit/>
            </a:bodyPr>
            <a:lstStyle/>
            <a:p>
              <a:pPr defTabSz="822952">
                <a:defRPr/>
              </a:pPr>
              <a:r>
                <a:rPr lang="en-US" sz="240" dirty="0">
                  <a:solidFill>
                    <a:schemeClr val="bg1"/>
                  </a:solidFill>
                  <a:latin typeface="Duplicate Sans" pitchFamily="2" charset="77"/>
                  <a:ea typeface="Arial Narrow" charset="0"/>
                  <a:cs typeface="Arial Narrow" charset="0"/>
                </a:rPr>
                <a:t>Systems Thinking</a:t>
              </a:r>
            </a:p>
          </p:txBody>
        </p:sp>
      </p:grpSp>
    </p:spTree>
    <p:extLst>
      <p:ext uri="{BB962C8B-B14F-4D97-AF65-F5344CB8AC3E}">
        <p14:creationId xmlns:p14="http://schemas.microsoft.com/office/powerpoint/2010/main" val="158558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315306" y="55983"/>
            <a:ext cx="9433452" cy="688232"/>
          </a:xfrm>
          <a:prstGeom prst="rect">
            <a:avLst/>
          </a:prstGeom>
          <a:noFill/>
        </p:spPr>
        <p:txBody>
          <a:bodyPr wrap="square" lIns="105504" tIns="52752" rIns="105504" bIns="52752" rtlCol="0">
            <a:spAutoFit/>
          </a:bodyPr>
          <a:lstStyle/>
          <a:p>
            <a:r>
              <a:rPr lang="en-US" sz="3780" dirty="0">
                <a:solidFill>
                  <a:schemeClr val="tx1">
                    <a:lumMod val="65000"/>
                    <a:lumOff val="35000"/>
                  </a:schemeClr>
                </a:solidFill>
                <a:latin typeface="Duplicate Sans Regular" pitchFamily="50" charset="0"/>
                <a:ea typeface="Helvetica Neue" charset="0"/>
                <a:cs typeface="Arial" panose="020B0604020202020204" pitchFamily="34" charset="0"/>
              </a:rPr>
              <a:t>The SAIL Framework</a:t>
            </a:r>
          </a:p>
        </p:txBody>
      </p:sp>
      <p:grpSp>
        <p:nvGrpSpPr>
          <p:cNvPr id="7" name="Group 6">
            <a:extLst>
              <a:ext uri="{FF2B5EF4-FFF2-40B4-BE49-F238E27FC236}">
                <a16:creationId xmlns:a16="http://schemas.microsoft.com/office/drawing/2014/main" id="{A858D3E7-5D45-48DE-A958-0BB9E9F89651}"/>
              </a:ext>
            </a:extLst>
          </p:cNvPr>
          <p:cNvGrpSpPr/>
          <p:nvPr/>
        </p:nvGrpSpPr>
        <p:grpSpPr>
          <a:xfrm>
            <a:off x="1958265" y="1214183"/>
            <a:ext cx="4137736" cy="3957406"/>
            <a:chOff x="3231737" y="1011819"/>
            <a:chExt cx="3448113" cy="3297838"/>
          </a:xfrm>
          <a:noFill/>
        </p:grpSpPr>
        <p:pic>
          <p:nvPicPr>
            <p:cNvPr id="5" name="Picture 4">
              <a:extLst>
                <a:ext uri="{FF2B5EF4-FFF2-40B4-BE49-F238E27FC236}">
                  <a16:creationId xmlns:a16="http://schemas.microsoft.com/office/drawing/2014/main" id="{0DC3A085-F0D7-41E6-AE01-6728665469C8}"/>
                </a:ext>
              </a:extLst>
            </p:cNvPr>
            <p:cNvPicPr>
              <a:picLocks noChangeAspect="1"/>
            </p:cNvPicPr>
            <p:nvPr/>
          </p:nvPicPr>
          <p:blipFill>
            <a:blip r:embed="rId3"/>
            <a:stretch>
              <a:fillRect/>
            </a:stretch>
          </p:blipFill>
          <p:spPr>
            <a:xfrm>
              <a:off x="3231737" y="1011819"/>
              <a:ext cx="3448113" cy="3297838"/>
            </a:xfrm>
            <a:prstGeom prst="rect">
              <a:avLst/>
            </a:prstGeom>
            <a:grpFill/>
          </p:spPr>
        </p:pic>
        <p:sp>
          <p:nvSpPr>
            <p:cNvPr id="6" name="Oval 5">
              <a:extLst>
                <a:ext uri="{FF2B5EF4-FFF2-40B4-BE49-F238E27FC236}">
                  <a16:creationId xmlns:a16="http://schemas.microsoft.com/office/drawing/2014/main" id="{E8624412-1819-4BA6-BBCC-571CF513A8F0}"/>
                </a:ext>
              </a:extLst>
            </p:cNvPr>
            <p:cNvSpPr/>
            <p:nvPr/>
          </p:nvSpPr>
          <p:spPr>
            <a:xfrm>
              <a:off x="4437713" y="2149550"/>
              <a:ext cx="1036160" cy="1022376"/>
            </a:xfrm>
            <a:prstGeom prst="ellipse">
              <a:avLst/>
            </a:prstGeom>
            <a:solidFill>
              <a:schemeClr val="bg1"/>
            </a:solid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grpSp>
        <p:nvGrpSpPr>
          <p:cNvPr id="3" name="Group 2">
            <a:extLst>
              <a:ext uri="{FF2B5EF4-FFF2-40B4-BE49-F238E27FC236}">
                <a16:creationId xmlns:a16="http://schemas.microsoft.com/office/drawing/2014/main" id="{9A2DD805-F079-4C25-9897-47E9B56C1DE0}"/>
              </a:ext>
            </a:extLst>
          </p:cNvPr>
          <p:cNvGrpSpPr/>
          <p:nvPr/>
        </p:nvGrpSpPr>
        <p:grpSpPr>
          <a:xfrm>
            <a:off x="6410615" y="1751711"/>
            <a:ext cx="3605202" cy="3640445"/>
            <a:chOff x="7011473" y="430651"/>
            <a:chExt cx="3004335" cy="3033704"/>
          </a:xfrm>
        </p:grpSpPr>
        <p:sp>
          <p:nvSpPr>
            <p:cNvPr id="70" name="TextBox 69">
              <a:extLst>
                <a:ext uri="{FF2B5EF4-FFF2-40B4-BE49-F238E27FC236}">
                  <a16:creationId xmlns:a16="http://schemas.microsoft.com/office/drawing/2014/main" id="{75947AF1-4B4E-4048-81CB-702365FC22ED}"/>
                </a:ext>
              </a:extLst>
            </p:cNvPr>
            <p:cNvSpPr txBox="1"/>
            <p:nvPr/>
          </p:nvSpPr>
          <p:spPr>
            <a:xfrm>
              <a:off x="7011473" y="2387920"/>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Comfort with Ambiguity</a:t>
              </a:r>
            </a:p>
          </p:txBody>
        </p:sp>
        <p:sp>
          <p:nvSpPr>
            <p:cNvPr id="78" name="TextBox 77">
              <a:extLst>
                <a:ext uri="{FF2B5EF4-FFF2-40B4-BE49-F238E27FC236}">
                  <a16:creationId xmlns:a16="http://schemas.microsoft.com/office/drawing/2014/main" id="{BBA44D05-4DB0-458D-9F95-83F12683A111}"/>
                </a:ext>
              </a:extLst>
            </p:cNvPr>
            <p:cNvSpPr txBox="1"/>
            <p:nvPr/>
          </p:nvSpPr>
          <p:spPr>
            <a:xfrm>
              <a:off x="7011473" y="611712"/>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Help Seeking</a:t>
              </a:r>
            </a:p>
          </p:txBody>
        </p:sp>
        <p:sp>
          <p:nvSpPr>
            <p:cNvPr id="79" name="TextBox 78">
              <a:extLst>
                <a:ext uri="{FF2B5EF4-FFF2-40B4-BE49-F238E27FC236}">
                  <a16:creationId xmlns:a16="http://schemas.microsoft.com/office/drawing/2014/main" id="{B19134F4-C759-4E60-9F0D-4A8C9550FB70}"/>
                </a:ext>
              </a:extLst>
            </p:cNvPr>
            <p:cNvSpPr txBox="1"/>
            <p:nvPr/>
          </p:nvSpPr>
          <p:spPr>
            <a:xfrm>
              <a:off x="7011473" y="2580085"/>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Humility</a:t>
              </a:r>
            </a:p>
          </p:txBody>
        </p:sp>
        <p:sp>
          <p:nvSpPr>
            <p:cNvPr id="80" name="TextBox 79">
              <a:extLst>
                <a:ext uri="{FF2B5EF4-FFF2-40B4-BE49-F238E27FC236}">
                  <a16:creationId xmlns:a16="http://schemas.microsoft.com/office/drawing/2014/main" id="{30E4C951-4E9F-47DE-AC67-A38035C5FFBD}"/>
                </a:ext>
              </a:extLst>
            </p:cNvPr>
            <p:cNvSpPr txBox="1"/>
            <p:nvPr/>
          </p:nvSpPr>
          <p:spPr>
            <a:xfrm>
              <a:off x="7011473" y="803875"/>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Independence/Autonomy</a:t>
              </a:r>
            </a:p>
          </p:txBody>
        </p:sp>
        <p:sp>
          <p:nvSpPr>
            <p:cNvPr id="81" name="TextBox 80">
              <a:extLst>
                <a:ext uri="{FF2B5EF4-FFF2-40B4-BE49-F238E27FC236}">
                  <a16:creationId xmlns:a16="http://schemas.microsoft.com/office/drawing/2014/main" id="{5C9917DF-522D-4CEF-8AAC-646D9F13F434}"/>
                </a:ext>
              </a:extLst>
            </p:cNvPr>
            <p:cNvSpPr txBox="1"/>
            <p:nvPr/>
          </p:nvSpPr>
          <p:spPr>
            <a:xfrm>
              <a:off x="7011473" y="996041"/>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Initiative</a:t>
              </a:r>
            </a:p>
          </p:txBody>
        </p:sp>
        <p:sp>
          <p:nvSpPr>
            <p:cNvPr id="83" name="TextBox 82">
              <a:extLst>
                <a:ext uri="{FF2B5EF4-FFF2-40B4-BE49-F238E27FC236}">
                  <a16:creationId xmlns:a16="http://schemas.microsoft.com/office/drawing/2014/main" id="{744E831A-0D96-4A62-8AE2-4F73AE9DB320}"/>
                </a:ext>
              </a:extLst>
            </p:cNvPr>
            <p:cNvSpPr txBox="1"/>
            <p:nvPr/>
          </p:nvSpPr>
          <p:spPr>
            <a:xfrm>
              <a:off x="7011473" y="2772249"/>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Integrity</a:t>
              </a:r>
            </a:p>
          </p:txBody>
        </p:sp>
        <p:sp>
          <p:nvSpPr>
            <p:cNvPr id="85" name="TextBox 84">
              <a:extLst>
                <a:ext uri="{FF2B5EF4-FFF2-40B4-BE49-F238E27FC236}">
                  <a16:creationId xmlns:a16="http://schemas.microsoft.com/office/drawing/2014/main" id="{B8770703-25B1-45DF-8CCD-725FC20FC003}"/>
                </a:ext>
              </a:extLst>
            </p:cNvPr>
            <p:cNvSpPr txBox="1"/>
            <p:nvPr/>
          </p:nvSpPr>
          <p:spPr>
            <a:xfrm>
              <a:off x="7011473" y="2964413"/>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Mindfulness</a:t>
              </a:r>
            </a:p>
          </p:txBody>
        </p:sp>
        <p:sp>
          <p:nvSpPr>
            <p:cNvPr id="86" name="TextBox 85">
              <a:extLst>
                <a:ext uri="{FF2B5EF4-FFF2-40B4-BE49-F238E27FC236}">
                  <a16:creationId xmlns:a16="http://schemas.microsoft.com/office/drawing/2014/main" id="{93F2DD55-32E1-4ADC-9B5D-2C433250674E}"/>
                </a:ext>
              </a:extLst>
            </p:cNvPr>
            <p:cNvSpPr txBox="1"/>
            <p:nvPr/>
          </p:nvSpPr>
          <p:spPr>
            <a:xfrm>
              <a:off x="7011473" y="3156578"/>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Open-Mindedness</a:t>
              </a:r>
            </a:p>
          </p:txBody>
        </p:sp>
        <p:sp>
          <p:nvSpPr>
            <p:cNvPr id="87" name="TextBox 86">
              <a:extLst>
                <a:ext uri="{FF2B5EF4-FFF2-40B4-BE49-F238E27FC236}">
                  <a16:creationId xmlns:a16="http://schemas.microsoft.com/office/drawing/2014/main" id="{3CF3AA84-271B-4976-9E6B-0FEDFBEFEC74}"/>
                </a:ext>
              </a:extLst>
            </p:cNvPr>
            <p:cNvSpPr txBox="1"/>
            <p:nvPr/>
          </p:nvSpPr>
          <p:spPr>
            <a:xfrm>
              <a:off x="7011473" y="1188204"/>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Perseverance/Resiliency</a:t>
              </a:r>
            </a:p>
          </p:txBody>
        </p:sp>
        <p:sp>
          <p:nvSpPr>
            <p:cNvPr id="89" name="TextBox 88">
              <a:extLst>
                <a:ext uri="{FF2B5EF4-FFF2-40B4-BE49-F238E27FC236}">
                  <a16:creationId xmlns:a16="http://schemas.microsoft.com/office/drawing/2014/main" id="{DCEC48FB-4642-4947-95E4-763CADEFB628}"/>
                </a:ext>
              </a:extLst>
            </p:cNvPr>
            <p:cNvSpPr txBox="1"/>
            <p:nvPr/>
          </p:nvSpPr>
          <p:spPr>
            <a:xfrm>
              <a:off x="7011473" y="1764697"/>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Self-Efficacy/Confidence</a:t>
              </a:r>
            </a:p>
          </p:txBody>
        </p:sp>
        <p:sp>
          <p:nvSpPr>
            <p:cNvPr id="90" name="TextBox 89">
              <a:extLst>
                <a:ext uri="{FF2B5EF4-FFF2-40B4-BE49-F238E27FC236}">
                  <a16:creationId xmlns:a16="http://schemas.microsoft.com/office/drawing/2014/main" id="{25C0FAF8-C65E-44CC-BC08-2A92301699CC}"/>
                </a:ext>
              </a:extLst>
            </p:cNvPr>
            <p:cNvSpPr txBox="1"/>
            <p:nvPr/>
          </p:nvSpPr>
          <p:spPr>
            <a:xfrm>
              <a:off x="7011473" y="1572532"/>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Self-Directed Learning</a:t>
              </a:r>
            </a:p>
          </p:txBody>
        </p:sp>
        <p:sp>
          <p:nvSpPr>
            <p:cNvPr id="91" name="TextBox 90">
              <a:extLst>
                <a:ext uri="{FF2B5EF4-FFF2-40B4-BE49-F238E27FC236}">
                  <a16:creationId xmlns:a16="http://schemas.microsoft.com/office/drawing/2014/main" id="{2F6F25EA-D2AE-4B62-8900-54AE24D4CADF}"/>
                </a:ext>
              </a:extLst>
            </p:cNvPr>
            <p:cNvSpPr txBox="1"/>
            <p:nvPr/>
          </p:nvSpPr>
          <p:spPr>
            <a:xfrm>
              <a:off x="7011473" y="1380368"/>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Resourcefulness</a:t>
              </a:r>
            </a:p>
          </p:txBody>
        </p:sp>
        <p:sp>
          <p:nvSpPr>
            <p:cNvPr id="93" name="TextBox 92">
              <a:extLst>
                <a:ext uri="{FF2B5EF4-FFF2-40B4-BE49-F238E27FC236}">
                  <a16:creationId xmlns:a16="http://schemas.microsoft.com/office/drawing/2014/main" id="{AB23F192-4612-41C3-8629-9169646F68B0}"/>
                </a:ext>
              </a:extLst>
            </p:cNvPr>
            <p:cNvSpPr txBox="1"/>
            <p:nvPr/>
          </p:nvSpPr>
          <p:spPr>
            <a:xfrm>
              <a:off x="7014834" y="2192658"/>
              <a:ext cx="3000974" cy="307777"/>
            </a:xfrm>
            <a:prstGeom prst="rect">
              <a:avLst/>
            </a:prstGeom>
            <a:noFill/>
          </p:spPr>
          <p:txBody>
            <a:bodyPr wrap="square" numCol="1" rtlCol="0">
              <a:spAutoFit/>
            </a:bodyPr>
            <a:lstStyle/>
            <a:p>
              <a:pPr defTabSz="822952">
                <a:defRPr/>
              </a:pPr>
              <a:r>
                <a:rPr lang="en-US" b="1" dirty="0">
                  <a:solidFill>
                    <a:schemeClr val="tx1">
                      <a:lumMod val="65000"/>
                      <a:lumOff val="35000"/>
                    </a:schemeClr>
                  </a:solidFill>
                  <a:latin typeface="Duplicate Sans" pitchFamily="2" charset="77"/>
                  <a:ea typeface="Arial Narrow" charset="0"/>
                  <a:cs typeface="Arial Narrow" charset="0"/>
                </a:rPr>
                <a:t>Attributes</a:t>
              </a:r>
            </a:p>
          </p:txBody>
        </p:sp>
        <p:sp>
          <p:nvSpPr>
            <p:cNvPr id="94" name="TextBox 93">
              <a:extLst>
                <a:ext uri="{FF2B5EF4-FFF2-40B4-BE49-F238E27FC236}">
                  <a16:creationId xmlns:a16="http://schemas.microsoft.com/office/drawing/2014/main" id="{FAD66A83-CFE7-4D29-8989-951527C7A054}"/>
                </a:ext>
              </a:extLst>
            </p:cNvPr>
            <p:cNvSpPr txBox="1"/>
            <p:nvPr/>
          </p:nvSpPr>
          <p:spPr>
            <a:xfrm>
              <a:off x="7014834" y="430651"/>
              <a:ext cx="3000974" cy="307777"/>
            </a:xfrm>
            <a:prstGeom prst="rect">
              <a:avLst/>
            </a:prstGeom>
            <a:noFill/>
          </p:spPr>
          <p:txBody>
            <a:bodyPr wrap="square" numCol="1" rtlCol="0">
              <a:spAutoFit/>
            </a:bodyPr>
            <a:lstStyle/>
            <a:p>
              <a:pPr defTabSz="822952">
                <a:defRPr/>
              </a:pPr>
              <a:r>
                <a:rPr lang="en-US" b="1" dirty="0">
                  <a:solidFill>
                    <a:schemeClr val="tx1">
                      <a:lumMod val="65000"/>
                      <a:lumOff val="35000"/>
                    </a:schemeClr>
                  </a:solidFill>
                  <a:latin typeface="Duplicate Sans" pitchFamily="2" charset="77"/>
                  <a:ea typeface="Arial Narrow" charset="0"/>
                  <a:cs typeface="Arial Narrow" charset="0"/>
                </a:rPr>
                <a:t>Intrapersonal Skills</a:t>
              </a:r>
            </a:p>
          </p:txBody>
        </p:sp>
      </p:grpSp>
      <p:grpSp>
        <p:nvGrpSpPr>
          <p:cNvPr id="13" name="Group 12">
            <a:extLst>
              <a:ext uri="{FF2B5EF4-FFF2-40B4-BE49-F238E27FC236}">
                <a16:creationId xmlns:a16="http://schemas.microsoft.com/office/drawing/2014/main" id="{0B249405-1FE8-47F9-85FF-ACC10B6F2675}"/>
              </a:ext>
            </a:extLst>
          </p:cNvPr>
          <p:cNvGrpSpPr/>
          <p:nvPr/>
        </p:nvGrpSpPr>
        <p:grpSpPr>
          <a:xfrm>
            <a:off x="4466737" y="1637465"/>
            <a:ext cx="7033786" cy="1121663"/>
            <a:chOff x="3722281" y="1364554"/>
            <a:chExt cx="5861488" cy="934719"/>
          </a:xfrm>
        </p:grpSpPr>
        <p:cxnSp>
          <p:nvCxnSpPr>
            <p:cNvPr id="8" name="Straight Connector 7">
              <a:extLst>
                <a:ext uri="{FF2B5EF4-FFF2-40B4-BE49-F238E27FC236}">
                  <a16:creationId xmlns:a16="http://schemas.microsoft.com/office/drawing/2014/main" id="{5C0014F3-F003-46C3-A747-B270AD050CDA}"/>
                </a:ext>
              </a:extLst>
            </p:cNvPr>
            <p:cNvCxnSpPr>
              <a:cxnSpLocks/>
              <a:stCxn id="6" idx="7"/>
            </p:cNvCxnSpPr>
            <p:nvPr/>
          </p:nvCxnSpPr>
          <p:spPr>
            <a:xfrm flipV="1">
              <a:off x="3722281" y="1364554"/>
              <a:ext cx="1357719" cy="93471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D69F43-8810-4691-8A72-15D19191B9E0}"/>
                </a:ext>
              </a:extLst>
            </p:cNvPr>
            <p:cNvCxnSpPr>
              <a:cxnSpLocks/>
            </p:cNvCxnSpPr>
            <p:nvPr/>
          </p:nvCxnSpPr>
          <p:spPr>
            <a:xfrm>
              <a:off x="5071534" y="1364554"/>
              <a:ext cx="4512235"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DD2F9A1E-6B04-4051-9F2D-D1E35669B586}"/>
              </a:ext>
            </a:extLst>
          </p:cNvPr>
          <p:cNvSpPr txBox="1"/>
          <p:nvPr/>
        </p:nvSpPr>
        <p:spPr>
          <a:xfrm>
            <a:off x="6414649" y="1274151"/>
            <a:ext cx="4214999" cy="424732"/>
          </a:xfrm>
          <a:prstGeom prst="rect">
            <a:avLst/>
          </a:prstGeom>
          <a:noFill/>
        </p:spPr>
        <p:txBody>
          <a:bodyPr wrap="square" rtlCol="0">
            <a:spAutoFit/>
          </a:bodyPr>
          <a:lstStyle/>
          <a:p>
            <a:pPr defTabSz="1097269">
              <a:defRPr/>
            </a:pPr>
            <a:r>
              <a:rPr lang="en-US" sz="2160" b="1" dirty="0">
                <a:solidFill>
                  <a:schemeClr val="tx1">
                    <a:lumMod val="65000"/>
                    <a:lumOff val="35000"/>
                  </a:schemeClr>
                </a:solidFill>
                <a:latin typeface="Duplicate Sans" pitchFamily="2" charset="77"/>
                <a:ea typeface="Arial Narrow" charset="0"/>
                <a:cs typeface="Arial Narrow" charset="0"/>
              </a:rPr>
              <a:t>FOUNDATIONAL MASTERIES</a:t>
            </a:r>
          </a:p>
        </p:txBody>
      </p:sp>
      <p:grpSp>
        <p:nvGrpSpPr>
          <p:cNvPr id="14" name="Group 13">
            <a:extLst>
              <a:ext uri="{FF2B5EF4-FFF2-40B4-BE49-F238E27FC236}">
                <a16:creationId xmlns:a16="http://schemas.microsoft.com/office/drawing/2014/main" id="{71F9AF74-C9C0-4C2E-A5D7-78EC1CA1128C}"/>
              </a:ext>
            </a:extLst>
          </p:cNvPr>
          <p:cNvGrpSpPr/>
          <p:nvPr/>
        </p:nvGrpSpPr>
        <p:grpSpPr>
          <a:xfrm>
            <a:off x="9285137" y="1736528"/>
            <a:ext cx="3601169" cy="3151595"/>
            <a:chOff x="7737614" y="1447107"/>
            <a:chExt cx="3000974" cy="2626329"/>
          </a:xfrm>
        </p:grpSpPr>
        <p:sp>
          <p:nvSpPr>
            <p:cNvPr id="46" name="TextBox 45">
              <a:extLst>
                <a:ext uri="{FF2B5EF4-FFF2-40B4-BE49-F238E27FC236}">
                  <a16:creationId xmlns:a16="http://schemas.microsoft.com/office/drawing/2014/main" id="{C5DD4EED-C24D-49B1-A13B-8C65440A8EDF}"/>
                </a:ext>
              </a:extLst>
            </p:cNvPr>
            <p:cNvSpPr txBox="1"/>
            <p:nvPr/>
          </p:nvSpPr>
          <p:spPr>
            <a:xfrm>
              <a:off x="7737614" y="1640821"/>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Collaboration/Teamwork</a:t>
              </a:r>
            </a:p>
          </p:txBody>
        </p:sp>
        <p:sp>
          <p:nvSpPr>
            <p:cNvPr id="72" name="TextBox 71">
              <a:extLst>
                <a:ext uri="{FF2B5EF4-FFF2-40B4-BE49-F238E27FC236}">
                  <a16:creationId xmlns:a16="http://schemas.microsoft.com/office/drawing/2014/main" id="{622104F7-D9F6-4367-B406-1F8709A00A5A}"/>
                </a:ext>
              </a:extLst>
            </p:cNvPr>
            <p:cNvSpPr txBox="1"/>
            <p:nvPr/>
          </p:nvSpPr>
          <p:spPr>
            <a:xfrm>
              <a:off x="7737614" y="1832984"/>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Communication</a:t>
              </a:r>
            </a:p>
          </p:txBody>
        </p:sp>
        <p:sp>
          <p:nvSpPr>
            <p:cNvPr id="73" name="TextBox 72">
              <a:extLst>
                <a:ext uri="{FF2B5EF4-FFF2-40B4-BE49-F238E27FC236}">
                  <a16:creationId xmlns:a16="http://schemas.microsoft.com/office/drawing/2014/main" id="{8CE8F475-1219-4DFB-AD24-33734633CC8F}"/>
                </a:ext>
              </a:extLst>
            </p:cNvPr>
            <p:cNvSpPr txBox="1"/>
            <p:nvPr/>
          </p:nvSpPr>
          <p:spPr>
            <a:xfrm>
              <a:off x="7737614" y="2804843"/>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Creative Thinking/Innovation</a:t>
              </a:r>
            </a:p>
          </p:txBody>
        </p:sp>
        <p:sp>
          <p:nvSpPr>
            <p:cNvPr id="74" name="TextBox 73">
              <a:extLst>
                <a:ext uri="{FF2B5EF4-FFF2-40B4-BE49-F238E27FC236}">
                  <a16:creationId xmlns:a16="http://schemas.microsoft.com/office/drawing/2014/main" id="{D02360E7-FC40-4702-945B-AEF19A2C3CE4}"/>
                </a:ext>
              </a:extLst>
            </p:cNvPr>
            <p:cNvSpPr txBox="1"/>
            <p:nvPr/>
          </p:nvSpPr>
          <p:spPr>
            <a:xfrm>
              <a:off x="7737614" y="2997006"/>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Critical Thinking</a:t>
              </a:r>
            </a:p>
          </p:txBody>
        </p:sp>
        <p:sp>
          <p:nvSpPr>
            <p:cNvPr id="75" name="TextBox 74">
              <a:extLst>
                <a:ext uri="{FF2B5EF4-FFF2-40B4-BE49-F238E27FC236}">
                  <a16:creationId xmlns:a16="http://schemas.microsoft.com/office/drawing/2014/main" id="{7E45E388-284D-4492-B385-122767E0AE85}"/>
                </a:ext>
              </a:extLst>
            </p:cNvPr>
            <p:cNvSpPr txBox="1"/>
            <p:nvPr/>
          </p:nvSpPr>
          <p:spPr>
            <a:xfrm>
              <a:off x="7737614" y="3189171"/>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Decision-Making</a:t>
              </a:r>
            </a:p>
          </p:txBody>
        </p:sp>
        <p:sp>
          <p:nvSpPr>
            <p:cNvPr id="76" name="TextBox 75">
              <a:extLst>
                <a:ext uri="{FF2B5EF4-FFF2-40B4-BE49-F238E27FC236}">
                  <a16:creationId xmlns:a16="http://schemas.microsoft.com/office/drawing/2014/main" id="{F6DA9470-77F4-4C66-BA34-4D0357425D8F}"/>
                </a:ext>
              </a:extLst>
            </p:cNvPr>
            <p:cNvSpPr txBox="1"/>
            <p:nvPr/>
          </p:nvSpPr>
          <p:spPr>
            <a:xfrm>
              <a:off x="7737614" y="2025148"/>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Empathy</a:t>
              </a:r>
            </a:p>
          </p:txBody>
        </p:sp>
        <p:sp>
          <p:nvSpPr>
            <p:cNvPr id="77" name="TextBox 76">
              <a:extLst>
                <a:ext uri="{FF2B5EF4-FFF2-40B4-BE49-F238E27FC236}">
                  <a16:creationId xmlns:a16="http://schemas.microsoft.com/office/drawing/2014/main" id="{BD2EF6F6-ADD3-4054-8F90-3280FDA24830}"/>
                </a:ext>
              </a:extLst>
            </p:cNvPr>
            <p:cNvSpPr txBox="1"/>
            <p:nvPr/>
          </p:nvSpPr>
          <p:spPr>
            <a:xfrm>
              <a:off x="7737614" y="3381335"/>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Ethical Reasoning</a:t>
              </a:r>
            </a:p>
          </p:txBody>
        </p:sp>
        <p:sp>
          <p:nvSpPr>
            <p:cNvPr id="82" name="TextBox 81">
              <a:extLst>
                <a:ext uri="{FF2B5EF4-FFF2-40B4-BE49-F238E27FC236}">
                  <a16:creationId xmlns:a16="http://schemas.microsoft.com/office/drawing/2014/main" id="{C0341551-B3B8-4C3D-86F1-7D2E72EA243D}"/>
                </a:ext>
              </a:extLst>
            </p:cNvPr>
            <p:cNvSpPr txBox="1"/>
            <p:nvPr/>
          </p:nvSpPr>
          <p:spPr>
            <a:xfrm>
              <a:off x="7737614" y="3573499"/>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Inquiry &amp; Analysis</a:t>
              </a:r>
            </a:p>
          </p:txBody>
        </p:sp>
        <p:sp>
          <p:nvSpPr>
            <p:cNvPr id="84" name="TextBox 83">
              <a:extLst>
                <a:ext uri="{FF2B5EF4-FFF2-40B4-BE49-F238E27FC236}">
                  <a16:creationId xmlns:a16="http://schemas.microsoft.com/office/drawing/2014/main" id="{4F39AD8C-D07F-4ADF-BC36-F9864AD9C521}"/>
                </a:ext>
              </a:extLst>
            </p:cNvPr>
            <p:cNvSpPr txBox="1"/>
            <p:nvPr/>
          </p:nvSpPr>
          <p:spPr>
            <a:xfrm>
              <a:off x="7737614" y="2217312"/>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Leadership</a:t>
              </a:r>
            </a:p>
          </p:txBody>
        </p:sp>
        <p:sp>
          <p:nvSpPr>
            <p:cNvPr id="88" name="TextBox 87">
              <a:extLst>
                <a:ext uri="{FF2B5EF4-FFF2-40B4-BE49-F238E27FC236}">
                  <a16:creationId xmlns:a16="http://schemas.microsoft.com/office/drawing/2014/main" id="{0B088926-F22B-4ECD-A2A3-0C37A335FF80}"/>
                </a:ext>
              </a:extLst>
            </p:cNvPr>
            <p:cNvSpPr txBox="1"/>
            <p:nvPr/>
          </p:nvSpPr>
          <p:spPr>
            <a:xfrm>
              <a:off x="7737614" y="3765659"/>
              <a:ext cx="3000974" cy="307777"/>
            </a:xfrm>
            <a:prstGeom prst="rect">
              <a:avLst/>
            </a:prstGeom>
            <a:noFill/>
          </p:spPr>
          <p:txBody>
            <a:bodyPr wrap="square" numCol="1" rtlCol="0">
              <a:spAutoFit/>
            </a:bodyPr>
            <a:lstStyle/>
            <a:p>
              <a:pPr defTabSz="822952">
                <a:defRPr/>
              </a:pPr>
              <a:r>
                <a:rPr lang="en-US" dirty="0">
                  <a:solidFill>
                    <a:schemeClr val="tx1">
                      <a:lumMod val="65000"/>
                      <a:lumOff val="35000"/>
                    </a:schemeClr>
                  </a:solidFill>
                  <a:latin typeface="Duplicate Sans" pitchFamily="2" charset="77"/>
                  <a:ea typeface="Arial Narrow" charset="0"/>
                  <a:cs typeface="Arial Narrow" charset="0"/>
                </a:rPr>
                <a:t>Problem Solving</a:t>
              </a:r>
            </a:p>
          </p:txBody>
        </p:sp>
        <p:sp>
          <p:nvSpPr>
            <p:cNvPr id="99" name="TextBox 98">
              <a:extLst>
                <a:ext uri="{FF2B5EF4-FFF2-40B4-BE49-F238E27FC236}">
                  <a16:creationId xmlns:a16="http://schemas.microsoft.com/office/drawing/2014/main" id="{F7A5D31C-6EB6-49CC-835C-EDD034B75B9D}"/>
                </a:ext>
              </a:extLst>
            </p:cNvPr>
            <p:cNvSpPr txBox="1"/>
            <p:nvPr/>
          </p:nvSpPr>
          <p:spPr>
            <a:xfrm>
              <a:off x="7737614" y="1447107"/>
              <a:ext cx="3000974" cy="307777"/>
            </a:xfrm>
            <a:prstGeom prst="rect">
              <a:avLst/>
            </a:prstGeom>
            <a:noFill/>
          </p:spPr>
          <p:txBody>
            <a:bodyPr wrap="square" numCol="1" rtlCol="0">
              <a:spAutoFit/>
            </a:bodyPr>
            <a:lstStyle/>
            <a:p>
              <a:pPr defTabSz="822952">
                <a:defRPr/>
              </a:pPr>
              <a:r>
                <a:rPr lang="en-US" b="1" dirty="0">
                  <a:solidFill>
                    <a:schemeClr val="tx1">
                      <a:lumMod val="65000"/>
                      <a:lumOff val="35000"/>
                    </a:schemeClr>
                  </a:solidFill>
                  <a:latin typeface="Duplicate Sans" pitchFamily="2" charset="77"/>
                  <a:ea typeface="Arial Narrow" charset="0"/>
                  <a:cs typeface="Arial Narrow" charset="0"/>
                </a:rPr>
                <a:t>Interpersonal Skills</a:t>
              </a:r>
            </a:p>
          </p:txBody>
        </p:sp>
        <p:sp>
          <p:nvSpPr>
            <p:cNvPr id="100" name="TextBox 99">
              <a:extLst>
                <a:ext uri="{FF2B5EF4-FFF2-40B4-BE49-F238E27FC236}">
                  <a16:creationId xmlns:a16="http://schemas.microsoft.com/office/drawing/2014/main" id="{365FD873-C95E-4DC0-B928-099BA37FEF25}"/>
                </a:ext>
              </a:extLst>
            </p:cNvPr>
            <p:cNvSpPr txBox="1"/>
            <p:nvPr/>
          </p:nvSpPr>
          <p:spPr>
            <a:xfrm>
              <a:off x="7737614" y="2608349"/>
              <a:ext cx="3000974" cy="307777"/>
            </a:xfrm>
            <a:prstGeom prst="rect">
              <a:avLst/>
            </a:prstGeom>
            <a:noFill/>
          </p:spPr>
          <p:txBody>
            <a:bodyPr wrap="square" numCol="1" rtlCol="0">
              <a:spAutoFit/>
            </a:bodyPr>
            <a:lstStyle/>
            <a:p>
              <a:pPr defTabSz="822952">
                <a:defRPr/>
              </a:pPr>
              <a:r>
                <a:rPr lang="en-US" b="1" dirty="0">
                  <a:solidFill>
                    <a:schemeClr val="tx1">
                      <a:lumMod val="65000"/>
                      <a:lumOff val="35000"/>
                    </a:schemeClr>
                  </a:solidFill>
                  <a:latin typeface="Duplicate Sans" pitchFamily="2" charset="77"/>
                  <a:ea typeface="Arial Narrow" charset="0"/>
                  <a:cs typeface="Arial Narrow" charset="0"/>
                </a:rPr>
                <a:t>Strategic Toolkit</a:t>
              </a:r>
            </a:p>
          </p:txBody>
        </p:sp>
      </p:grpSp>
    </p:spTree>
    <p:extLst>
      <p:ext uri="{BB962C8B-B14F-4D97-AF65-F5344CB8AC3E}">
        <p14:creationId xmlns:p14="http://schemas.microsoft.com/office/powerpoint/2010/main" val="423572630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250"/>
                                        <p:tgtEl>
                                          <p:spTgt spid="9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6206098" y="3020337"/>
            <a:ext cx="700256" cy="369332"/>
          </a:xfrm>
          <a:prstGeom prst="rect">
            <a:avLst/>
          </a:prstGeom>
          <a:noFill/>
        </p:spPr>
        <p:txBody>
          <a:bodyPr wrap="none" rtlCol="0">
            <a:spAutoFit/>
          </a:bodyPr>
          <a:lstStyle/>
          <a:p>
            <a:r>
              <a:rPr lang="en-US" dirty="0">
                <a:solidFill>
                  <a:schemeClr val="bg1"/>
                </a:solidFill>
                <a:latin typeface="Duplicate Sans Regular" pitchFamily="50" charset="0"/>
              </a:rPr>
              <a:t>Team</a:t>
            </a:r>
          </a:p>
        </p:txBody>
      </p:sp>
      <p:sp>
        <p:nvSpPr>
          <p:cNvPr id="119" name="TextBox 118"/>
          <p:cNvSpPr txBox="1"/>
          <p:nvPr/>
        </p:nvSpPr>
        <p:spPr>
          <a:xfrm>
            <a:off x="3849907" y="4054470"/>
            <a:ext cx="1325236" cy="954107"/>
          </a:xfrm>
          <a:prstGeom prst="rect">
            <a:avLst/>
          </a:prstGeom>
          <a:noFill/>
        </p:spPr>
        <p:txBody>
          <a:bodyPr wrap="none" rtlCol="0">
            <a:spAutoFit/>
          </a:bodyPr>
          <a:lstStyle/>
          <a:p>
            <a:pPr algn="ctr"/>
            <a:r>
              <a:rPr lang="en-US" sz="2800" dirty="0" err="1">
                <a:solidFill>
                  <a:schemeClr val="bg1"/>
                </a:solidFill>
                <a:latin typeface="Duplicate Sans Regular" pitchFamily="50" charset="0"/>
              </a:rPr>
              <a:t>NUpath</a:t>
            </a:r>
            <a:endParaRPr lang="en-US" sz="2800" dirty="0">
              <a:solidFill>
                <a:schemeClr val="bg1"/>
              </a:solidFill>
              <a:latin typeface="Duplicate Sans Regular" pitchFamily="50" charset="0"/>
            </a:endParaRPr>
          </a:p>
          <a:p>
            <a:pPr algn="ctr"/>
            <a:r>
              <a:rPr lang="en-US" sz="2800" dirty="0">
                <a:solidFill>
                  <a:schemeClr val="bg1"/>
                </a:solidFill>
                <a:latin typeface="Duplicate Sans Regular" pitchFamily="50" charset="0"/>
              </a:rPr>
              <a:t>Class</a:t>
            </a:r>
          </a:p>
        </p:txBody>
      </p:sp>
      <p:sp>
        <p:nvSpPr>
          <p:cNvPr id="120" name="TextBox 119"/>
          <p:cNvSpPr txBox="1"/>
          <p:nvPr/>
        </p:nvSpPr>
        <p:spPr>
          <a:xfrm>
            <a:off x="7190208" y="4394700"/>
            <a:ext cx="1463862" cy="523220"/>
          </a:xfrm>
          <a:prstGeom prst="rect">
            <a:avLst/>
          </a:prstGeom>
          <a:noFill/>
        </p:spPr>
        <p:txBody>
          <a:bodyPr wrap="none" rtlCol="0">
            <a:spAutoFit/>
          </a:bodyPr>
          <a:lstStyle/>
          <a:p>
            <a:pPr algn="ctr"/>
            <a:r>
              <a:rPr lang="en-US" sz="2800" dirty="0">
                <a:solidFill>
                  <a:schemeClr val="bg1"/>
                </a:solidFill>
                <a:latin typeface="Duplicate Sans Regular" pitchFamily="50" charset="0"/>
              </a:rPr>
              <a:t>Dialogue</a:t>
            </a:r>
          </a:p>
        </p:txBody>
      </p:sp>
      <p:sp>
        <p:nvSpPr>
          <p:cNvPr id="121" name="TextBox 120"/>
          <p:cNvSpPr txBox="1"/>
          <p:nvPr/>
        </p:nvSpPr>
        <p:spPr>
          <a:xfrm>
            <a:off x="6781637" y="1235243"/>
            <a:ext cx="1140249" cy="369332"/>
          </a:xfrm>
          <a:prstGeom prst="rect">
            <a:avLst/>
          </a:prstGeom>
          <a:noFill/>
        </p:spPr>
        <p:txBody>
          <a:bodyPr wrap="none" rtlCol="0">
            <a:spAutoFit/>
          </a:bodyPr>
          <a:lstStyle/>
          <a:p>
            <a:pPr algn="ctr"/>
            <a:r>
              <a:rPr lang="en-US" dirty="0">
                <a:solidFill>
                  <a:schemeClr val="bg1"/>
                </a:solidFill>
                <a:latin typeface="Duplicate Sans Regular" pitchFamily="50" charset="0"/>
              </a:rPr>
              <a:t>Internship</a:t>
            </a:r>
          </a:p>
        </p:txBody>
      </p:sp>
      <p:grpSp>
        <p:nvGrpSpPr>
          <p:cNvPr id="59" name="Group 58"/>
          <p:cNvGrpSpPr/>
          <p:nvPr/>
        </p:nvGrpSpPr>
        <p:grpSpPr>
          <a:xfrm>
            <a:off x="3415092" y="980232"/>
            <a:ext cx="1510011" cy="1512773"/>
            <a:chOff x="3415092" y="980232"/>
            <a:chExt cx="1510011" cy="1512773"/>
          </a:xfrm>
        </p:grpSpPr>
        <p:grpSp>
          <p:nvGrpSpPr>
            <p:cNvPr id="5" name="Group 4">
              <a:extLst>
                <a:ext uri="{FF2B5EF4-FFF2-40B4-BE49-F238E27FC236}">
                  <a16:creationId xmlns:a16="http://schemas.microsoft.com/office/drawing/2014/main" id="{65C0E891-2A71-4812-9F7D-2912AEF0E873}"/>
                </a:ext>
              </a:extLst>
            </p:cNvPr>
            <p:cNvGrpSpPr/>
            <p:nvPr/>
          </p:nvGrpSpPr>
          <p:grpSpPr>
            <a:xfrm>
              <a:off x="3415092" y="984245"/>
              <a:ext cx="1508760" cy="1508760"/>
              <a:chOff x="8244910" y="585303"/>
              <a:chExt cx="1642129" cy="1642131"/>
            </a:xfrm>
          </p:grpSpPr>
          <p:sp>
            <p:nvSpPr>
              <p:cNvPr id="54" name="Block Arc 53">
                <a:extLst>
                  <a:ext uri="{FF2B5EF4-FFF2-40B4-BE49-F238E27FC236}">
                    <a16:creationId xmlns:a16="http://schemas.microsoft.com/office/drawing/2014/main" id="{63F71194-DF18-4037-9EF5-16E0B69412F4}"/>
                  </a:ext>
                </a:extLst>
              </p:cNvPr>
              <p:cNvSpPr/>
              <p:nvPr/>
            </p:nvSpPr>
            <p:spPr>
              <a:xfrm rot="16200000">
                <a:off x="8244910" y="585305"/>
                <a:ext cx="1642129" cy="1642127"/>
              </a:xfrm>
              <a:prstGeom prst="blockArc">
                <a:avLst>
                  <a:gd name="adj1" fmla="val 5161863"/>
                  <a:gd name="adj2" fmla="val 9086751"/>
                  <a:gd name="adj3" fmla="val 786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5" name="Block Arc 54">
                <a:extLst>
                  <a:ext uri="{FF2B5EF4-FFF2-40B4-BE49-F238E27FC236}">
                    <a16:creationId xmlns:a16="http://schemas.microsoft.com/office/drawing/2014/main" id="{B4277341-76C6-4107-BF02-5FC3B8002C67}"/>
                  </a:ext>
                </a:extLst>
              </p:cNvPr>
              <p:cNvSpPr/>
              <p:nvPr/>
            </p:nvSpPr>
            <p:spPr>
              <a:xfrm rot="9204636">
                <a:off x="8244910" y="585303"/>
                <a:ext cx="1642128" cy="1642130"/>
              </a:xfrm>
              <a:prstGeom prst="blockArc">
                <a:avLst>
                  <a:gd name="adj1" fmla="val 16553468"/>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6" name="Block Arc 55">
                <a:extLst>
                  <a:ext uri="{FF2B5EF4-FFF2-40B4-BE49-F238E27FC236}">
                    <a16:creationId xmlns:a16="http://schemas.microsoft.com/office/drawing/2014/main" id="{CC982BDE-A243-47CC-A1C1-48DBBA75D597}"/>
                  </a:ext>
                </a:extLst>
              </p:cNvPr>
              <p:cNvSpPr/>
              <p:nvPr/>
            </p:nvSpPr>
            <p:spPr>
              <a:xfrm rot="14832030">
                <a:off x="8244910" y="585305"/>
                <a:ext cx="1642130" cy="1642127"/>
              </a:xfrm>
              <a:prstGeom prst="blockArc">
                <a:avLst>
                  <a:gd name="adj1" fmla="val 20155630"/>
                  <a:gd name="adj2" fmla="val 4679797"/>
                  <a:gd name="adj3" fmla="val 834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7" name="Block Arc 56">
                <a:extLst>
                  <a:ext uri="{FF2B5EF4-FFF2-40B4-BE49-F238E27FC236}">
                    <a16:creationId xmlns:a16="http://schemas.microsoft.com/office/drawing/2014/main" id="{5FD03F1B-5930-44F6-AE7E-5FE210815B38}"/>
                  </a:ext>
                </a:extLst>
              </p:cNvPr>
              <p:cNvSpPr/>
              <p:nvPr/>
            </p:nvSpPr>
            <p:spPr>
              <a:xfrm rot="10633041">
                <a:off x="8244910" y="585304"/>
                <a:ext cx="1642128" cy="1642130"/>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8" name="Block Arc 57">
                <a:extLst>
                  <a:ext uri="{FF2B5EF4-FFF2-40B4-BE49-F238E27FC236}">
                    <a16:creationId xmlns:a16="http://schemas.microsoft.com/office/drawing/2014/main" id="{E353139A-E5E7-4B3E-A90E-CF041598D877}"/>
                  </a:ext>
                </a:extLst>
              </p:cNvPr>
              <p:cNvSpPr/>
              <p:nvPr/>
            </p:nvSpPr>
            <p:spPr>
              <a:xfrm rot="12800091">
                <a:off x="8244912" y="585305"/>
                <a:ext cx="1642127" cy="1642129"/>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60" name="Oval 59"/>
            <p:cNvSpPr/>
            <p:nvPr/>
          </p:nvSpPr>
          <p:spPr>
            <a:xfrm>
              <a:off x="3420942" y="980232"/>
              <a:ext cx="1504161" cy="15041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50000"/>
                    </a:schemeClr>
                  </a:solidFill>
                  <a:latin typeface="Duplicate Sans Regular" pitchFamily="50" charset="0"/>
                </a:rPr>
                <a:t>Project</a:t>
              </a:r>
            </a:p>
          </p:txBody>
        </p:sp>
      </p:grpSp>
      <p:grpSp>
        <p:nvGrpSpPr>
          <p:cNvPr id="97" name="Group 96"/>
          <p:cNvGrpSpPr/>
          <p:nvPr/>
        </p:nvGrpSpPr>
        <p:grpSpPr>
          <a:xfrm>
            <a:off x="7917539" y="1900032"/>
            <a:ext cx="1511028" cy="1514766"/>
            <a:chOff x="7917539" y="1900032"/>
            <a:chExt cx="1511028" cy="1514766"/>
          </a:xfrm>
        </p:grpSpPr>
        <p:grpSp>
          <p:nvGrpSpPr>
            <p:cNvPr id="7" name="Group 6">
              <a:extLst>
                <a:ext uri="{FF2B5EF4-FFF2-40B4-BE49-F238E27FC236}">
                  <a16:creationId xmlns:a16="http://schemas.microsoft.com/office/drawing/2014/main" id="{69823B65-13A8-409A-8FA7-4938A3A9FFEA}"/>
                </a:ext>
              </a:extLst>
            </p:cNvPr>
            <p:cNvGrpSpPr/>
            <p:nvPr/>
          </p:nvGrpSpPr>
          <p:grpSpPr>
            <a:xfrm>
              <a:off x="7917539" y="1900032"/>
              <a:ext cx="1508760" cy="1508760"/>
              <a:chOff x="3823933" y="2259268"/>
              <a:chExt cx="4515206" cy="4515209"/>
            </a:xfrm>
          </p:grpSpPr>
          <p:sp>
            <p:nvSpPr>
              <p:cNvPr id="44" name="Block Arc 43">
                <a:extLst>
                  <a:ext uri="{FF2B5EF4-FFF2-40B4-BE49-F238E27FC236}">
                    <a16:creationId xmlns:a16="http://schemas.microsoft.com/office/drawing/2014/main" id="{E8D595CE-C585-4B7A-B915-4EC721AEB995}"/>
                  </a:ext>
                </a:extLst>
              </p:cNvPr>
              <p:cNvSpPr/>
              <p:nvPr/>
            </p:nvSpPr>
            <p:spPr>
              <a:xfrm rot="16200000">
                <a:off x="3823934" y="2259272"/>
                <a:ext cx="4515204" cy="4515201"/>
              </a:xfrm>
              <a:prstGeom prst="blockArc">
                <a:avLst>
                  <a:gd name="adj1" fmla="val 5161863"/>
                  <a:gd name="adj2" fmla="val 9086751"/>
                  <a:gd name="adj3" fmla="val 7863"/>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5" name="Block Arc 44">
                <a:extLst>
                  <a:ext uri="{FF2B5EF4-FFF2-40B4-BE49-F238E27FC236}">
                    <a16:creationId xmlns:a16="http://schemas.microsoft.com/office/drawing/2014/main" id="{A91248EB-FB59-4CF0-93C3-2876F32F5844}"/>
                  </a:ext>
                </a:extLst>
              </p:cNvPr>
              <p:cNvSpPr/>
              <p:nvPr/>
            </p:nvSpPr>
            <p:spPr>
              <a:xfrm rot="9204636">
                <a:off x="3823934" y="2259268"/>
                <a:ext cx="4515203" cy="4515206"/>
              </a:xfrm>
              <a:prstGeom prst="blockArc">
                <a:avLst>
                  <a:gd name="adj1" fmla="val 16553468"/>
                  <a:gd name="adj2" fmla="val 2500016"/>
                  <a:gd name="adj3" fmla="val 7888"/>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6" name="Block Arc 45">
                <a:extLst>
                  <a:ext uri="{FF2B5EF4-FFF2-40B4-BE49-F238E27FC236}">
                    <a16:creationId xmlns:a16="http://schemas.microsoft.com/office/drawing/2014/main" id="{640859BF-1AD7-4AB0-90E0-B3DDAB877109}"/>
                  </a:ext>
                </a:extLst>
              </p:cNvPr>
              <p:cNvSpPr/>
              <p:nvPr/>
            </p:nvSpPr>
            <p:spPr>
              <a:xfrm rot="14832030">
                <a:off x="3823934" y="2259273"/>
                <a:ext cx="4515207" cy="4515201"/>
              </a:xfrm>
              <a:prstGeom prst="blockArc">
                <a:avLst>
                  <a:gd name="adj1" fmla="val 20155630"/>
                  <a:gd name="adj2" fmla="val 4679797"/>
                  <a:gd name="adj3" fmla="val 8346"/>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7" name="Block Arc 46">
                <a:extLst>
                  <a:ext uri="{FF2B5EF4-FFF2-40B4-BE49-F238E27FC236}">
                    <a16:creationId xmlns:a16="http://schemas.microsoft.com/office/drawing/2014/main" id="{BCD029BA-84DB-4854-A9CA-F5C1AF593D85}"/>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8" name="Block Arc 47">
                <a:extLst>
                  <a:ext uri="{FF2B5EF4-FFF2-40B4-BE49-F238E27FC236}">
                    <a16:creationId xmlns:a16="http://schemas.microsoft.com/office/drawing/2014/main" id="{D69BB3C6-6A81-42D1-A677-7CC6DCC5D50D}"/>
                  </a:ext>
                </a:extLst>
              </p:cNvPr>
              <p:cNvSpPr/>
              <p:nvPr/>
            </p:nvSpPr>
            <p:spPr>
              <a:xfrm rot="12800091">
                <a:off x="3823938" y="2259273"/>
                <a:ext cx="4515201" cy="4515204"/>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62" name="Oval 61"/>
            <p:cNvSpPr/>
            <p:nvPr/>
          </p:nvSpPr>
          <p:spPr>
            <a:xfrm>
              <a:off x="7924406" y="1910637"/>
              <a:ext cx="1504161" cy="15041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Duplicate Sans Regular" pitchFamily="50" charset="0"/>
                </a:rPr>
                <a:t>Ball game </a:t>
              </a:r>
            </a:p>
          </p:txBody>
        </p:sp>
      </p:grpSp>
      <p:grpSp>
        <p:nvGrpSpPr>
          <p:cNvPr id="93" name="Group 92"/>
          <p:cNvGrpSpPr/>
          <p:nvPr/>
        </p:nvGrpSpPr>
        <p:grpSpPr>
          <a:xfrm>
            <a:off x="5594220" y="4519699"/>
            <a:ext cx="814559" cy="818477"/>
            <a:chOff x="5594220" y="4519699"/>
            <a:chExt cx="814559" cy="818477"/>
          </a:xfrm>
        </p:grpSpPr>
        <p:grpSp>
          <p:nvGrpSpPr>
            <p:cNvPr id="12" name="Group 11">
              <a:extLst>
                <a:ext uri="{FF2B5EF4-FFF2-40B4-BE49-F238E27FC236}">
                  <a16:creationId xmlns:a16="http://schemas.microsoft.com/office/drawing/2014/main" id="{D2EBFDF4-FB57-464C-942C-27E7C77B32CD}"/>
                </a:ext>
              </a:extLst>
            </p:cNvPr>
            <p:cNvGrpSpPr/>
            <p:nvPr/>
          </p:nvGrpSpPr>
          <p:grpSpPr>
            <a:xfrm rot="10434829">
              <a:off x="5594963" y="4524360"/>
              <a:ext cx="813816" cy="813816"/>
              <a:chOff x="3823933" y="2259268"/>
              <a:chExt cx="4515206" cy="4515210"/>
            </a:xfrm>
          </p:grpSpPr>
          <p:sp>
            <p:nvSpPr>
              <p:cNvPr id="19" name="Block Arc 18">
                <a:extLst>
                  <a:ext uri="{FF2B5EF4-FFF2-40B4-BE49-F238E27FC236}">
                    <a16:creationId xmlns:a16="http://schemas.microsoft.com/office/drawing/2014/main" id="{0F25A632-987A-4D3F-AF91-F7554FA84BC0}"/>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0" name="Block Arc 19">
                <a:extLst>
                  <a:ext uri="{FF2B5EF4-FFF2-40B4-BE49-F238E27FC236}">
                    <a16:creationId xmlns:a16="http://schemas.microsoft.com/office/drawing/2014/main" id="{B7CC38E8-29C5-414D-9F56-7484D5DDD401}"/>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1" name="Block Arc 20">
                <a:extLst>
                  <a:ext uri="{FF2B5EF4-FFF2-40B4-BE49-F238E27FC236}">
                    <a16:creationId xmlns:a16="http://schemas.microsoft.com/office/drawing/2014/main" id="{8296C066-2434-4BF1-81BD-5DAD86D1419B}"/>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 name="Block Arc 21">
                <a:extLst>
                  <a:ext uri="{FF2B5EF4-FFF2-40B4-BE49-F238E27FC236}">
                    <a16:creationId xmlns:a16="http://schemas.microsoft.com/office/drawing/2014/main" id="{17FBC1AA-8726-4BA5-940F-0DD774824891}"/>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3" name="Block Arc 22">
                <a:extLst>
                  <a:ext uri="{FF2B5EF4-FFF2-40B4-BE49-F238E27FC236}">
                    <a16:creationId xmlns:a16="http://schemas.microsoft.com/office/drawing/2014/main" id="{41D1411C-1CC5-440C-B30E-5B5B1670E569}"/>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64" name="Oval 63"/>
            <p:cNvSpPr/>
            <p:nvPr/>
          </p:nvSpPr>
          <p:spPr>
            <a:xfrm>
              <a:off x="5594220" y="4519699"/>
              <a:ext cx="808894" cy="8088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50000"/>
                    </a:schemeClr>
                  </a:solidFill>
                  <a:latin typeface="Duplicate Sans Regular" pitchFamily="50" charset="0"/>
                </a:rPr>
                <a:t>Chat</a:t>
              </a:r>
            </a:p>
          </p:txBody>
        </p:sp>
      </p:grpSp>
      <p:grpSp>
        <p:nvGrpSpPr>
          <p:cNvPr id="3" name="Group 2"/>
          <p:cNvGrpSpPr/>
          <p:nvPr/>
        </p:nvGrpSpPr>
        <p:grpSpPr>
          <a:xfrm>
            <a:off x="2403707" y="3353928"/>
            <a:ext cx="813816" cy="818138"/>
            <a:chOff x="2403707" y="3353928"/>
            <a:chExt cx="813816" cy="818138"/>
          </a:xfrm>
        </p:grpSpPr>
        <p:grpSp>
          <p:nvGrpSpPr>
            <p:cNvPr id="8" name="Group 7">
              <a:extLst>
                <a:ext uri="{FF2B5EF4-FFF2-40B4-BE49-F238E27FC236}">
                  <a16:creationId xmlns:a16="http://schemas.microsoft.com/office/drawing/2014/main" id="{72234C41-18A9-40FA-BAEC-4A0744EF8C89}"/>
                </a:ext>
              </a:extLst>
            </p:cNvPr>
            <p:cNvGrpSpPr/>
            <p:nvPr/>
          </p:nvGrpSpPr>
          <p:grpSpPr>
            <a:xfrm>
              <a:off x="2403707" y="3353928"/>
              <a:ext cx="813816" cy="813816"/>
              <a:chOff x="3823933" y="2259268"/>
              <a:chExt cx="4515209" cy="4515209"/>
            </a:xfrm>
          </p:grpSpPr>
          <p:sp>
            <p:nvSpPr>
              <p:cNvPr id="39" name="Block Arc 38">
                <a:extLst>
                  <a:ext uri="{FF2B5EF4-FFF2-40B4-BE49-F238E27FC236}">
                    <a16:creationId xmlns:a16="http://schemas.microsoft.com/office/drawing/2014/main" id="{3D81EC76-64AC-4EC4-A72D-1E172AED1275}"/>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0" name="Block Arc 39">
                <a:extLst>
                  <a:ext uri="{FF2B5EF4-FFF2-40B4-BE49-F238E27FC236}">
                    <a16:creationId xmlns:a16="http://schemas.microsoft.com/office/drawing/2014/main" id="{D0621638-C746-47FB-9181-C2F1A60E8E70}"/>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1" name="Block Arc 40">
                <a:extLst>
                  <a:ext uri="{FF2B5EF4-FFF2-40B4-BE49-F238E27FC236}">
                    <a16:creationId xmlns:a16="http://schemas.microsoft.com/office/drawing/2014/main" id="{543C676C-53C8-4FEE-861B-F8E3137B8F42}"/>
                  </a:ext>
                </a:extLst>
              </p:cNvPr>
              <p:cNvSpPr/>
              <p:nvPr/>
            </p:nvSpPr>
            <p:spPr>
              <a:xfrm rot="14832030">
                <a:off x="3823934" y="2259273"/>
                <a:ext cx="4515207" cy="4515201"/>
              </a:xfrm>
              <a:prstGeom prst="blockArc">
                <a:avLst>
                  <a:gd name="adj1" fmla="val 20845674"/>
                  <a:gd name="adj2" fmla="val 10067997"/>
                  <a:gd name="adj3" fmla="val 809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2" name="Block Arc 41">
                <a:extLst>
                  <a:ext uri="{FF2B5EF4-FFF2-40B4-BE49-F238E27FC236}">
                    <a16:creationId xmlns:a16="http://schemas.microsoft.com/office/drawing/2014/main" id="{72CF71C2-7CCB-4AD8-AD3D-B19B86728CDA}"/>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3" name="Block Arc 42">
                <a:extLst>
                  <a:ext uri="{FF2B5EF4-FFF2-40B4-BE49-F238E27FC236}">
                    <a16:creationId xmlns:a16="http://schemas.microsoft.com/office/drawing/2014/main" id="{AC7713E0-4D83-4EB9-9D88-F1396DA190A3}"/>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65" name="Oval 64"/>
            <p:cNvSpPr/>
            <p:nvPr/>
          </p:nvSpPr>
          <p:spPr>
            <a:xfrm>
              <a:off x="2405542" y="3363172"/>
              <a:ext cx="808894" cy="8088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50000"/>
                    </a:schemeClr>
                  </a:solidFill>
                  <a:latin typeface="Duplicate Sans Regular" pitchFamily="50" charset="0"/>
                </a:rPr>
                <a:t>Trip</a:t>
              </a:r>
            </a:p>
          </p:txBody>
        </p:sp>
      </p:grpSp>
      <p:grpSp>
        <p:nvGrpSpPr>
          <p:cNvPr id="91" name="Group 90"/>
          <p:cNvGrpSpPr/>
          <p:nvPr/>
        </p:nvGrpSpPr>
        <p:grpSpPr>
          <a:xfrm>
            <a:off x="4514794" y="2377529"/>
            <a:ext cx="988729" cy="994687"/>
            <a:chOff x="4514794" y="2377529"/>
            <a:chExt cx="988729" cy="994687"/>
          </a:xfrm>
        </p:grpSpPr>
        <p:grpSp>
          <p:nvGrpSpPr>
            <p:cNvPr id="11" name="Group 10">
              <a:extLst>
                <a:ext uri="{FF2B5EF4-FFF2-40B4-BE49-F238E27FC236}">
                  <a16:creationId xmlns:a16="http://schemas.microsoft.com/office/drawing/2014/main" id="{EE41CDBD-7506-4109-8382-D96FF6D6A167}"/>
                </a:ext>
              </a:extLst>
            </p:cNvPr>
            <p:cNvGrpSpPr/>
            <p:nvPr/>
          </p:nvGrpSpPr>
          <p:grpSpPr>
            <a:xfrm rot="4732563">
              <a:off x="4515971" y="2384664"/>
              <a:ext cx="987552" cy="987552"/>
              <a:chOff x="3823933" y="2259268"/>
              <a:chExt cx="4515206" cy="4515210"/>
            </a:xfrm>
          </p:grpSpPr>
          <p:sp>
            <p:nvSpPr>
              <p:cNvPr id="24" name="Block Arc 23">
                <a:extLst>
                  <a:ext uri="{FF2B5EF4-FFF2-40B4-BE49-F238E27FC236}">
                    <a16:creationId xmlns:a16="http://schemas.microsoft.com/office/drawing/2014/main" id="{D80D7B1D-7F47-451E-8026-757043D9DB51}"/>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 name="Block Arc 24">
                <a:extLst>
                  <a:ext uri="{FF2B5EF4-FFF2-40B4-BE49-F238E27FC236}">
                    <a16:creationId xmlns:a16="http://schemas.microsoft.com/office/drawing/2014/main" id="{25D3A9C4-4FCE-4BFA-816D-0AD7AFA6EB08}"/>
                  </a:ext>
                </a:extLst>
              </p:cNvPr>
              <p:cNvSpPr/>
              <p:nvPr/>
            </p:nvSpPr>
            <p:spPr>
              <a:xfrm rot="9204636">
                <a:off x="3823934" y="2259268"/>
                <a:ext cx="4515203" cy="4515206"/>
              </a:xfrm>
              <a:prstGeom prst="blockArc">
                <a:avLst>
                  <a:gd name="adj1" fmla="val 15894580"/>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6" name="Block Arc 25">
                <a:extLst>
                  <a:ext uri="{FF2B5EF4-FFF2-40B4-BE49-F238E27FC236}">
                    <a16:creationId xmlns:a16="http://schemas.microsoft.com/office/drawing/2014/main" id="{0DAE7C71-583D-431D-8EC9-86DBD41EBE21}"/>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7" name="Block Arc 26">
                <a:extLst>
                  <a:ext uri="{FF2B5EF4-FFF2-40B4-BE49-F238E27FC236}">
                    <a16:creationId xmlns:a16="http://schemas.microsoft.com/office/drawing/2014/main" id="{5B34F3E6-1C24-4F67-88EB-E29A7E4247CE}"/>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8" name="Block Arc 27">
                <a:extLst>
                  <a:ext uri="{FF2B5EF4-FFF2-40B4-BE49-F238E27FC236}">
                    <a16:creationId xmlns:a16="http://schemas.microsoft.com/office/drawing/2014/main" id="{3491CBA0-AD08-402B-8A98-C5AE0B44BEA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67" name="Oval 66"/>
            <p:cNvSpPr/>
            <p:nvPr/>
          </p:nvSpPr>
          <p:spPr>
            <a:xfrm>
              <a:off x="4514794" y="2377529"/>
              <a:ext cx="985643" cy="9856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50000"/>
                    </a:schemeClr>
                  </a:solidFill>
                  <a:latin typeface="Duplicate Sans Regular" pitchFamily="50" charset="0"/>
                </a:rPr>
                <a:t>Film</a:t>
              </a:r>
              <a:endParaRPr lang="en-US" sz="2400" dirty="0">
                <a:solidFill>
                  <a:schemeClr val="bg1">
                    <a:lumMod val="50000"/>
                  </a:schemeClr>
                </a:solidFill>
                <a:latin typeface="Duplicate Sans Regular" pitchFamily="50" charset="0"/>
              </a:endParaRPr>
            </a:p>
          </p:txBody>
        </p:sp>
      </p:grpSp>
      <p:grpSp>
        <p:nvGrpSpPr>
          <p:cNvPr id="94" name="Group 93"/>
          <p:cNvGrpSpPr/>
          <p:nvPr/>
        </p:nvGrpSpPr>
        <p:grpSpPr>
          <a:xfrm>
            <a:off x="6143603" y="2787000"/>
            <a:ext cx="813816" cy="814688"/>
            <a:chOff x="6143603" y="2787000"/>
            <a:chExt cx="813816" cy="814688"/>
          </a:xfrm>
        </p:grpSpPr>
        <p:grpSp>
          <p:nvGrpSpPr>
            <p:cNvPr id="13" name="Group 12">
              <a:extLst>
                <a:ext uri="{FF2B5EF4-FFF2-40B4-BE49-F238E27FC236}">
                  <a16:creationId xmlns:a16="http://schemas.microsoft.com/office/drawing/2014/main" id="{46C10D93-2C83-430B-988C-5E1EF1EBFD7A}"/>
                </a:ext>
              </a:extLst>
            </p:cNvPr>
            <p:cNvGrpSpPr/>
            <p:nvPr/>
          </p:nvGrpSpPr>
          <p:grpSpPr>
            <a:xfrm rot="16355255">
              <a:off x="6143603" y="2787000"/>
              <a:ext cx="813816" cy="813816"/>
              <a:chOff x="3823933" y="2259268"/>
              <a:chExt cx="4515206" cy="4515210"/>
            </a:xfrm>
          </p:grpSpPr>
          <p:sp>
            <p:nvSpPr>
              <p:cNvPr id="14" name="Block Arc 13">
                <a:extLst>
                  <a:ext uri="{FF2B5EF4-FFF2-40B4-BE49-F238E27FC236}">
                    <a16:creationId xmlns:a16="http://schemas.microsoft.com/office/drawing/2014/main" id="{87DCE1EE-B73F-43D4-B086-4C86FCB24722}"/>
                  </a:ext>
                </a:extLst>
              </p:cNvPr>
              <p:cNvSpPr/>
              <p:nvPr/>
            </p:nvSpPr>
            <p:spPr>
              <a:xfrm rot="6657094">
                <a:off x="3823932" y="2259271"/>
                <a:ext cx="4515206" cy="4515203"/>
              </a:xfrm>
              <a:prstGeom prst="blockArc">
                <a:avLst>
                  <a:gd name="adj1" fmla="val 16942160"/>
                  <a:gd name="adj2" fmla="val 18062263"/>
                  <a:gd name="adj3" fmla="val 7083"/>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 name="Block Arc 14">
                <a:extLst>
                  <a:ext uri="{FF2B5EF4-FFF2-40B4-BE49-F238E27FC236}">
                    <a16:creationId xmlns:a16="http://schemas.microsoft.com/office/drawing/2014/main" id="{ED518562-C568-422C-BE80-0235971E5326}"/>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 name="Block Arc 15">
                <a:extLst>
                  <a:ext uri="{FF2B5EF4-FFF2-40B4-BE49-F238E27FC236}">
                    <a16:creationId xmlns:a16="http://schemas.microsoft.com/office/drawing/2014/main" id="{C5F0C19E-0811-46B7-9A63-A694C70A2AD6}"/>
                  </a:ext>
                </a:extLst>
              </p:cNvPr>
              <p:cNvSpPr/>
              <p:nvPr/>
            </p:nvSpPr>
            <p:spPr>
              <a:xfrm rot="14832030">
                <a:off x="3823934" y="2259273"/>
                <a:ext cx="4515207" cy="4515201"/>
              </a:xfrm>
              <a:prstGeom prst="blockArc">
                <a:avLst>
                  <a:gd name="adj1" fmla="val 20155630"/>
                  <a:gd name="adj2" fmla="val 7084143"/>
                  <a:gd name="adj3" fmla="val 835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 name="Block Arc 16">
                <a:extLst>
                  <a:ext uri="{FF2B5EF4-FFF2-40B4-BE49-F238E27FC236}">
                    <a16:creationId xmlns:a16="http://schemas.microsoft.com/office/drawing/2014/main" id="{F2A52A1F-1668-4513-A9AF-3F04DB7A6064}"/>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 name="Block Arc 17">
                <a:extLst>
                  <a:ext uri="{FF2B5EF4-FFF2-40B4-BE49-F238E27FC236}">
                    <a16:creationId xmlns:a16="http://schemas.microsoft.com/office/drawing/2014/main" id="{FEB497EC-D7B7-41C7-84D9-BACA0F21B3F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68" name="Oval 67"/>
            <p:cNvSpPr/>
            <p:nvPr/>
          </p:nvSpPr>
          <p:spPr>
            <a:xfrm>
              <a:off x="6145651" y="2792794"/>
              <a:ext cx="808894" cy="8088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50000"/>
                  </a:schemeClr>
                </a:solidFill>
                <a:latin typeface="Duplicate Sans Regular" pitchFamily="50" charset="0"/>
              </a:endParaRPr>
            </a:p>
          </p:txBody>
        </p:sp>
        <p:sp>
          <p:nvSpPr>
            <p:cNvPr id="69" name="TextBox 68"/>
            <p:cNvSpPr txBox="1"/>
            <p:nvPr/>
          </p:nvSpPr>
          <p:spPr>
            <a:xfrm>
              <a:off x="6208367" y="3008512"/>
              <a:ext cx="662361" cy="369332"/>
            </a:xfrm>
            <a:prstGeom prst="rect">
              <a:avLst/>
            </a:prstGeom>
            <a:noFill/>
          </p:spPr>
          <p:txBody>
            <a:bodyPr wrap="none" rtlCol="0">
              <a:spAutoFit/>
            </a:bodyPr>
            <a:lstStyle/>
            <a:p>
              <a:r>
                <a:rPr lang="en-US" dirty="0">
                  <a:solidFill>
                    <a:schemeClr val="bg1">
                      <a:lumMod val="50000"/>
                    </a:schemeClr>
                  </a:solidFill>
                  <a:latin typeface="Duplicate Sans Regular" pitchFamily="50" charset="0"/>
                </a:rPr>
                <a:t>Book</a:t>
              </a:r>
            </a:p>
          </p:txBody>
        </p:sp>
      </p:grpSp>
      <p:grpSp>
        <p:nvGrpSpPr>
          <p:cNvPr id="96" name="Group 95"/>
          <p:cNvGrpSpPr/>
          <p:nvPr/>
        </p:nvGrpSpPr>
        <p:grpSpPr>
          <a:xfrm>
            <a:off x="7167731" y="3893424"/>
            <a:ext cx="1508760" cy="1513622"/>
            <a:chOff x="7167731" y="3893424"/>
            <a:chExt cx="1508760" cy="1513622"/>
          </a:xfrm>
        </p:grpSpPr>
        <p:grpSp>
          <p:nvGrpSpPr>
            <p:cNvPr id="9" name="Group 8">
              <a:extLst>
                <a:ext uri="{FF2B5EF4-FFF2-40B4-BE49-F238E27FC236}">
                  <a16:creationId xmlns:a16="http://schemas.microsoft.com/office/drawing/2014/main" id="{40E19EC4-EC5C-4418-9D01-847E8988694B}"/>
                </a:ext>
              </a:extLst>
            </p:cNvPr>
            <p:cNvGrpSpPr/>
            <p:nvPr/>
          </p:nvGrpSpPr>
          <p:grpSpPr>
            <a:xfrm rot="16378244">
              <a:off x="7167731" y="3893424"/>
              <a:ext cx="1508760" cy="1508760"/>
              <a:chOff x="3823933" y="2259268"/>
              <a:chExt cx="4515209" cy="4515209"/>
            </a:xfrm>
          </p:grpSpPr>
          <p:sp>
            <p:nvSpPr>
              <p:cNvPr id="34" name="Block Arc 33">
                <a:extLst>
                  <a:ext uri="{FF2B5EF4-FFF2-40B4-BE49-F238E27FC236}">
                    <a16:creationId xmlns:a16="http://schemas.microsoft.com/office/drawing/2014/main" id="{1A7ACC5E-DC0A-45C6-A235-9FFBFDCFE2BF}"/>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5" name="Block Arc 34">
                <a:extLst>
                  <a:ext uri="{FF2B5EF4-FFF2-40B4-BE49-F238E27FC236}">
                    <a16:creationId xmlns:a16="http://schemas.microsoft.com/office/drawing/2014/main" id="{27CA035D-CDFB-4452-BB9D-2C56950C3D37}"/>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6" name="Block Arc 35">
                <a:extLst>
                  <a:ext uri="{FF2B5EF4-FFF2-40B4-BE49-F238E27FC236}">
                    <a16:creationId xmlns:a16="http://schemas.microsoft.com/office/drawing/2014/main" id="{26A7FAD7-6516-489C-92B5-DD280F3B919B}"/>
                  </a:ext>
                </a:extLst>
              </p:cNvPr>
              <p:cNvSpPr/>
              <p:nvPr/>
            </p:nvSpPr>
            <p:spPr>
              <a:xfrm rot="14832030">
                <a:off x="3823934" y="2259273"/>
                <a:ext cx="4515207" cy="4515201"/>
              </a:xfrm>
              <a:prstGeom prst="blockArc">
                <a:avLst>
                  <a:gd name="adj1" fmla="val 20845674"/>
                  <a:gd name="adj2" fmla="val 10067997"/>
                  <a:gd name="adj3" fmla="val 809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7" name="Block Arc 36">
                <a:extLst>
                  <a:ext uri="{FF2B5EF4-FFF2-40B4-BE49-F238E27FC236}">
                    <a16:creationId xmlns:a16="http://schemas.microsoft.com/office/drawing/2014/main" id="{50FB5828-B32A-471A-98D4-10021C989E2C}"/>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8" name="Block Arc 37">
                <a:extLst>
                  <a:ext uri="{FF2B5EF4-FFF2-40B4-BE49-F238E27FC236}">
                    <a16:creationId xmlns:a16="http://schemas.microsoft.com/office/drawing/2014/main" id="{31810B40-065D-4045-8E68-88AAC1AEBB56}"/>
                  </a:ext>
                </a:extLst>
              </p:cNvPr>
              <p:cNvSpPr/>
              <p:nvPr/>
            </p:nvSpPr>
            <p:spPr>
              <a:xfrm rot="18001405">
                <a:off x="3823939" y="2259272"/>
                <a:ext cx="4515200" cy="4515206"/>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63" name="Oval 62"/>
            <p:cNvSpPr/>
            <p:nvPr/>
          </p:nvSpPr>
          <p:spPr>
            <a:xfrm>
              <a:off x="7172326" y="3902885"/>
              <a:ext cx="1504161" cy="15041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Duplicate Sans Regular" pitchFamily="50" charset="0"/>
              </a:endParaRPr>
            </a:p>
          </p:txBody>
        </p:sp>
        <p:sp>
          <p:nvSpPr>
            <p:cNvPr id="71" name="TextBox 70"/>
            <p:cNvSpPr txBox="1"/>
            <p:nvPr/>
          </p:nvSpPr>
          <p:spPr>
            <a:xfrm>
              <a:off x="7294271" y="4382875"/>
              <a:ext cx="1260280" cy="400110"/>
            </a:xfrm>
            <a:prstGeom prst="rect">
              <a:avLst/>
            </a:prstGeom>
            <a:noFill/>
          </p:spPr>
          <p:txBody>
            <a:bodyPr wrap="none" rtlCol="0">
              <a:spAutoFit/>
            </a:bodyPr>
            <a:lstStyle/>
            <a:p>
              <a:pPr algn="ctr"/>
              <a:r>
                <a:rPr lang="en-US" sz="2000" dirty="0">
                  <a:solidFill>
                    <a:schemeClr val="bg1">
                      <a:lumMod val="50000"/>
                    </a:schemeClr>
                  </a:solidFill>
                  <a:latin typeface="Duplicate Sans Regular" pitchFamily="50" charset="0"/>
                </a:rPr>
                <a:t>Workshop</a:t>
              </a:r>
              <a:endParaRPr lang="en-US" sz="2400" dirty="0">
                <a:solidFill>
                  <a:schemeClr val="bg1">
                    <a:lumMod val="50000"/>
                  </a:schemeClr>
                </a:solidFill>
                <a:latin typeface="Duplicate Sans Regular" pitchFamily="50" charset="0"/>
              </a:endParaRPr>
            </a:p>
          </p:txBody>
        </p:sp>
      </p:grpSp>
      <p:grpSp>
        <p:nvGrpSpPr>
          <p:cNvPr id="95" name="Group 94"/>
          <p:cNvGrpSpPr/>
          <p:nvPr/>
        </p:nvGrpSpPr>
        <p:grpSpPr>
          <a:xfrm>
            <a:off x="6856835" y="976488"/>
            <a:ext cx="990018" cy="989387"/>
            <a:chOff x="6856835" y="976488"/>
            <a:chExt cx="990018" cy="989387"/>
          </a:xfrm>
        </p:grpSpPr>
        <p:grpSp>
          <p:nvGrpSpPr>
            <p:cNvPr id="6" name="Group 5">
              <a:extLst>
                <a:ext uri="{FF2B5EF4-FFF2-40B4-BE49-F238E27FC236}">
                  <a16:creationId xmlns:a16="http://schemas.microsoft.com/office/drawing/2014/main" id="{15E4EBE3-452C-44BD-861F-FE373FE57158}"/>
                </a:ext>
              </a:extLst>
            </p:cNvPr>
            <p:cNvGrpSpPr/>
            <p:nvPr/>
          </p:nvGrpSpPr>
          <p:grpSpPr>
            <a:xfrm>
              <a:off x="6856835" y="976488"/>
              <a:ext cx="987552" cy="987552"/>
              <a:chOff x="3823933" y="2259268"/>
              <a:chExt cx="4515206" cy="4515209"/>
            </a:xfrm>
          </p:grpSpPr>
          <p:sp>
            <p:nvSpPr>
              <p:cNvPr id="49" name="Block Arc 48">
                <a:extLst>
                  <a:ext uri="{FF2B5EF4-FFF2-40B4-BE49-F238E27FC236}">
                    <a16:creationId xmlns:a16="http://schemas.microsoft.com/office/drawing/2014/main" id="{5D327782-4669-4E1B-AB36-30AFC8E34901}"/>
                  </a:ext>
                </a:extLst>
              </p:cNvPr>
              <p:cNvSpPr/>
              <p:nvPr/>
            </p:nvSpPr>
            <p:spPr>
              <a:xfrm rot="16200000">
                <a:off x="3823934" y="2259272"/>
                <a:ext cx="4515204" cy="4515201"/>
              </a:xfrm>
              <a:prstGeom prst="blockArc">
                <a:avLst>
                  <a:gd name="adj1" fmla="val 5161863"/>
                  <a:gd name="adj2" fmla="val 9086751"/>
                  <a:gd name="adj3" fmla="val 7863"/>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0" name="Block Arc 49">
                <a:extLst>
                  <a:ext uri="{FF2B5EF4-FFF2-40B4-BE49-F238E27FC236}">
                    <a16:creationId xmlns:a16="http://schemas.microsoft.com/office/drawing/2014/main" id="{CBB9D233-FFA7-49CF-8457-3E8604A4A3F8}"/>
                  </a:ext>
                </a:extLst>
              </p:cNvPr>
              <p:cNvSpPr/>
              <p:nvPr/>
            </p:nvSpPr>
            <p:spPr>
              <a:xfrm rot="9204636">
                <a:off x="3823934" y="2259268"/>
                <a:ext cx="4515203" cy="4515206"/>
              </a:xfrm>
              <a:prstGeom prst="blockArc">
                <a:avLst>
                  <a:gd name="adj1" fmla="val 16553468"/>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1" name="Block Arc 50">
                <a:extLst>
                  <a:ext uri="{FF2B5EF4-FFF2-40B4-BE49-F238E27FC236}">
                    <a16:creationId xmlns:a16="http://schemas.microsoft.com/office/drawing/2014/main" id="{C2A2C91E-392F-4CF7-B7AB-CCB005545F72}"/>
                  </a:ext>
                </a:extLst>
              </p:cNvPr>
              <p:cNvSpPr/>
              <p:nvPr/>
            </p:nvSpPr>
            <p:spPr>
              <a:xfrm rot="14832030">
                <a:off x="3823934" y="2259273"/>
                <a:ext cx="4515207" cy="4515201"/>
              </a:xfrm>
              <a:prstGeom prst="blockArc">
                <a:avLst>
                  <a:gd name="adj1" fmla="val 20155630"/>
                  <a:gd name="adj2" fmla="val 4679797"/>
                  <a:gd name="adj3" fmla="val 834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2" name="Block Arc 51">
                <a:extLst>
                  <a:ext uri="{FF2B5EF4-FFF2-40B4-BE49-F238E27FC236}">
                    <a16:creationId xmlns:a16="http://schemas.microsoft.com/office/drawing/2014/main" id="{790828DE-777E-4EA7-BB20-AF160C31BC95}"/>
                  </a:ext>
                </a:extLst>
              </p:cNvPr>
              <p:cNvSpPr/>
              <p:nvPr/>
            </p:nvSpPr>
            <p:spPr>
              <a:xfrm rot="10633041">
                <a:off x="3823933" y="2259270"/>
                <a:ext cx="4515203" cy="4515206"/>
              </a:xfrm>
              <a:prstGeom prst="blockArc">
                <a:avLst>
                  <a:gd name="adj1" fmla="val 1339123"/>
                  <a:gd name="adj2" fmla="val 2361357"/>
                  <a:gd name="adj3" fmla="val 8128"/>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3" name="Block Arc 52">
                <a:extLst>
                  <a:ext uri="{FF2B5EF4-FFF2-40B4-BE49-F238E27FC236}">
                    <a16:creationId xmlns:a16="http://schemas.microsoft.com/office/drawing/2014/main" id="{9EDDDC39-23D9-489F-9BC1-27CB2E79E306}"/>
                  </a:ext>
                </a:extLst>
              </p:cNvPr>
              <p:cNvSpPr/>
              <p:nvPr/>
            </p:nvSpPr>
            <p:spPr>
              <a:xfrm rot="12800091">
                <a:off x="3823938" y="2259273"/>
                <a:ext cx="4515201" cy="4515204"/>
              </a:xfrm>
              <a:prstGeom prst="blockArc">
                <a:avLst>
                  <a:gd name="adj1" fmla="val 7163904"/>
                  <a:gd name="adj2" fmla="val 8273865"/>
                  <a:gd name="adj3" fmla="val 7737"/>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
          <p:nvSpPr>
            <p:cNvPr id="66" name="Oval 65"/>
            <p:cNvSpPr/>
            <p:nvPr/>
          </p:nvSpPr>
          <p:spPr>
            <a:xfrm>
              <a:off x="6861210" y="980232"/>
              <a:ext cx="985643" cy="9856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50000"/>
                  </a:schemeClr>
                </a:solidFill>
                <a:latin typeface="Duplicate Sans Regular" pitchFamily="50" charset="0"/>
              </a:endParaRPr>
            </a:p>
          </p:txBody>
        </p:sp>
        <p:sp>
          <p:nvSpPr>
            <p:cNvPr id="72" name="TextBox 71"/>
            <p:cNvSpPr txBox="1"/>
            <p:nvPr/>
          </p:nvSpPr>
          <p:spPr>
            <a:xfrm>
              <a:off x="6913846" y="1257924"/>
              <a:ext cx="880370" cy="338554"/>
            </a:xfrm>
            <a:prstGeom prst="rect">
              <a:avLst/>
            </a:prstGeom>
            <a:noFill/>
          </p:spPr>
          <p:txBody>
            <a:bodyPr wrap="none" rtlCol="0">
              <a:spAutoFit/>
            </a:bodyPr>
            <a:lstStyle/>
            <a:p>
              <a:pPr algn="ctr"/>
              <a:r>
                <a:rPr lang="en-US" sz="1600" dirty="0">
                  <a:solidFill>
                    <a:schemeClr val="bg1">
                      <a:lumMod val="50000"/>
                    </a:schemeClr>
                  </a:solidFill>
                  <a:latin typeface="Duplicate Sans Regular" pitchFamily="50" charset="0"/>
                </a:rPr>
                <a:t>Meeting</a:t>
              </a:r>
            </a:p>
          </p:txBody>
        </p:sp>
      </p:grpSp>
      <p:grpSp>
        <p:nvGrpSpPr>
          <p:cNvPr id="98" name="Group 97"/>
          <p:cNvGrpSpPr/>
          <p:nvPr/>
        </p:nvGrpSpPr>
        <p:grpSpPr>
          <a:xfrm>
            <a:off x="3757019" y="3358658"/>
            <a:ext cx="1509856" cy="1915510"/>
            <a:chOff x="3757019" y="3358658"/>
            <a:chExt cx="1509856" cy="1915510"/>
          </a:xfrm>
        </p:grpSpPr>
        <p:grpSp>
          <p:nvGrpSpPr>
            <p:cNvPr id="10" name="Group 9">
              <a:extLst>
                <a:ext uri="{FF2B5EF4-FFF2-40B4-BE49-F238E27FC236}">
                  <a16:creationId xmlns:a16="http://schemas.microsoft.com/office/drawing/2014/main" id="{7F81C7C0-BB73-4704-B458-CC807833BC13}"/>
                </a:ext>
              </a:extLst>
            </p:cNvPr>
            <p:cNvGrpSpPr/>
            <p:nvPr/>
          </p:nvGrpSpPr>
          <p:grpSpPr>
            <a:xfrm rot="6843312">
              <a:off x="3757019" y="3765408"/>
              <a:ext cx="1508760" cy="1508760"/>
              <a:chOff x="3823933" y="2259268"/>
              <a:chExt cx="4515209" cy="4515209"/>
            </a:xfrm>
          </p:grpSpPr>
          <p:sp>
            <p:nvSpPr>
              <p:cNvPr id="29" name="Block Arc 28">
                <a:extLst>
                  <a:ext uri="{FF2B5EF4-FFF2-40B4-BE49-F238E27FC236}">
                    <a16:creationId xmlns:a16="http://schemas.microsoft.com/office/drawing/2014/main" id="{86F75B31-ABE9-4534-8B2F-27F4CC230D42}"/>
                  </a:ext>
                </a:extLst>
              </p:cNvPr>
              <p:cNvSpPr/>
              <p:nvPr/>
            </p:nvSpPr>
            <p:spPr>
              <a:xfrm rot="16200000">
                <a:off x="3823934" y="2259272"/>
                <a:ext cx="4515204" cy="4515201"/>
              </a:xfrm>
              <a:prstGeom prst="blockArc">
                <a:avLst>
                  <a:gd name="adj1" fmla="val 10464460"/>
                  <a:gd name="adj2" fmla="val 12301985"/>
                  <a:gd name="adj3" fmla="val 834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0" name="Block Arc 29">
                <a:extLst>
                  <a:ext uri="{FF2B5EF4-FFF2-40B4-BE49-F238E27FC236}">
                    <a16:creationId xmlns:a16="http://schemas.microsoft.com/office/drawing/2014/main" id="{92512D12-4C41-44FB-B25B-B4B9DB2AE8B4}"/>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1" name="Block Arc 30">
                <a:extLst>
                  <a:ext uri="{FF2B5EF4-FFF2-40B4-BE49-F238E27FC236}">
                    <a16:creationId xmlns:a16="http://schemas.microsoft.com/office/drawing/2014/main" id="{2485D439-FB38-46D5-813A-70ABF5D40C90}"/>
                  </a:ext>
                </a:extLst>
              </p:cNvPr>
              <p:cNvSpPr/>
              <p:nvPr/>
            </p:nvSpPr>
            <p:spPr>
              <a:xfrm rot="14832030">
                <a:off x="3823934" y="2259273"/>
                <a:ext cx="4515207" cy="4515201"/>
              </a:xfrm>
              <a:prstGeom prst="blockArc">
                <a:avLst>
                  <a:gd name="adj1" fmla="val 20845674"/>
                  <a:gd name="adj2" fmla="val 10067997"/>
                  <a:gd name="adj3" fmla="val 8096"/>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2" name="Block Arc 31">
                <a:extLst>
                  <a:ext uri="{FF2B5EF4-FFF2-40B4-BE49-F238E27FC236}">
                    <a16:creationId xmlns:a16="http://schemas.microsoft.com/office/drawing/2014/main" id="{87E60B03-7507-4289-BD6D-9089773669EF}"/>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3" name="Block Arc 32">
                <a:extLst>
                  <a:ext uri="{FF2B5EF4-FFF2-40B4-BE49-F238E27FC236}">
                    <a16:creationId xmlns:a16="http://schemas.microsoft.com/office/drawing/2014/main" id="{4906BB52-376B-4EBB-8BD4-12A0870F0275}"/>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92" name="Group 91"/>
            <p:cNvGrpSpPr/>
            <p:nvPr/>
          </p:nvGrpSpPr>
          <p:grpSpPr>
            <a:xfrm>
              <a:off x="3762714" y="3358658"/>
              <a:ext cx="1504161" cy="1913122"/>
              <a:chOff x="3762714" y="3358658"/>
              <a:chExt cx="1504161" cy="1913122"/>
            </a:xfrm>
          </p:grpSpPr>
          <p:sp>
            <p:nvSpPr>
              <p:cNvPr id="61" name="Oval 60"/>
              <p:cNvSpPr/>
              <p:nvPr/>
            </p:nvSpPr>
            <p:spPr>
              <a:xfrm>
                <a:off x="3762714" y="3767619"/>
                <a:ext cx="1504161" cy="15041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lumMod val="50000"/>
                    </a:schemeClr>
                  </a:solidFill>
                  <a:latin typeface="Duplicate Sans Regular" pitchFamily="50" charset="0"/>
                </a:endParaRPr>
              </a:p>
            </p:txBody>
          </p:sp>
          <p:sp>
            <p:nvSpPr>
              <p:cNvPr id="70" name="TextBox 69"/>
              <p:cNvSpPr txBox="1"/>
              <p:nvPr/>
            </p:nvSpPr>
            <p:spPr>
              <a:xfrm>
                <a:off x="3902364" y="4279078"/>
                <a:ext cx="1179239" cy="400110"/>
              </a:xfrm>
              <a:prstGeom prst="rect">
                <a:avLst/>
              </a:prstGeom>
              <a:noFill/>
            </p:spPr>
            <p:txBody>
              <a:bodyPr wrap="square" rtlCol="0">
                <a:spAutoFit/>
              </a:bodyPr>
              <a:lstStyle/>
              <a:p>
                <a:pPr algn="ctr"/>
                <a:r>
                  <a:rPr lang="en-US" sz="2000" dirty="0">
                    <a:solidFill>
                      <a:schemeClr val="bg1">
                        <a:lumMod val="50000"/>
                      </a:schemeClr>
                    </a:solidFill>
                    <a:latin typeface="Duplicate Sans Regular" pitchFamily="50" charset="0"/>
                  </a:rPr>
                  <a:t>Training</a:t>
                </a:r>
                <a:endParaRPr lang="en-US" dirty="0">
                  <a:solidFill>
                    <a:schemeClr val="bg1">
                      <a:lumMod val="50000"/>
                    </a:schemeClr>
                  </a:solidFill>
                  <a:latin typeface="Duplicate Sans Regular" pitchFamily="50" charset="0"/>
                </a:endParaRPr>
              </a:p>
            </p:txBody>
          </p:sp>
          <p:sp>
            <p:nvSpPr>
              <p:cNvPr id="73" name="TextBox 72"/>
              <p:cNvSpPr txBox="1"/>
              <p:nvPr/>
            </p:nvSpPr>
            <p:spPr>
              <a:xfrm>
                <a:off x="4319170" y="3358658"/>
                <a:ext cx="184730" cy="369332"/>
              </a:xfrm>
              <a:prstGeom prst="rect">
                <a:avLst/>
              </a:prstGeom>
              <a:noFill/>
            </p:spPr>
            <p:txBody>
              <a:bodyPr wrap="none" rtlCol="0">
                <a:spAutoFit/>
              </a:bodyPr>
              <a:lstStyle/>
              <a:p>
                <a:pPr algn="ctr"/>
                <a:endParaRPr lang="en-US" dirty="0">
                  <a:solidFill>
                    <a:schemeClr val="bg1">
                      <a:lumMod val="50000"/>
                    </a:schemeClr>
                  </a:solidFill>
                  <a:latin typeface="Duplicate Sans Regular" pitchFamily="50" charset="0"/>
                </a:endParaRPr>
              </a:p>
            </p:txBody>
          </p:sp>
        </p:grpSp>
      </p:grpSp>
      <p:sp>
        <p:nvSpPr>
          <p:cNvPr id="122" name="TextBox 121"/>
          <p:cNvSpPr txBox="1"/>
          <p:nvPr/>
        </p:nvSpPr>
        <p:spPr>
          <a:xfrm>
            <a:off x="4471570" y="3511058"/>
            <a:ext cx="184730" cy="369332"/>
          </a:xfrm>
          <a:prstGeom prst="rect">
            <a:avLst/>
          </a:prstGeom>
          <a:noFill/>
        </p:spPr>
        <p:txBody>
          <a:bodyPr wrap="none" rtlCol="0">
            <a:spAutoFit/>
          </a:bodyPr>
          <a:lstStyle/>
          <a:p>
            <a:pPr algn="ctr"/>
            <a:endParaRPr lang="en-US" dirty="0">
              <a:solidFill>
                <a:schemeClr val="bg1"/>
              </a:solidFill>
              <a:latin typeface="Duplicate Sans Regular" pitchFamily="50" charset="0"/>
            </a:endParaRPr>
          </a:p>
        </p:txBody>
      </p:sp>
    </p:spTree>
    <p:extLst>
      <p:ext uri="{BB962C8B-B14F-4D97-AF65-F5344CB8AC3E}">
        <p14:creationId xmlns:p14="http://schemas.microsoft.com/office/powerpoint/2010/main" val="186476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EFE937BA-F8E2-4235-81C9-59AC68C081FD}"/>
              </a:ext>
            </a:extLst>
          </p:cNvPr>
          <p:cNvGrpSpPr/>
          <p:nvPr/>
        </p:nvGrpSpPr>
        <p:grpSpPr>
          <a:xfrm>
            <a:off x="2403707" y="976488"/>
            <a:ext cx="7022592" cy="4425696"/>
            <a:chOff x="777240" y="749808"/>
            <a:chExt cx="7022592" cy="4425696"/>
          </a:xfrm>
        </p:grpSpPr>
        <p:grpSp>
          <p:nvGrpSpPr>
            <p:cNvPr id="71" name="Group 70">
              <a:extLst>
                <a:ext uri="{FF2B5EF4-FFF2-40B4-BE49-F238E27FC236}">
                  <a16:creationId xmlns:a16="http://schemas.microsoft.com/office/drawing/2014/main" id="{65C0E891-2A71-4812-9F7D-2912AEF0E873}"/>
                </a:ext>
              </a:extLst>
            </p:cNvPr>
            <p:cNvGrpSpPr/>
            <p:nvPr/>
          </p:nvGrpSpPr>
          <p:grpSpPr>
            <a:xfrm>
              <a:off x="1788625" y="757565"/>
              <a:ext cx="1508760" cy="1508760"/>
              <a:chOff x="8244910" y="585303"/>
              <a:chExt cx="1642129" cy="1642131"/>
            </a:xfrm>
          </p:grpSpPr>
          <p:sp>
            <p:nvSpPr>
              <p:cNvPr id="136" name="Block Arc 135">
                <a:extLst>
                  <a:ext uri="{FF2B5EF4-FFF2-40B4-BE49-F238E27FC236}">
                    <a16:creationId xmlns:a16="http://schemas.microsoft.com/office/drawing/2014/main" id="{63F71194-DF18-4037-9EF5-16E0B69412F4}"/>
                  </a:ext>
                </a:extLst>
              </p:cNvPr>
              <p:cNvSpPr/>
              <p:nvPr/>
            </p:nvSpPr>
            <p:spPr>
              <a:xfrm rot="16200000">
                <a:off x="8244910" y="585305"/>
                <a:ext cx="1642129" cy="1642127"/>
              </a:xfrm>
              <a:prstGeom prst="blockArc">
                <a:avLst>
                  <a:gd name="adj1" fmla="val 5161863"/>
                  <a:gd name="adj2" fmla="val 9086751"/>
                  <a:gd name="adj3" fmla="val 786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7" name="Block Arc 136">
                <a:extLst>
                  <a:ext uri="{FF2B5EF4-FFF2-40B4-BE49-F238E27FC236}">
                    <a16:creationId xmlns:a16="http://schemas.microsoft.com/office/drawing/2014/main" id="{B4277341-76C6-4107-BF02-5FC3B8002C67}"/>
                  </a:ext>
                </a:extLst>
              </p:cNvPr>
              <p:cNvSpPr/>
              <p:nvPr/>
            </p:nvSpPr>
            <p:spPr>
              <a:xfrm rot="9204636">
                <a:off x="8244910" y="585303"/>
                <a:ext cx="1642128" cy="1642130"/>
              </a:xfrm>
              <a:prstGeom prst="blockArc">
                <a:avLst>
                  <a:gd name="adj1" fmla="val 16553468"/>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8" name="Block Arc 137">
                <a:extLst>
                  <a:ext uri="{FF2B5EF4-FFF2-40B4-BE49-F238E27FC236}">
                    <a16:creationId xmlns:a16="http://schemas.microsoft.com/office/drawing/2014/main" id="{CC982BDE-A243-47CC-A1C1-48DBBA75D597}"/>
                  </a:ext>
                </a:extLst>
              </p:cNvPr>
              <p:cNvSpPr/>
              <p:nvPr/>
            </p:nvSpPr>
            <p:spPr>
              <a:xfrm rot="14832030">
                <a:off x="8244910" y="585305"/>
                <a:ext cx="1642130" cy="1642127"/>
              </a:xfrm>
              <a:prstGeom prst="blockArc">
                <a:avLst>
                  <a:gd name="adj1" fmla="val 20155630"/>
                  <a:gd name="adj2" fmla="val 4679797"/>
                  <a:gd name="adj3" fmla="val 834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9" name="Block Arc 138">
                <a:extLst>
                  <a:ext uri="{FF2B5EF4-FFF2-40B4-BE49-F238E27FC236}">
                    <a16:creationId xmlns:a16="http://schemas.microsoft.com/office/drawing/2014/main" id="{5FD03F1B-5930-44F6-AE7E-5FE210815B38}"/>
                  </a:ext>
                </a:extLst>
              </p:cNvPr>
              <p:cNvSpPr/>
              <p:nvPr/>
            </p:nvSpPr>
            <p:spPr>
              <a:xfrm rot="10633041">
                <a:off x="8244910" y="585304"/>
                <a:ext cx="1642128" cy="1642130"/>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40" name="Block Arc 139">
                <a:extLst>
                  <a:ext uri="{FF2B5EF4-FFF2-40B4-BE49-F238E27FC236}">
                    <a16:creationId xmlns:a16="http://schemas.microsoft.com/office/drawing/2014/main" id="{E353139A-E5E7-4B3E-A90E-CF041598D877}"/>
                  </a:ext>
                </a:extLst>
              </p:cNvPr>
              <p:cNvSpPr/>
              <p:nvPr/>
            </p:nvSpPr>
            <p:spPr>
              <a:xfrm rot="12800091">
                <a:off x="8244912" y="585305"/>
                <a:ext cx="1642127" cy="1642129"/>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3" name="Group 72">
              <a:extLst>
                <a:ext uri="{FF2B5EF4-FFF2-40B4-BE49-F238E27FC236}">
                  <a16:creationId xmlns:a16="http://schemas.microsoft.com/office/drawing/2014/main" id="{15E4EBE3-452C-44BD-861F-FE373FE57158}"/>
                </a:ext>
              </a:extLst>
            </p:cNvPr>
            <p:cNvGrpSpPr/>
            <p:nvPr/>
          </p:nvGrpSpPr>
          <p:grpSpPr>
            <a:xfrm>
              <a:off x="5230368" y="749808"/>
              <a:ext cx="987552" cy="987552"/>
              <a:chOff x="3823933" y="2259268"/>
              <a:chExt cx="4515206" cy="4515209"/>
            </a:xfrm>
          </p:grpSpPr>
          <p:sp>
            <p:nvSpPr>
              <p:cNvPr id="131" name="Block Arc 130">
                <a:extLst>
                  <a:ext uri="{FF2B5EF4-FFF2-40B4-BE49-F238E27FC236}">
                    <a16:creationId xmlns:a16="http://schemas.microsoft.com/office/drawing/2014/main" id="{5D327782-4669-4E1B-AB36-30AFC8E34901}"/>
                  </a:ext>
                </a:extLst>
              </p:cNvPr>
              <p:cNvSpPr/>
              <p:nvPr/>
            </p:nvSpPr>
            <p:spPr>
              <a:xfrm rot="16200000">
                <a:off x="3823934" y="2259272"/>
                <a:ext cx="4515204" cy="4515201"/>
              </a:xfrm>
              <a:prstGeom prst="blockArc">
                <a:avLst>
                  <a:gd name="adj1" fmla="val 5161863"/>
                  <a:gd name="adj2" fmla="val 9086751"/>
                  <a:gd name="adj3" fmla="val 7863"/>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2" name="Block Arc 131">
                <a:extLst>
                  <a:ext uri="{FF2B5EF4-FFF2-40B4-BE49-F238E27FC236}">
                    <a16:creationId xmlns:a16="http://schemas.microsoft.com/office/drawing/2014/main" id="{CBB9D233-FFA7-49CF-8457-3E8604A4A3F8}"/>
                  </a:ext>
                </a:extLst>
              </p:cNvPr>
              <p:cNvSpPr/>
              <p:nvPr/>
            </p:nvSpPr>
            <p:spPr>
              <a:xfrm rot="9204636">
                <a:off x="3823934" y="2259268"/>
                <a:ext cx="4515203" cy="4515206"/>
              </a:xfrm>
              <a:prstGeom prst="blockArc">
                <a:avLst>
                  <a:gd name="adj1" fmla="val 16553468"/>
                  <a:gd name="adj2" fmla="val 2500016"/>
                  <a:gd name="adj3" fmla="val 7888"/>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3" name="Block Arc 132">
                <a:extLst>
                  <a:ext uri="{FF2B5EF4-FFF2-40B4-BE49-F238E27FC236}">
                    <a16:creationId xmlns:a16="http://schemas.microsoft.com/office/drawing/2014/main" id="{C2A2C91E-392F-4CF7-B7AB-CCB005545F72}"/>
                  </a:ext>
                </a:extLst>
              </p:cNvPr>
              <p:cNvSpPr/>
              <p:nvPr/>
            </p:nvSpPr>
            <p:spPr>
              <a:xfrm rot="14832030">
                <a:off x="3823934" y="2259273"/>
                <a:ext cx="4515207" cy="4515201"/>
              </a:xfrm>
              <a:prstGeom prst="blockArc">
                <a:avLst>
                  <a:gd name="adj1" fmla="val 20155630"/>
                  <a:gd name="adj2" fmla="val 4679797"/>
                  <a:gd name="adj3" fmla="val 834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4" name="Block Arc 133">
                <a:extLst>
                  <a:ext uri="{FF2B5EF4-FFF2-40B4-BE49-F238E27FC236}">
                    <a16:creationId xmlns:a16="http://schemas.microsoft.com/office/drawing/2014/main" id="{790828DE-777E-4EA7-BB20-AF160C31BC95}"/>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5" name="Block Arc 134">
                <a:extLst>
                  <a:ext uri="{FF2B5EF4-FFF2-40B4-BE49-F238E27FC236}">
                    <a16:creationId xmlns:a16="http://schemas.microsoft.com/office/drawing/2014/main" id="{9EDDDC39-23D9-489F-9BC1-27CB2E79E306}"/>
                  </a:ext>
                </a:extLst>
              </p:cNvPr>
              <p:cNvSpPr/>
              <p:nvPr/>
            </p:nvSpPr>
            <p:spPr>
              <a:xfrm rot="12800091">
                <a:off x="3823938" y="2259273"/>
                <a:ext cx="4515201" cy="4515204"/>
              </a:xfrm>
              <a:prstGeom prst="blockArc">
                <a:avLst>
                  <a:gd name="adj1" fmla="val 7163904"/>
                  <a:gd name="adj2" fmla="val 8273865"/>
                  <a:gd name="adj3" fmla="val 7737"/>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4" name="Group 73">
              <a:extLst>
                <a:ext uri="{FF2B5EF4-FFF2-40B4-BE49-F238E27FC236}">
                  <a16:creationId xmlns:a16="http://schemas.microsoft.com/office/drawing/2014/main" id="{69823B65-13A8-409A-8FA7-4938A3A9FFEA}"/>
                </a:ext>
              </a:extLst>
            </p:cNvPr>
            <p:cNvGrpSpPr/>
            <p:nvPr/>
          </p:nvGrpSpPr>
          <p:grpSpPr>
            <a:xfrm>
              <a:off x="6291072" y="1673352"/>
              <a:ext cx="1508760" cy="1508760"/>
              <a:chOff x="3823933" y="2259268"/>
              <a:chExt cx="4515206" cy="4515209"/>
            </a:xfrm>
          </p:grpSpPr>
          <p:sp>
            <p:nvSpPr>
              <p:cNvPr id="126" name="Block Arc 125">
                <a:extLst>
                  <a:ext uri="{FF2B5EF4-FFF2-40B4-BE49-F238E27FC236}">
                    <a16:creationId xmlns:a16="http://schemas.microsoft.com/office/drawing/2014/main" id="{E8D595CE-C585-4B7A-B915-4EC721AEB995}"/>
                  </a:ext>
                </a:extLst>
              </p:cNvPr>
              <p:cNvSpPr/>
              <p:nvPr/>
            </p:nvSpPr>
            <p:spPr>
              <a:xfrm rot="16200000">
                <a:off x="3823934" y="2259272"/>
                <a:ext cx="4515204" cy="4515201"/>
              </a:xfrm>
              <a:prstGeom prst="blockArc">
                <a:avLst>
                  <a:gd name="adj1" fmla="val 5161863"/>
                  <a:gd name="adj2" fmla="val 9086751"/>
                  <a:gd name="adj3" fmla="val 7863"/>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7" name="Block Arc 126">
                <a:extLst>
                  <a:ext uri="{FF2B5EF4-FFF2-40B4-BE49-F238E27FC236}">
                    <a16:creationId xmlns:a16="http://schemas.microsoft.com/office/drawing/2014/main" id="{A91248EB-FB59-4CF0-93C3-2876F32F5844}"/>
                  </a:ext>
                </a:extLst>
              </p:cNvPr>
              <p:cNvSpPr/>
              <p:nvPr/>
            </p:nvSpPr>
            <p:spPr>
              <a:xfrm rot="9204636">
                <a:off x="3823934" y="2259268"/>
                <a:ext cx="4515203" cy="4515206"/>
              </a:xfrm>
              <a:prstGeom prst="blockArc">
                <a:avLst>
                  <a:gd name="adj1" fmla="val 16553468"/>
                  <a:gd name="adj2" fmla="val 2500016"/>
                  <a:gd name="adj3" fmla="val 7888"/>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8" name="Block Arc 127">
                <a:extLst>
                  <a:ext uri="{FF2B5EF4-FFF2-40B4-BE49-F238E27FC236}">
                    <a16:creationId xmlns:a16="http://schemas.microsoft.com/office/drawing/2014/main" id="{640859BF-1AD7-4AB0-90E0-B3DDAB877109}"/>
                  </a:ext>
                </a:extLst>
              </p:cNvPr>
              <p:cNvSpPr/>
              <p:nvPr/>
            </p:nvSpPr>
            <p:spPr>
              <a:xfrm rot="14832030">
                <a:off x="3823934" y="2259273"/>
                <a:ext cx="4515207" cy="4515201"/>
              </a:xfrm>
              <a:prstGeom prst="blockArc">
                <a:avLst>
                  <a:gd name="adj1" fmla="val 20155630"/>
                  <a:gd name="adj2" fmla="val 4679797"/>
                  <a:gd name="adj3" fmla="val 8346"/>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9" name="Block Arc 128">
                <a:extLst>
                  <a:ext uri="{FF2B5EF4-FFF2-40B4-BE49-F238E27FC236}">
                    <a16:creationId xmlns:a16="http://schemas.microsoft.com/office/drawing/2014/main" id="{BCD029BA-84DB-4854-A9CA-F5C1AF593D85}"/>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0" name="Block Arc 129">
                <a:extLst>
                  <a:ext uri="{FF2B5EF4-FFF2-40B4-BE49-F238E27FC236}">
                    <a16:creationId xmlns:a16="http://schemas.microsoft.com/office/drawing/2014/main" id="{D69BB3C6-6A81-42D1-A677-7CC6DCC5D50D}"/>
                  </a:ext>
                </a:extLst>
              </p:cNvPr>
              <p:cNvSpPr/>
              <p:nvPr/>
            </p:nvSpPr>
            <p:spPr>
              <a:xfrm rot="12800091">
                <a:off x="3823938" y="2259273"/>
                <a:ext cx="4515201" cy="4515204"/>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5" name="Group 74">
              <a:extLst>
                <a:ext uri="{FF2B5EF4-FFF2-40B4-BE49-F238E27FC236}">
                  <a16:creationId xmlns:a16="http://schemas.microsoft.com/office/drawing/2014/main" id="{72234C41-18A9-40FA-BAEC-4A0744EF8C89}"/>
                </a:ext>
              </a:extLst>
            </p:cNvPr>
            <p:cNvGrpSpPr/>
            <p:nvPr/>
          </p:nvGrpSpPr>
          <p:grpSpPr>
            <a:xfrm>
              <a:off x="777240" y="3127248"/>
              <a:ext cx="813816" cy="813816"/>
              <a:chOff x="3823933" y="2259268"/>
              <a:chExt cx="4515209" cy="4515209"/>
            </a:xfrm>
          </p:grpSpPr>
          <p:sp>
            <p:nvSpPr>
              <p:cNvPr id="121" name="Block Arc 120">
                <a:extLst>
                  <a:ext uri="{FF2B5EF4-FFF2-40B4-BE49-F238E27FC236}">
                    <a16:creationId xmlns:a16="http://schemas.microsoft.com/office/drawing/2014/main" id="{3D81EC76-64AC-4EC4-A72D-1E172AED1275}"/>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2" name="Block Arc 121">
                <a:extLst>
                  <a:ext uri="{FF2B5EF4-FFF2-40B4-BE49-F238E27FC236}">
                    <a16:creationId xmlns:a16="http://schemas.microsoft.com/office/drawing/2014/main" id="{D0621638-C746-47FB-9181-C2F1A60E8E70}"/>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3" name="Block Arc 122">
                <a:extLst>
                  <a:ext uri="{FF2B5EF4-FFF2-40B4-BE49-F238E27FC236}">
                    <a16:creationId xmlns:a16="http://schemas.microsoft.com/office/drawing/2014/main" id="{543C676C-53C8-4FEE-861B-F8E3137B8F42}"/>
                  </a:ext>
                </a:extLst>
              </p:cNvPr>
              <p:cNvSpPr/>
              <p:nvPr/>
            </p:nvSpPr>
            <p:spPr>
              <a:xfrm rot="14832030">
                <a:off x="3823934" y="2259273"/>
                <a:ext cx="4515207" cy="4515201"/>
              </a:xfrm>
              <a:prstGeom prst="blockArc">
                <a:avLst>
                  <a:gd name="adj1" fmla="val 20845674"/>
                  <a:gd name="adj2" fmla="val 10067997"/>
                  <a:gd name="adj3" fmla="val 809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4" name="Block Arc 123">
                <a:extLst>
                  <a:ext uri="{FF2B5EF4-FFF2-40B4-BE49-F238E27FC236}">
                    <a16:creationId xmlns:a16="http://schemas.microsoft.com/office/drawing/2014/main" id="{72CF71C2-7CCB-4AD8-AD3D-B19B86728CDA}"/>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5" name="Block Arc 124">
                <a:extLst>
                  <a:ext uri="{FF2B5EF4-FFF2-40B4-BE49-F238E27FC236}">
                    <a16:creationId xmlns:a16="http://schemas.microsoft.com/office/drawing/2014/main" id="{AC7713E0-4D83-4EB9-9D88-F1396DA190A3}"/>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6" name="Group 75">
              <a:extLst>
                <a:ext uri="{FF2B5EF4-FFF2-40B4-BE49-F238E27FC236}">
                  <a16:creationId xmlns:a16="http://schemas.microsoft.com/office/drawing/2014/main" id="{40E19EC4-EC5C-4418-9D01-847E8988694B}"/>
                </a:ext>
              </a:extLst>
            </p:cNvPr>
            <p:cNvGrpSpPr/>
            <p:nvPr/>
          </p:nvGrpSpPr>
          <p:grpSpPr>
            <a:xfrm rot="16378244">
              <a:off x="5541264" y="3666744"/>
              <a:ext cx="1508760" cy="1508760"/>
              <a:chOff x="3823933" y="2259268"/>
              <a:chExt cx="4515209" cy="4515209"/>
            </a:xfrm>
          </p:grpSpPr>
          <p:sp>
            <p:nvSpPr>
              <p:cNvPr id="116" name="Block Arc 115">
                <a:extLst>
                  <a:ext uri="{FF2B5EF4-FFF2-40B4-BE49-F238E27FC236}">
                    <a16:creationId xmlns:a16="http://schemas.microsoft.com/office/drawing/2014/main" id="{1A7ACC5E-DC0A-45C6-A235-9FFBFDCFE2BF}"/>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7" name="Block Arc 116">
                <a:extLst>
                  <a:ext uri="{FF2B5EF4-FFF2-40B4-BE49-F238E27FC236}">
                    <a16:creationId xmlns:a16="http://schemas.microsoft.com/office/drawing/2014/main" id="{27CA035D-CDFB-4452-BB9D-2C56950C3D37}"/>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8" name="Block Arc 117">
                <a:extLst>
                  <a:ext uri="{FF2B5EF4-FFF2-40B4-BE49-F238E27FC236}">
                    <a16:creationId xmlns:a16="http://schemas.microsoft.com/office/drawing/2014/main" id="{26A7FAD7-6516-489C-92B5-DD280F3B919B}"/>
                  </a:ext>
                </a:extLst>
              </p:cNvPr>
              <p:cNvSpPr/>
              <p:nvPr/>
            </p:nvSpPr>
            <p:spPr>
              <a:xfrm rot="14832030">
                <a:off x="3823934" y="2259273"/>
                <a:ext cx="4515207" cy="4515201"/>
              </a:xfrm>
              <a:prstGeom prst="blockArc">
                <a:avLst>
                  <a:gd name="adj1" fmla="val 20845674"/>
                  <a:gd name="adj2" fmla="val 10067997"/>
                  <a:gd name="adj3" fmla="val 809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9" name="Block Arc 118">
                <a:extLst>
                  <a:ext uri="{FF2B5EF4-FFF2-40B4-BE49-F238E27FC236}">
                    <a16:creationId xmlns:a16="http://schemas.microsoft.com/office/drawing/2014/main" id="{50FB5828-B32A-471A-98D4-10021C989E2C}"/>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0" name="Block Arc 119">
                <a:extLst>
                  <a:ext uri="{FF2B5EF4-FFF2-40B4-BE49-F238E27FC236}">
                    <a16:creationId xmlns:a16="http://schemas.microsoft.com/office/drawing/2014/main" id="{31810B40-065D-4045-8E68-88AAC1AEBB56}"/>
                  </a:ext>
                </a:extLst>
              </p:cNvPr>
              <p:cNvSpPr/>
              <p:nvPr/>
            </p:nvSpPr>
            <p:spPr>
              <a:xfrm rot="18001405">
                <a:off x="3823939" y="2259272"/>
                <a:ext cx="4515200" cy="4515206"/>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87" name="Group 86">
              <a:extLst>
                <a:ext uri="{FF2B5EF4-FFF2-40B4-BE49-F238E27FC236}">
                  <a16:creationId xmlns:a16="http://schemas.microsoft.com/office/drawing/2014/main" id="{7F81C7C0-BB73-4704-B458-CC807833BC13}"/>
                </a:ext>
              </a:extLst>
            </p:cNvPr>
            <p:cNvGrpSpPr/>
            <p:nvPr/>
          </p:nvGrpSpPr>
          <p:grpSpPr>
            <a:xfrm rot="6843312">
              <a:off x="2130552" y="3538728"/>
              <a:ext cx="1508760" cy="1508760"/>
              <a:chOff x="3823933" y="2259268"/>
              <a:chExt cx="4515209" cy="4515209"/>
            </a:xfrm>
          </p:grpSpPr>
          <p:sp>
            <p:nvSpPr>
              <p:cNvPr id="111" name="Block Arc 110">
                <a:extLst>
                  <a:ext uri="{FF2B5EF4-FFF2-40B4-BE49-F238E27FC236}">
                    <a16:creationId xmlns:a16="http://schemas.microsoft.com/office/drawing/2014/main" id="{86F75B31-ABE9-4534-8B2F-27F4CC230D42}"/>
                  </a:ext>
                </a:extLst>
              </p:cNvPr>
              <p:cNvSpPr/>
              <p:nvPr/>
            </p:nvSpPr>
            <p:spPr>
              <a:xfrm rot="16200000">
                <a:off x="3823934" y="2259272"/>
                <a:ext cx="4515204" cy="4515201"/>
              </a:xfrm>
              <a:prstGeom prst="blockArc">
                <a:avLst>
                  <a:gd name="adj1" fmla="val 10464460"/>
                  <a:gd name="adj2" fmla="val 12301985"/>
                  <a:gd name="adj3" fmla="val 834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2" name="Block Arc 111">
                <a:extLst>
                  <a:ext uri="{FF2B5EF4-FFF2-40B4-BE49-F238E27FC236}">
                    <a16:creationId xmlns:a16="http://schemas.microsoft.com/office/drawing/2014/main" id="{92512D12-4C41-44FB-B25B-B4B9DB2AE8B4}"/>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3" name="Block Arc 112">
                <a:extLst>
                  <a:ext uri="{FF2B5EF4-FFF2-40B4-BE49-F238E27FC236}">
                    <a16:creationId xmlns:a16="http://schemas.microsoft.com/office/drawing/2014/main" id="{2485D439-FB38-46D5-813A-70ABF5D40C90}"/>
                  </a:ext>
                </a:extLst>
              </p:cNvPr>
              <p:cNvSpPr/>
              <p:nvPr/>
            </p:nvSpPr>
            <p:spPr>
              <a:xfrm rot="14832030">
                <a:off x="3823934" y="2259273"/>
                <a:ext cx="4515207" cy="4515201"/>
              </a:xfrm>
              <a:prstGeom prst="blockArc">
                <a:avLst>
                  <a:gd name="adj1" fmla="val 20845674"/>
                  <a:gd name="adj2" fmla="val 10067997"/>
                  <a:gd name="adj3" fmla="val 8096"/>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4" name="Block Arc 113">
                <a:extLst>
                  <a:ext uri="{FF2B5EF4-FFF2-40B4-BE49-F238E27FC236}">
                    <a16:creationId xmlns:a16="http://schemas.microsoft.com/office/drawing/2014/main" id="{87E60B03-7507-4289-BD6D-9089773669EF}"/>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5" name="Block Arc 114">
                <a:extLst>
                  <a:ext uri="{FF2B5EF4-FFF2-40B4-BE49-F238E27FC236}">
                    <a16:creationId xmlns:a16="http://schemas.microsoft.com/office/drawing/2014/main" id="{4906BB52-376B-4EBB-8BD4-12A0870F0275}"/>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3" name="Group 92">
              <a:extLst>
                <a:ext uri="{FF2B5EF4-FFF2-40B4-BE49-F238E27FC236}">
                  <a16:creationId xmlns:a16="http://schemas.microsoft.com/office/drawing/2014/main" id="{EE41CDBD-7506-4109-8382-D96FF6D6A167}"/>
                </a:ext>
              </a:extLst>
            </p:cNvPr>
            <p:cNvGrpSpPr/>
            <p:nvPr/>
          </p:nvGrpSpPr>
          <p:grpSpPr>
            <a:xfrm rot="4732563">
              <a:off x="2889504" y="2157984"/>
              <a:ext cx="987552" cy="987552"/>
              <a:chOff x="3823933" y="2259268"/>
              <a:chExt cx="4515206" cy="4515210"/>
            </a:xfrm>
          </p:grpSpPr>
          <p:sp>
            <p:nvSpPr>
              <p:cNvPr id="106" name="Block Arc 105">
                <a:extLst>
                  <a:ext uri="{FF2B5EF4-FFF2-40B4-BE49-F238E27FC236}">
                    <a16:creationId xmlns:a16="http://schemas.microsoft.com/office/drawing/2014/main" id="{D80D7B1D-7F47-451E-8026-757043D9DB51}"/>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7" name="Block Arc 106">
                <a:extLst>
                  <a:ext uri="{FF2B5EF4-FFF2-40B4-BE49-F238E27FC236}">
                    <a16:creationId xmlns:a16="http://schemas.microsoft.com/office/drawing/2014/main" id="{25D3A9C4-4FCE-4BFA-816D-0AD7AFA6EB08}"/>
                  </a:ext>
                </a:extLst>
              </p:cNvPr>
              <p:cNvSpPr/>
              <p:nvPr/>
            </p:nvSpPr>
            <p:spPr>
              <a:xfrm rot="9204636">
                <a:off x="3823934" y="2259268"/>
                <a:ext cx="4515203" cy="4515206"/>
              </a:xfrm>
              <a:prstGeom prst="blockArc">
                <a:avLst>
                  <a:gd name="adj1" fmla="val 15894580"/>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8" name="Block Arc 107">
                <a:extLst>
                  <a:ext uri="{FF2B5EF4-FFF2-40B4-BE49-F238E27FC236}">
                    <a16:creationId xmlns:a16="http://schemas.microsoft.com/office/drawing/2014/main" id="{0DAE7C71-583D-431D-8EC9-86DBD41EBE21}"/>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9" name="Block Arc 108">
                <a:extLst>
                  <a:ext uri="{FF2B5EF4-FFF2-40B4-BE49-F238E27FC236}">
                    <a16:creationId xmlns:a16="http://schemas.microsoft.com/office/drawing/2014/main" id="{5B34F3E6-1C24-4F67-88EB-E29A7E4247CE}"/>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0" name="Block Arc 109">
                <a:extLst>
                  <a:ext uri="{FF2B5EF4-FFF2-40B4-BE49-F238E27FC236}">
                    <a16:creationId xmlns:a16="http://schemas.microsoft.com/office/drawing/2014/main" id="{3491CBA0-AD08-402B-8A98-C5AE0B44BEA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4" name="Group 93">
              <a:extLst>
                <a:ext uri="{FF2B5EF4-FFF2-40B4-BE49-F238E27FC236}">
                  <a16:creationId xmlns:a16="http://schemas.microsoft.com/office/drawing/2014/main" id="{D2EBFDF4-FB57-464C-942C-27E7C77B32CD}"/>
                </a:ext>
              </a:extLst>
            </p:cNvPr>
            <p:cNvGrpSpPr/>
            <p:nvPr/>
          </p:nvGrpSpPr>
          <p:grpSpPr>
            <a:xfrm rot="10434829">
              <a:off x="3968496" y="4297680"/>
              <a:ext cx="813816" cy="813816"/>
              <a:chOff x="3823933" y="2259268"/>
              <a:chExt cx="4515206" cy="4515210"/>
            </a:xfrm>
          </p:grpSpPr>
          <p:sp>
            <p:nvSpPr>
              <p:cNvPr id="101" name="Block Arc 100">
                <a:extLst>
                  <a:ext uri="{FF2B5EF4-FFF2-40B4-BE49-F238E27FC236}">
                    <a16:creationId xmlns:a16="http://schemas.microsoft.com/office/drawing/2014/main" id="{0F25A632-987A-4D3F-AF91-F7554FA84BC0}"/>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2" name="Block Arc 101">
                <a:extLst>
                  <a:ext uri="{FF2B5EF4-FFF2-40B4-BE49-F238E27FC236}">
                    <a16:creationId xmlns:a16="http://schemas.microsoft.com/office/drawing/2014/main" id="{B7CC38E8-29C5-414D-9F56-7484D5DDD401}"/>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3" name="Block Arc 102">
                <a:extLst>
                  <a:ext uri="{FF2B5EF4-FFF2-40B4-BE49-F238E27FC236}">
                    <a16:creationId xmlns:a16="http://schemas.microsoft.com/office/drawing/2014/main" id="{8296C066-2434-4BF1-81BD-5DAD86D1419B}"/>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4" name="Block Arc 103">
                <a:extLst>
                  <a:ext uri="{FF2B5EF4-FFF2-40B4-BE49-F238E27FC236}">
                    <a16:creationId xmlns:a16="http://schemas.microsoft.com/office/drawing/2014/main" id="{17FBC1AA-8726-4BA5-940F-0DD774824891}"/>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5" name="Block Arc 104">
                <a:extLst>
                  <a:ext uri="{FF2B5EF4-FFF2-40B4-BE49-F238E27FC236}">
                    <a16:creationId xmlns:a16="http://schemas.microsoft.com/office/drawing/2014/main" id="{41D1411C-1CC5-440C-B30E-5B5B1670E569}"/>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5" name="Group 94">
              <a:extLst>
                <a:ext uri="{FF2B5EF4-FFF2-40B4-BE49-F238E27FC236}">
                  <a16:creationId xmlns:a16="http://schemas.microsoft.com/office/drawing/2014/main" id="{46C10D93-2C83-430B-988C-5E1EF1EBFD7A}"/>
                </a:ext>
              </a:extLst>
            </p:cNvPr>
            <p:cNvGrpSpPr/>
            <p:nvPr/>
          </p:nvGrpSpPr>
          <p:grpSpPr>
            <a:xfrm rot="16355255">
              <a:off x="4517136" y="2560320"/>
              <a:ext cx="813816" cy="813816"/>
              <a:chOff x="3823933" y="2259268"/>
              <a:chExt cx="4515206" cy="4515210"/>
            </a:xfrm>
          </p:grpSpPr>
          <p:sp>
            <p:nvSpPr>
              <p:cNvPr id="96" name="Block Arc 95">
                <a:extLst>
                  <a:ext uri="{FF2B5EF4-FFF2-40B4-BE49-F238E27FC236}">
                    <a16:creationId xmlns:a16="http://schemas.microsoft.com/office/drawing/2014/main" id="{87DCE1EE-B73F-43D4-B086-4C86FCB24722}"/>
                  </a:ext>
                </a:extLst>
              </p:cNvPr>
              <p:cNvSpPr/>
              <p:nvPr/>
            </p:nvSpPr>
            <p:spPr>
              <a:xfrm rot="6657094">
                <a:off x="3823932" y="2259271"/>
                <a:ext cx="4515206" cy="4515203"/>
              </a:xfrm>
              <a:prstGeom prst="blockArc">
                <a:avLst>
                  <a:gd name="adj1" fmla="val 16942160"/>
                  <a:gd name="adj2" fmla="val 18062263"/>
                  <a:gd name="adj3" fmla="val 7083"/>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7" name="Block Arc 96">
                <a:extLst>
                  <a:ext uri="{FF2B5EF4-FFF2-40B4-BE49-F238E27FC236}">
                    <a16:creationId xmlns:a16="http://schemas.microsoft.com/office/drawing/2014/main" id="{ED518562-C568-422C-BE80-0235971E5326}"/>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8" name="Block Arc 97">
                <a:extLst>
                  <a:ext uri="{FF2B5EF4-FFF2-40B4-BE49-F238E27FC236}">
                    <a16:creationId xmlns:a16="http://schemas.microsoft.com/office/drawing/2014/main" id="{C5F0C19E-0811-46B7-9A63-A694C70A2AD6}"/>
                  </a:ext>
                </a:extLst>
              </p:cNvPr>
              <p:cNvSpPr/>
              <p:nvPr/>
            </p:nvSpPr>
            <p:spPr>
              <a:xfrm rot="14832030">
                <a:off x="3823934" y="2259273"/>
                <a:ext cx="4515207" cy="4515201"/>
              </a:xfrm>
              <a:prstGeom prst="blockArc">
                <a:avLst>
                  <a:gd name="adj1" fmla="val 20155630"/>
                  <a:gd name="adj2" fmla="val 7084143"/>
                  <a:gd name="adj3" fmla="val 835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9" name="Block Arc 98">
                <a:extLst>
                  <a:ext uri="{FF2B5EF4-FFF2-40B4-BE49-F238E27FC236}">
                    <a16:creationId xmlns:a16="http://schemas.microsoft.com/office/drawing/2014/main" id="{F2A52A1F-1668-4513-A9AF-3F04DB7A6064}"/>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0" name="Block Arc 99">
                <a:extLst>
                  <a:ext uri="{FF2B5EF4-FFF2-40B4-BE49-F238E27FC236}">
                    <a16:creationId xmlns:a16="http://schemas.microsoft.com/office/drawing/2014/main" id="{FEB497EC-D7B7-41C7-84D9-BACA0F21B3F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sp>
        <p:nvSpPr>
          <p:cNvPr id="4" name="Oval 3"/>
          <p:cNvSpPr/>
          <p:nvPr/>
        </p:nvSpPr>
        <p:spPr>
          <a:xfrm>
            <a:off x="3432668" y="1000803"/>
            <a:ext cx="1476671" cy="14766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5" name="Oval 4"/>
          <p:cNvSpPr/>
          <p:nvPr/>
        </p:nvSpPr>
        <p:spPr>
          <a:xfrm>
            <a:off x="3773404" y="3783979"/>
            <a:ext cx="1477707" cy="14777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6" name="Oval 5"/>
          <p:cNvSpPr/>
          <p:nvPr/>
        </p:nvSpPr>
        <p:spPr>
          <a:xfrm>
            <a:off x="7934042" y="1919593"/>
            <a:ext cx="1475891" cy="1475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7" name="Oval 6"/>
          <p:cNvSpPr/>
          <p:nvPr/>
        </p:nvSpPr>
        <p:spPr>
          <a:xfrm>
            <a:off x="7191522" y="3916638"/>
            <a:ext cx="1467612" cy="1467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8" name="Oval 7"/>
          <p:cNvSpPr/>
          <p:nvPr/>
        </p:nvSpPr>
        <p:spPr>
          <a:xfrm>
            <a:off x="6163728" y="2807016"/>
            <a:ext cx="778227" cy="778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9" name="Oval 8"/>
          <p:cNvSpPr/>
          <p:nvPr/>
        </p:nvSpPr>
        <p:spPr>
          <a:xfrm>
            <a:off x="5608301" y="4542626"/>
            <a:ext cx="786986" cy="786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0" name="Oval 9"/>
          <p:cNvSpPr/>
          <p:nvPr/>
        </p:nvSpPr>
        <p:spPr>
          <a:xfrm>
            <a:off x="2420923" y="3368348"/>
            <a:ext cx="787274" cy="787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1" name="Oval 10"/>
          <p:cNvSpPr/>
          <p:nvPr/>
        </p:nvSpPr>
        <p:spPr>
          <a:xfrm>
            <a:off x="6882461" y="996040"/>
            <a:ext cx="944245" cy="944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2" name="Oval 11"/>
          <p:cNvSpPr/>
          <p:nvPr/>
        </p:nvSpPr>
        <p:spPr>
          <a:xfrm>
            <a:off x="4540129" y="2405359"/>
            <a:ext cx="947719" cy="947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4" name="Oval 13"/>
          <p:cNvSpPr/>
          <p:nvPr/>
        </p:nvSpPr>
        <p:spPr>
          <a:xfrm>
            <a:off x="4113706" y="2412772"/>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5" name="Oval 14"/>
          <p:cNvSpPr/>
          <p:nvPr/>
        </p:nvSpPr>
        <p:spPr>
          <a:xfrm>
            <a:off x="3417878" y="1935522"/>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6" name="Oval 15"/>
          <p:cNvSpPr/>
          <p:nvPr/>
        </p:nvSpPr>
        <p:spPr>
          <a:xfrm>
            <a:off x="4860726" y="1718194"/>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7" name="Oval 16"/>
          <p:cNvSpPr/>
          <p:nvPr/>
        </p:nvSpPr>
        <p:spPr>
          <a:xfrm>
            <a:off x="4867983" y="2328009"/>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8" name="Oval 17"/>
          <p:cNvSpPr/>
          <p:nvPr/>
        </p:nvSpPr>
        <p:spPr>
          <a:xfrm>
            <a:off x="4498688" y="2988402"/>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9" name="Oval 18"/>
          <p:cNvSpPr/>
          <p:nvPr/>
        </p:nvSpPr>
        <p:spPr>
          <a:xfrm>
            <a:off x="5310615" y="3157373"/>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2" name="Oval 21"/>
          <p:cNvSpPr/>
          <p:nvPr/>
        </p:nvSpPr>
        <p:spPr>
          <a:xfrm>
            <a:off x="6332162" y="2768600"/>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3" name="Oval 22"/>
          <p:cNvSpPr/>
          <p:nvPr/>
        </p:nvSpPr>
        <p:spPr>
          <a:xfrm>
            <a:off x="6557039" y="3525727"/>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4" name="Oval 23"/>
          <p:cNvSpPr/>
          <p:nvPr/>
        </p:nvSpPr>
        <p:spPr>
          <a:xfrm>
            <a:off x="6852370" y="1203875"/>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6" name="Oval 25"/>
          <p:cNvSpPr/>
          <p:nvPr/>
        </p:nvSpPr>
        <p:spPr>
          <a:xfrm>
            <a:off x="7196285" y="1886606"/>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7" name="Oval 26"/>
          <p:cNvSpPr/>
          <p:nvPr/>
        </p:nvSpPr>
        <p:spPr>
          <a:xfrm>
            <a:off x="8704252" y="1876449"/>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9" name="Oval 28"/>
          <p:cNvSpPr/>
          <p:nvPr/>
        </p:nvSpPr>
        <p:spPr>
          <a:xfrm>
            <a:off x="8663226" y="3333273"/>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2" name="Oval 31"/>
          <p:cNvSpPr/>
          <p:nvPr/>
        </p:nvSpPr>
        <p:spPr>
          <a:xfrm>
            <a:off x="3141460" y="3763875"/>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4" name="Oval 33"/>
          <p:cNvSpPr/>
          <p:nvPr/>
        </p:nvSpPr>
        <p:spPr>
          <a:xfrm>
            <a:off x="4110531" y="5111126"/>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6" name="Oval 35"/>
          <p:cNvSpPr/>
          <p:nvPr/>
        </p:nvSpPr>
        <p:spPr>
          <a:xfrm>
            <a:off x="3700775" y="4443530"/>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7" name="Oval 36"/>
          <p:cNvSpPr/>
          <p:nvPr/>
        </p:nvSpPr>
        <p:spPr>
          <a:xfrm>
            <a:off x="5201374" y="4434296"/>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8" name="Oval 37"/>
          <p:cNvSpPr/>
          <p:nvPr/>
        </p:nvSpPr>
        <p:spPr>
          <a:xfrm>
            <a:off x="5913985" y="5252447"/>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4" name="Oval 43"/>
          <p:cNvSpPr/>
          <p:nvPr/>
        </p:nvSpPr>
        <p:spPr>
          <a:xfrm>
            <a:off x="7448288" y="5206485"/>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6" name="Oval 45"/>
          <p:cNvSpPr/>
          <p:nvPr/>
        </p:nvSpPr>
        <p:spPr>
          <a:xfrm>
            <a:off x="7322039" y="4077872"/>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7" name="Oval 46"/>
          <p:cNvSpPr/>
          <p:nvPr/>
        </p:nvSpPr>
        <p:spPr>
          <a:xfrm>
            <a:off x="8427666" y="4084871"/>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86" name="TextBox 85">
            <a:extLst>
              <a:ext uri="{FF2B5EF4-FFF2-40B4-BE49-F238E27FC236}">
                <a16:creationId xmlns:a16="http://schemas.microsoft.com/office/drawing/2014/main" id="{4201543C-58F7-4105-8BC4-7F48331E40F6}"/>
              </a:ext>
            </a:extLst>
          </p:cNvPr>
          <p:cNvSpPr txBox="1"/>
          <p:nvPr/>
        </p:nvSpPr>
        <p:spPr>
          <a:xfrm>
            <a:off x="648018" y="5926429"/>
            <a:ext cx="10925713" cy="646331"/>
          </a:xfrm>
          <a:prstGeom prst="rect">
            <a:avLst/>
          </a:prstGeom>
          <a:noFill/>
        </p:spPr>
        <p:txBody>
          <a:bodyPr wrap="square" rtlCol="0">
            <a:spAutoFit/>
          </a:bodyPr>
          <a:lstStyle/>
          <a:p>
            <a:pPr algn="ctr"/>
            <a:r>
              <a:rPr lang="en-US" sz="3600" b="1" u="sng" dirty="0">
                <a:latin typeface="Duplicate Sans Regular" pitchFamily="50" charset="0"/>
              </a:rPr>
              <a:t>Connect</a:t>
            </a:r>
            <a:r>
              <a:rPr lang="en-US" sz="3600" dirty="0">
                <a:latin typeface="Duplicate Sans Regular" pitchFamily="50" charset="0"/>
              </a:rPr>
              <a:t> skills and literacies to experiences</a:t>
            </a:r>
            <a:endParaRPr lang="en-US" sz="3600" b="1" u="sng" dirty="0">
              <a:latin typeface="Duplicate Sans Regular" pitchFamily="50" charset="0"/>
            </a:endParaRPr>
          </a:p>
        </p:txBody>
      </p:sp>
    </p:spTree>
    <p:extLst>
      <p:ext uri="{BB962C8B-B14F-4D97-AF65-F5344CB8AC3E}">
        <p14:creationId xmlns:p14="http://schemas.microsoft.com/office/powerpoint/2010/main" val="306362314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EFE937BA-F8E2-4235-81C9-59AC68C081FD}"/>
              </a:ext>
            </a:extLst>
          </p:cNvPr>
          <p:cNvGrpSpPr/>
          <p:nvPr/>
        </p:nvGrpSpPr>
        <p:grpSpPr>
          <a:xfrm>
            <a:off x="2403707" y="976488"/>
            <a:ext cx="7022592" cy="4425696"/>
            <a:chOff x="777240" y="749808"/>
            <a:chExt cx="7022592" cy="4425696"/>
          </a:xfrm>
        </p:grpSpPr>
        <p:grpSp>
          <p:nvGrpSpPr>
            <p:cNvPr id="71" name="Group 70">
              <a:extLst>
                <a:ext uri="{FF2B5EF4-FFF2-40B4-BE49-F238E27FC236}">
                  <a16:creationId xmlns:a16="http://schemas.microsoft.com/office/drawing/2014/main" id="{65C0E891-2A71-4812-9F7D-2912AEF0E873}"/>
                </a:ext>
              </a:extLst>
            </p:cNvPr>
            <p:cNvGrpSpPr/>
            <p:nvPr/>
          </p:nvGrpSpPr>
          <p:grpSpPr>
            <a:xfrm>
              <a:off x="1788625" y="757565"/>
              <a:ext cx="1508760" cy="1508760"/>
              <a:chOff x="8244910" y="585303"/>
              <a:chExt cx="1642129" cy="1642131"/>
            </a:xfrm>
          </p:grpSpPr>
          <p:sp>
            <p:nvSpPr>
              <p:cNvPr id="136" name="Block Arc 135">
                <a:extLst>
                  <a:ext uri="{FF2B5EF4-FFF2-40B4-BE49-F238E27FC236}">
                    <a16:creationId xmlns:a16="http://schemas.microsoft.com/office/drawing/2014/main" id="{63F71194-DF18-4037-9EF5-16E0B69412F4}"/>
                  </a:ext>
                </a:extLst>
              </p:cNvPr>
              <p:cNvSpPr/>
              <p:nvPr/>
            </p:nvSpPr>
            <p:spPr>
              <a:xfrm rot="16200000">
                <a:off x="8244910" y="585305"/>
                <a:ext cx="1642129" cy="1642127"/>
              </a:xfrm>
              <a:prstGeom prst="blockArc">
                <a:avLst>
                  <a:gd name="adj1" fmla="val 5161863"/>
                  <a:gd name="adj2" fmla="val 9086751"/>
                  <a:gd name="adj3" fmla="val 786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7" name="Block Arc 136">
                <a:extLst>
                  <a:ext uri="{FF2B5EF4-FFF2-40B4-BE49-F238E27FC236}">
                    <a16:creationId xmlns:a16="http://schemas.microsoft.com/office/drawing/2014/main" id="{B4277341-76C6-4107-BF02-5FC3B8002C67}"/>
                  </a:ext>
                </a:extLst>
              </p:cNvPr>
              <p:cNvSpPr/>
              <p:nvPr/>
            </p:nvSpPr>
            <p:spPr>
              <a:xfrm rot="9204636">
                <a:off x="8244910" y="585303"/>
                <a:ext cx="1642128" cy="1642130"/>
              </a:xfrm>
              <a:prstGeom prst="blockArc">
                <a:avLst>
                  <a:gd name="adj1" fmla="val 16553468"/>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8" name="Block Arc 137">
                <a:extLst>
                  <a:ext uri="{FF2B5EF4-FFF2-40B4-BE49-F238E27FC236}">
                    <a16:creationId xmlns:a16="http://schemas.microsoft.com/office/drawing/2014/main" id="{CC982BDE-A243-47CC-A1C1-48DBBA75D597}"/>
                  </a:ext>
                </a:extLst>
              </p:cNvPr>
              <p:cNvSpPr/>
              <p:nvPr/>
            </p:nvSpPr>
            <p:spPr>
              <a:xfrm rot="14832030">
                <a:off x="8244910" y="585305"/>
                <a:ext cx="1642130" cy="1642127"/>
              </a:xfrm>
              <a:prstGeom prst="blockArc">
                <a:avLst>
                  <a:gd name="adj1" fmla="val 20155630"/>
                  <a:gd name="adj2" fmla="val 4679797"/>
                  <a:gd name="adj3" fmla="val 834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9" name="Block Arc 138">
                <a:extLst>
                  <a:ext uri="{FF2B5EF4-FFF2-40B4-BE49-F238E27FC236}">
                    <a16:creationId xmlns:a16="http://schemas.microsoft.com/office/drawing/2014/main" id="{5FD03F1B-5930-44F6-AE7E-5FE210815B38}"/>
                  </a:ext>
                </a:extLst>
              </p:cNvPr>
              <p:cNvSpPr/>
              <p:nvPr/>
            </p:nvSpPr>
            <p:spPr>
              <a:xfrm rot="10633041">
                <a:off x="8244910" y="585304"/>
                <a:ext cx="1642128" cy="1642130"/>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40" name="Block Arc 139">
                <a:extLst>
                  <a:ext uri="{FF2B5EF4-FFF2-40B4-BE49-F238E27FC236}">
                    <a16:creationId xmlns:a16="http://schemas.microsoft.com/office/drawing/2014/main" id="{E353139A-E5E7-4B3E-A90E-CF041598D877}"/>
                  </a:ext>
                </a:extLst>
              </p:cNvPr>
              <p:cNvSpPr/>
              <p:nvPr/>
            </p:nvSpPr>
            <p:spPr>
              <a:xfrm rot="12800091">
                <a:off x="8244912" y="585305"/>
                <a:ext cx="1642127" cy="1642129"/>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3" name="Group 72">
              <a:extLst>
                <a:ext uri="{FF2B5EF4-FFF2-40B4-BE49-F238E27FC236}">
                  <a16:creationId xmlns:a16="http://schemas.microsoft.com/office/drawing/2014/main" id="{15E4EBE3-452C-44BD-861F-FE373FE57158}"/>
                </a:ext>
              </a:extLst>
            </p:cNvPr>
            <p:cNvGrpSpPr/>
            <p:nvPr/>
          </p:nvGrpSpPr>
          <p:grpSpPr>
            <a:xfrm>
              <a:off x="5230368" y="749808"/>
              <a:ext cx="987552" cy="987552"/>
              <a:chOff x="3823933" y="2259268"/>
              <a:chExt cx="4515206" cy="4515209"/>
            </a:xfrm>
          </p:grpSpPr>
          <p:sp>
            <p:nvSpPr>
              <p:cNvPr id="131" name="Block Arc 130">
                <a:extLst>
                  <a:ext uri="{FF2B5EF4-FFF2-40B4-BE49-F238E27FC236}">
                    <a16:creationId xmlns:a16="http://schemas.microsoft.com/office/drawing/2014/main" id="{5D327782-4669-4E1B-AB36-30AFC8E34901}"/>
                  </a:ext>
                </a:extLst>
              </p:cNvPr>
              <p:cNvSpPr/>
              <p:nvPr/>
            </p:nvSpPr>
            <p:spPr>
              <a:xfrm rot="16200000">
                <a:off x="3823934" y="2259272"/>
                <a:ext cx="4515204" cy="4515201"/>
              </a:xfrm>
              <a:prstGeom prst="blockArc">
                <a:avLst>
                  <a:gd name="adj1" fmla="val 5161863"/>
                  <a:gd name="adj2" fmla="val 9086751"/>
                  <a:gd name="adj3" fmla="val 7863"/>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2" name="Block Arc 131">
                <a:extLst>
                  <a:ext uri="{FF2B5EF4-FFF2-40B4-BE49-F238E27FC236}">
                    <a16:creationId xmlns:a16="http://schemas.microsoft.com/office/drawing/2014/main" id="{CBB9D233-FFA7-49CF-8457-3E8604A4A3F8}"/>
                  </a:ext>
                </a:extLst>
              </p:cNvPr>
              <p:cNvSpPr/>
              <p:nvPr/>
            </p:nvSpPr>
            <p:spPr>
              <a:xfrm rot="9204636">
                <a:off x="3823934" y="2259268"/>
                <a:ext cx="4515203" cy="4515206"/>
              </a:xfrm>
              <a:prstGeom prst="blockArc">
                <a:avLst>
                  <a:gd name="adj1" fmla="val 16553468"/>
                  <a:gd name="adj2" fmla="val 2500016"/>
                  <a:gd name="adj3" fmla="val 7888"/>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3" name="Block Arc 132">
                <a:extLst>
                  <a:ext uri="{FF2B5EF4-FFF2-40B4-BE49-F238E27FC236}">
                    <a16:creationId xmlns:a16="http://schemas.microsoft.com/office/drawing/2014/main" id="{C2A2C91E-392F-4CF7-B7AB-CCB005545F72}"/>
                  </a:ext>
                </a:extLst>
              </p:cNvPr>
              <p:cNvSpPr/>
              <p:nvPr/>
            </p:nvSpPr>
            <p:spPr>
              <a:xfrm rot="14832030">
                <a:off x="3823934" y="2259273"/>
                <a:ext cx="4515207" cy="4515201"/>
              </a:xfrm>
              <a:prstGeom prst="blockArc">
                <a:avLst>
                  <a:gd name="adj1" fmla="val 20155630"/>
                  <a:gd name="adj2" fmla="val 4679797"/>
                  <a:gd name="adj3" fmla="val 834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4" name="Block Arc 133">
                <a:extLst>
                  <a:ext uri="{FF2B5EF4-FFF2-40B4-BE49-F238E27FC236}">
                    <a16:creationId xmlns:a16="http://schemas.microsoft.com/office/drawing/2014/main" id="{790828DE-777E-4EA7-BB20-AF160C31BC95}"/>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5" name="Block Arc 134">
                <a:extLst>
                  <a:ext uri="{FF2B5EF4-FFF2-40B4-BE49-F238E27FC236}">
                    <a16:creationId xmlns:a16="http://schemas.microsoft.com/office/drawing/2014/main" id="{9EDDDC39-23D9-489F-9BC1-27CB2E79E306}"/>
                  </a:ext>
                </a:extLst>
              </p:cNvPr>
              <p:cNvSpPr/>
              <p:nvPr/>
            </p:nvSpPr>
            <p:spPr>
              <a:xfrm rot="12800091">
                <a:off x="3823938" y="2259273"/>
                <a:ext cx="4515201" cy="4515204"/>
              </a:xfrm>
              <a:prstGeom prst="blockArc">
                <a:avLst>
                  <a:gd name="adj1" fmla="val 7163904"/>
                  <a:gd name="adj2" fmla="val 8273865"/>
                  <a:gd name="adj3" fmla="val 7737"/>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4" name="Group 73">
              <a:extLst>
                <a:ext uri="{FF2B5EF4-FFF2-40B4-BE49-F238E27FC236}">
                  <a16:creationId xmlns:a16="http://schemas.microsoft.com/office/drawing/2014/main" id="{69823B65-13A8-409A-8FA7-4938A3A9FFEA}"/>
                </a:ext>
              </a:extLst>
            </p:cNvPr>
            <p:cNvGrpSpPr/>
            <p:nvPr/>
          </p:nvGrpSpPr>
          <p:grpSpPr>
            <a:xfrm>
              <a:off x="6291072" y="1673352"/>
              <a:ext cx="1508760" cy="1508760"/>
              <a:chOff x="3823933" y="2259268"/>
              <a:chExt cx="4515206" cy="4515209"/>
            </a:xfrm>
          </p:grpSpPr>
          <p:sp>
            <p:nvSpPr>
              <p:cNvPr id="126" name="Block Arc 125">
                <a:extLst>
                  <a:ext uri="{FF2B5EF4-FFF2-40B4-BE49-F238E27FC236}">
                    <a16:creationId xmlns:a16="http://schemas.microsoft.com/office/drawing/2014/main" id="{E8D595CE-C585-4B7A-B915-4EC721AEB995}"/>
                  </a:ext>
                </a:extLst>
              </p:cNvPr>
              <p:cNvSpPr/>
              <p:nvPr/>
            </p:nvSpPr>
            <p:spPr>
              <a:xfrm rot="16200000">
                <a:off x="3823934" y="2259272"/>
                <a:ext cx="4515204" cy="4515201"/>
              </a:xfrm>
              <a:prstGeom prst="blockArc">
                <a:avLst>
                  <a:gd name="adj1" fmla="val 5161863"/>
                  <a:gd name="adj2" fmla="val 9086751"/>
                  <a:gd name="adj3" fmla="val 7863"/>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7" name="Block Arc 126">
                <a:extLst>
                  <a:ext uri="{FF2B5EF4-FFF2-40B4-BE49-F238E27FC236}">
                    <a16:creationId xmlns:a16="http://schemas.microsoft.com/office/drawing/2014/main" id="{A91248EB-FB59-4CF0-93C3-2876F32F5844}"/>
                  </a:ext>
                </a:extLst>
              </p:cNvPr>
              <p:cNvSpPr/>
              <p:nvPr/>
            </p:nvSpPr>
            <p:spPr>
              <a:xfrm rot="9204636">
                <a:off x="3823934" y="2259268"/>
                <a:ext cx="4515203" cy="4515206"/>
              </a:xfrm>
              <a:prstGeom prst="blockArc">
                <a:avLst>
                  <a:gd name="adj1" fmla="val 16553468"/>
                  <a:gd name="adj2" fmla="val 2500016"/>
                  <a:gd name="adj3" fmla="val 7888"/>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8" name="Block Arc 127">
                <a:extLst>
                  <a:ext uri="{FF2B5EF4-FFF2-40B4-BE49-F238E27FC236}">
                    <a16:creationId xmlns:a16="http://schemas.microsoft.com/office/drawing/2014/main" id="{640859BF-1AD7-4AB0-90E0-B3DDAB877109}"/>
                  </a:ext>
                </a:extLst>
              </p:cNvPr>
              <p:cNvSpPr/>
              <p:nvPr/>
            </p:nvSpPr>
            <p:spPr>
              <a:xfrm rot="14832030">
                <a:off x="3823934" y="2259273"/>
                <a:ext cx="4515207" cy="4515201"/>
              </a:xfrm>
              <a:prstGeom prst="blockArc">
                <a:avLst>
                  <a:gd name="adj1" fmla="val 20155630"/>
                  <a:gd name="adj2" fmla="val 4679797"/>
                  <a:gd name="adj3" fmla="val 8346"/>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9" name="Block Arc 128">
                <a:extLst>
                  <a:ext uri="{FF2B5EF4-FFF2-40B4-BE49-F238E27FC236}">
                    <a16:creationId xmlns:a16="http://schemas.microsoft.com/office/drawing/2014/main" id="{BCD029BA-84DB-4854-A9CA-F5C1AF593D85}"/>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0" name="Block Arc 129">
                <a:extLst>
                  <a:ext uri="{FF2B5EF4-FFF2-40B4-BE49-F238E27FC236}">
                    <a16:creationId xmlns:a16="http://schemas.microsoft.com/office/drawing/2014/main" id="{D69BB3C6-6A81-42D1-A677-7CC6DCC5D50D}"/>
                  </a:ext>
                </a:extLst>
              </p:cNvPr>
              <p:cNvSpPr/>
              <p:nvPr/>
            </p:nvSpPr>
            <p:spPr>
              <a:xfrm rot="12800091">
                <a:off x="3823938" y="2259273"/>
                <a:ext cx="4515201" cy="4515204"/>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5" name="Group 74">
              <a:extLst>
                <a:ext uri="{FF2B5EF4-FFF2-40B4-BE49-F238E27FC236}">
                  <a16:creationId xmlns:a16="http://schemas.microsoft.com/office/drawing/2014/main" id="{72234C41-18A9-40FA-BAEC-4A0744EF8C89}"/>
                </a:ext>
              </a:extLst>
            </p:cNvPr>
            <p:cNvGrpSpPr/>
            <p:nvPr/>
          </p:nvGrpSpPr>
          <p:grpSpPr>
            <a:xfrm>
              <a:off x="777240" y="3127248"/>
              <a:ext cx="813816" cy="813816"/>
              <a:chOff x="3823933" y="2259268"/>
              <a:chExt cx="4515209" cy="4515209"/>
            </a:xfrm>
          </p:grpSpPr>
          <p:sp>
            <p:nvSpPr>
              <p:cNvPr id="121" name="Block Arc 120">
                <a:extLst>
                  <a:ext uri="{FF2B5EF4-FFF2-40B4-BE49-F238E27FC236}">
                    <a16:creationId xmlns:a16="http://schemas.microsoft.com/office/drawing/2014/main" id="{3D81EC76-64AC-4EC4-A72D-1E172AED1275}"/>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2" name="Block Arc 121">
                <a:extLst>
                  <a:ext uri="{FF2B5EF4-FFF2-40B4-BE49-F238E27FC236}">
                    <a16:creationId xmlns:a16="http://schemas.microsoft.com/office/drawing/2014/main" id="{D0621638-C746-47FB-9181-C2F1A60E8E70}"/>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3" name="Block Arc 122">
                <a:extLst>
                  <a:ext uri="{FF2B5EF4-FFF2-40B4-BE49-F238E27FC236}">
                    <a16:creationId xmlns:a16="http://schemas.microsoft.com/office/drawing/2014/main" id="{543C676C-53C8-4FEE-861B-F8E3137B8F42}"/>
                  </a:ext>
                </a:extLst>
              </p:cNvPr>
              <p:cNvSpPr/>
              <p:nvPr/>
            </p:nvSpPr>
            <p:spPr>
              <a:xfrm rot="14832030">
                <a:off x="3823934" y="2259273"/>
                <a:ext cx="4515207" cy="4515201"/>
              </a:xfrm>
              <a:prstGeom prst="blockArc">
                <a:avLst>
                  <a:gd name="adj1" fmla="val 20845674"/>
                  <a:gd name="adj2" fmla="val 10067997"/>
                  <a:gd name="adj3" fmla="val 809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4" name="Block Arc 123">
                <a:extLst>
                  <a:ext uri="{FF2B5EF4-FFF2-40B4-BE49-F238E27FC236}">
                    <a16:creationId xmlns:a16="http://schemas.microsoft.com/office/drawing/2014/main" id="{72CF71C2-7CCB-4AD8-AD3D-B19B86728CDA}"/>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5" name="Block Arc 124">
                <a:extLst>
                  <a:ext uri="{FF2B5EF4-FFF2-40B4-BE49-F238E27FC236}">
                    <a16:creationId xmlns:a16="http://schemas.microsoft.com/office/drawing/2014/main" id="{AC7713E0-4D83-4EB9-9D88-F1396DA190A3}"/>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6" name="Group 75">
              <a:extLst>
                <a:ext uri="{FF2B5EF4-FFF2-40B4-BE49-F238E27FC236}">
                  <a16:creationId xmlns:a16="http://schemas.microsoft.com/office/drawing/2014/main" id="{40E19EC4-EC5C-4418-9D01-847E8988694B}"/>
                </a:ext>
              </a:extLst>
            </p:cNvPr>
            <p:cNvGrpSpPr/>
            <p:nvPr/>
          </p:nvGrpSpPr>
          <p:grpSpPr>
            <a:xfrm rot="16378244">
              <a:off x="5541264" y="3666744"/>
              <a:ext cx="1508760" cy="1508760"/>
              <a:chOff x="3823933" y="2259268"/>
              <a:chExt cx="4515209" cy="4515209"/>
            </a:xfrm>
          </p:grpSpPr>
          <p:sp>
            <p:nvSpPr>
              <p:cNvPr id="116" name="Block Arc 115">
                <a:extLst>
                  <a:ext uri="{FF2B5EF4-FFF2-40B4-BE49-F238E27FC236}">
                    <a16:creationId xmlns:a16="http://schemas.microsoft.com/office/drawing/2014/main" id="{1A7ACC5E-DC0A-45C6-A235-9FFBFDCFE2BF}"/>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7" name="Block Arc 116">
                <a:extLst>
                  <a:ext uri="{FF2B5EF4-FFF2-40B4-BE49-F238E27FC236}">
                    <a16:creationId xmlns:a16="http://schemas.microsoft.com/office/drawing/2014/main" id="{27CA035D-CDFB-4452-BB9D-2C56950C3D37}"/>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8" name="Block Arc 117">
                <a:extLst>
                  <a:ext uri="{FF2B5EF4-FFF2-40B4-BE49-F238E27FC236}">
                    <a16:creationId xmlns:a16="http://schemas.microsoft.com/office/drawing/2014/main" id="{26A7FAD7-6516-489C-92B5-DD280F3B919B}"/>
                  </a:ext>
                </a:extLst>
              </p:cNvPr>
              <p:cNvSpPr/>
              <p:nvPr/>
            </p:nvSpPr>
            <p:spPr>
              <a:xfrm rot="14832030">
                <a:off x="3823934" y="2259273"/>
                <a:ext cx="4515207" cy="4515201"/>
              </a:xfrm>
              <a:prstGeom prst="blockArc">
                <a:avLst>
                  <a:gd name="adj1" fmla="val 20845674"/>
                  <a:gd name="adj2" fmla="val 10067997"/>
                  <a:gd name="adj3" fmla="val 809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9" name="Block Arc 118">
                <a:extLst>
                  <a:ext uri="{FF2B5EF4-FFF2-40B4-BE49-F238E27FC236}">
                    <a16:creationId xmlns:a16="http://schemas.microsoft.com/office/drawing/2014/main" id="{50FB5828-B32A-471A-98D4-10021C989E2C}"/>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0" name="Block Arc 119">
                <a:extLst>
                  <a:ext uri="{FF2B5EF4-FFF2-40B4-BE49-F238E27FC236}">
                    <a16:creationId xmlns:a16="http://schemas.microsoft.com/office/drawing/2014/main" id="{31810B40-065D-4045-8E68-88AAC1AEBB56}"/>
                  </a:ext>
                </a:extLst>
              </p:cNvPr>
              <p:cNvSpPr/>
              <p:nvPr/>
            </p:nvSpPr>
            <p:spPr>
              <a:xfrm rot="18001405">
                <a:off x="3823939" y="2259272"/>
                <a:ext cx="4515200" cy="4515206"/>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87" name="Group 86">
              <a:extLst>
                <a:ext uri="{FF2B5EF4-FFF2-40B4-BE49-F238E27FC236}">
                  <a16:creationId xmlns:a16="http://schemas.microsoft.com/office/drawing/2014/main" id="{7F81C7C0-BB73-4704-B458-CC807833BC13}"/>
                </a:ext>
              </a:extLst>
            </p:cNvPr>
            <p:cNvGrpSpPr/>
            <p:nvPr/>
          </p:nvGrpSpPr>
          <p:grpSpPr>
            <a:xfrm rot="6843312">
              <a:off x="2130552" y="3538728"/>
              <a:ext cx="1508760" cy="1508760"/>
              <a:chOff x="3823933" y="2259268"/>
              <a:chExt cx="4515209" cy="4515209"/>
            </a:xfrm>
          </p:grpSpPr>
          <p:sp>
            <p:nvSpPr>
              <p:cNvPr id="111" name="Block Arc 110">
                <a:extLst>
                  <a:ext uri="{FF2B5EF4-FFF2-40B4-BE49-F238E27FC236}">
                    <a16:creationId xmlns:a16="http://schemas.microsoft.com/office/drawing/2014/main" id="{86F75B31-ABE9-4534-8B2F-27F4CC230D42}"/>
                  </a:ext>
                </a:extLst>
              </p:cNvPr>
              <p:cNvSpPr/>
              <p:nvPr/>
            </p:nvSpPr>
            <p:spPr>
              <a:xfrm rot="16200000">
                <a:off x="3823934" y="2259272"/>
                <a:ext cx="4515204" cy="4515201"/>
              </a:xfrm>
              <a:prstGeom prst="blockArc">
                <a:avLst>
                  <a:gd name="adj1" fmla="val 10464460"/>
                  <a:gd name="adj2" fmla="val 12301985"/>
                  <a:gd name="adj3" fmla="val 834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2" name="Block Arc 111">
                <a:extLst>
                  <a:ext uri="{FF2B5EF4-FFF2-40B4-BE49-F238E27FC236}">
                    <a16:creationId xmlns:a16="http://schemas.microsoft.com/office/drawing/2014/main" id="{92512D12-4C41-44FB-B25B-B4B9DB2AE8B4}"/>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3" name="Block Arc 112">
                <a:extLst>
                  <a:ext uri="{FF2B5EF4-FFF2-40B4-BE49-F238E27FC236}">
                    <a16:creationId xmlns:a16="http://schemas.microsoft.com/office/drawing/2014/main" id="{2485D439-FB38-46D5-813A-70ABF5D40C90}"/>
                  </a:ext>
                </a:extLst>
              </p:cNvPr>
              <p:cNvSpPr/>
              <p:nvPr/>
            </p:nvSpPr>
            <p:spPr>
              <a:xfrm rot="14832030">
                <a:off x="3823934" y="2259273"/>
                <a:ext cx="4515207" cy="4515201"/>
              </a:xfrm>
              <a:prstGeom prst="blockArc">
                <a:avLst>
                  <a:gd name="adj1" fmla="val 20845674"/>
                  <a:gd name="adj2" fmla="val 10067997"/>
                  <a:gd name="adj3" fmla="val 8096"/>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4" name="Block Arc 113">
                <a:extLst>
                  <a:ext uri="{FF2B5EF4-FFF2-40B4-BE49-F238E27FC236}">
                    <a16:creationId xmlns:a16="http://schemas.microsoft.com/office/drawing/2014/main" id="{87E60B03-7507-4289-BD6D-9089773669EF}"/>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5" name="Block Arc 114">
                <a:extLst>
                  <a:ext uri="{FF2B5EF4-FFF2-40B4-BE49-F238E27FC236}">
                    <a16:creationId xmlns:a16="http://schemas.microsoft.com/office/drawing/2014/main" id="{4906BB52-376B-4EBB-8BD4-12A0870F0275}"/>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3" name="Group 92">
              <a:extLst>
                <a:ext uri="{FF2B5EF4-FFF2-40B4-BE49-F238E27FC236}">
                  <a16:creationId xmlns:a16="http://schemas.microsoft.com/office/drawing/2014/main" id="{EE41CDBD-7506-4109-8382-D96FF6D6A167}"/>
                </a:ext>
              </a:extLst>
            </p:cNvPr>
            <p:cNvGrpSpPr/>
            <p:nvPr/>
          </p:nvGrpSpPr>
          <p:grpSpPr>
            <a:xfrm rot="4732563">
              <a:off x="2889504" y="2157984"/>
              <a:ext cx="987552" cy="987552"/>
              <a:chOff x="3823933" y="2259268"/>
              <a:chExt cx="4515206" cy="4515210"/>
            </a:xfrm>
          </p:grpSpPr>
          <p:sp>
            <p:nvSpPr>
              <p:cNvPr id="106" name="Block Arc 105">
                <a:extLst>
                  <a:ext uri="{FF2B5EF4-FFF2-40B4-BE49-F238E27FC236}">
                    <a16:creationId xmlns:a16="http://schemas.microsoft.com/office/drawing/2014/main" id="{D80D7B1D-7F47-451E-8026-757043D9DB51}"/>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7" name="Block Arc 106">
                <a:extLst>
                  <a:ext uri="{FF2B5EF4-FFF2-40B4-BE49-F238E27FC236}">
                    <a16:creationId xmlns:a16="http://schemas.microsoft.com/office/drawing/2014/main" id="{25D3A9C4-4FCE-4BFA-816D-0AD7AFA6EB08}"/>
                  </a:ext>
                </a:extLst>
              </p:cNvPr>
              <p:cNvSpPr/>
              <p:nvPr/>
            </p:nvSpPr>
            <p:spPr>
              <a:xfrm rot="9204636">
                <a:off x="3823934" y="2259268"/>
                <a:ext cx="4515203" cy="4515206"/>
              </a:xfrm>
              <a:prstGeom prst="blockArc">
                <a:avLst>
                  <a:gd name="adj1" fmla="val 15894580"/>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8" name="Block Arc 107">
                <a:extLst>
                  <a:ext uri="{FF2B5EF4-FFF2-40B4-BE49-F238E27FC236}">
                    <a16:creationId xmlns:a16="http://schemas.microsoft.com/office/drawing/2014/main" id="{0DAE7C71-583D-431D-8EC9-86DBD41EBE21}"/>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9" name="Block Arc 108">
                <a:extLst>
                  <a:ext uri="{FF2B5EF4-FFF2-40B4-BE49-F238E27FC236}">
                    <a16:creationId xmlns:a16="http://schemas.microsoft.com/office/drawing/2014/main" id="{5B34F3E6-1C24-4F67-88EB-E29A7E4247CE}"/>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0" name="Block Arc 109">
                <a:extLst>
                  <a:ext uri="{FF2B5EF4-FFF2-40B4-BE49-F238E27FC236}">
                    <a16:creationId xmlns:a16="http://schemas.microsoft.com/office/drawing/2014/main" id="{3491CBA0-AD08-402B-8A98-C5AE0B44BEA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4" name="Group 93">
              <a:extLst>
                <a:ext uri="{FF2B5EF4-FFF2-40B4-BE49-F238E27FC236}">
                  <a16:creationId xmlns:a16="http://schemas.microsoft.com/office/drawing/2014/main" id="{D2EBFDF4-FB57-464C-942C-27E7C77B32CD}"/>
                </a:ext>
              </a:extLst>
            </p:cNvPr>
            <p:cNvGrpSpPr/>
            <p:nvPr/>
          </p:nvGrpSpPr>
          <p:grpSpPr>
            <a:xfrm rot="10434829">
              <a:off x="3968496" y="4297680"/>
              <a:ext cx="813816" cy="813816"/>
              <a:chOff x="3823933" y="2259268"/>
              <a:chExt cx="4515206" cy="4515210"/>
            </a:xfrm>
          </p:grpSpPr>
          <p:sp>
            <p:nvSpPr>
              <p:cNvPr id="101" name="Block Arc 100">
                <a:extLst>
                  <a:ext uri="{FF2B5EF4-FFF2-40B4-BE49-F238E27FC236}">
                    <a16:creationId xmlns:a16="http://schemas.microsoft.com/office/drawing/2014/main" id="{0F25A632-987A-4D3F-AF91-F7554FA84BC0}"/>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2" name="Block Arc 101">
                <a:extLst>
                  <a:ext uri="{FF2B5EF4-FFF2-40B4-BE49-F238E27FC236}">
                    <a16:creationId xmlns:a16="http://schemas.microsoft.com/office/drawing/2014/main" id="{B7CC38E8-29C5-414D-9F56-7484D5DDD401}"/>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3" name="Block Arc 102">
                <a:extLst>
                  <a:ext uri="{FF2B5EF4-FFF2-40B4-BE49-F238E27FC236}">
                    <a16:creationId xmlns:a16="http://schemas.microsoft.com/office/drawing/2014/main" id="{8296C066-2434-4BF1-81BD-5DAD86D1419B}"/>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4" name="Block Arc 103">
                <a:extLst>
                  <a:ext uri="{FF2B5EF4-FFF2-40B4-BE49-F238E27FC236}">
                    <a16:creationId xmlns:a16="http://schemas.microsoft.com/office/drawing/2014/main" id="{17FBC1AA-8726-4BA5-940F-0DD774824891}"/>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5" name="Block Arc 104">
                <a:extLst>
                  <a:ext uri="{FF2B5EF4-FFF2-40B4-BE49-F238E27FC236}">
                    <a16:creationId xmlns:a16="http://schemas.microsoft.com/office/drawing/2014/main" id="{41D1411C-1CC5-440C-B30E-5B5B1670E569}"/>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5" name="Group 94">
              <a:extLst>
                <a:ext uri="{FF2B5EF4-FFF2-40B4-BE49-F238E27FC236}">
                  <a16:creationId xmlns:a16="http://schemas.microsoft.com/office/drawing/2014/main" id="{46C10D93-2C83-430B-988C-5E1EF1EBFD7A}"/>
                </a:ext>
              </a:extLst>
            </p:cNvPr>
            <p:cNvGrpSpPr/>
            <p:nvPr/>
          </p:nvGrpSpPr>
          <p:grpSpPr>
            <a:xfrm rot="16355255">
              <a:off x="4517136" y="2560320"/>
              <a:ext cx="813816" cy="813816"/>
              <a:chOff x="3823933" y="2259268"/>
              <a:chExt cx="4515206" cy="4515210"/>
            </a:xfrm>
          </p:grpSpPr>
          <p:sp>
            <p:nvSpPr>
              <p:cNvPr id="96" name="Block Arc 95">
                <a:extLst>
                  <a:ext uri="{FF2B5EF4-FFF2-40B4-BE49-F238E27FC236}">
                    <a16:creationId xmlns:a16="http://schemas.microsoft.com/office/drawing/2014/main" id="{87DCE1EE-B73F-43D4-B086-4C86FCB24722}"/>
                  </a:ext>
                </a:extLst>
              </p:cNvPr>
              <p:cNvSpPr/>
              <p:nvPr/>
            </p:nvSpPr>
            <p:spPr>
              <a:xfrm rot="6657094">
                <a:off x="3823932" y="2259271"/>
                <a:ext cx="4515206" cy="4515203"/>
              </a:xfrm>
              <a:prstGeom prst="blockArc">
                <a:avLst>
                  <a:gd name="adj1" fmla="val 16942160"/>
                  <a:gd name="adj2" fmla="val 18062263"/>
                  <a:gd name="adj3" fmla="val 7083"/>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7" name="Block Arc 96">
                <a:extLst>
                  <a:ext uri="{FF2B5EF4-FFF2-40B4-BE49-F238E27FC236}">
                    <a16:creationId xmlns:a16="http://schemas.microsoft.com/office/drawing/2014/main" id="{ED518562-C568-422C-BE80-0235971E5326}"/>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8" name="Block Arc 97">
                <a:extLst>
                  <a:ext uri="{FF2B5EF4-FFF2-40B4-BE49-F238E27FC236}">
                    <a16:creationId xmlns:a16="http://schemas.microsoft.com/office/drawing/2014/main" id="{C5F0C19E-0811-46B7-9A63-A694C70A2AD6}"/>
                  </a:ext>
                </a:extLst>
              </p:cNvPr>
              <p:cNvSpPr/>
              <p:nvPr/>
            </p:nvSpPr>
            <p:spPr>
              <a:xfrm rot="14832030">
                <a:off x="3823934" y="2259273"/>
                <a:ext cx="4515207" cy="4515201"/>
              </a:xfrm>
              <a:prstGeom prst="blockArc">
                <a:avLst>
                  <a:gd name="adj1" fmla="val 20155630"/>
                  <a:gd name="adj2" fmla="val 7084143"/>
                  <a:gd name="adj3" fmla="val 835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9" name="Block Arc 98">
                <a:extLst>
                  <a:ext uri="{FF2B5EF4-FFF2-40B4-BE49-F238E27FC236}">
                    <a16:creationId xmlns:a16="http://schemas.microsoft.com/office/drawing/2014/main" id="{F2A52A1F-1668-4513-A9AF-3F04DB7A6064}"/>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0" name="Block Arc 99">
                <a:extLst>
                  <a:ext uri="{FF2B5EF4-FFF2-40B4-BE49-F238E27FC236}">
                    <a16:creationId xmlns:a16="http://schemas.microsoft.com/office/drawing/2014/main" id="{FEB497EC-D7B7-41C7-84D9-BACA0F21B3F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sp>
        <p:nvSpPr>
          <p:cNvPr id="4" name="Oval 3"/>
          <p:cNvSpPr/>
          <p:nvPr/>
        </p:nvSpPr>
        <p:spPr>
          <a:xfrm>
            <a:off x="3432668" y="1000803"/>
            <a:ext cx="1476671" cy="14766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5" name="Oval 4"/>
          <p:cNvSpPr/>
          <p:nvPr/>
        </p:nvSpPr>
        <p:spPr>
          <a:xfrm>
            <a:off x="3773404" y="3783979"/>
            <a:ext cx="1477707" cy="14777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6" name="Oval 5"/>
          <p:cNvSpPr/>
          <p:nvPr/>
        </p:nvSpPr>
        <p:spPr>
          <a:xfrm>
            <a:off x="7934042" y="1919593"/>
            <a:ext cx="1475891" cy="1475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7" name="Oval 6"/>
          <p:cNvSpPr/>
          <p:nvPr/>
        </p:nvSpPr>
        <p:spPr>
          <a:xfrm>
            <a:off x="7191522" y="3916638"/>
            <a:ext cx="1467612" cy="1467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8" name="Oval 7"/>
          <p:cNvSpPr/>
          <p:nvPr/>
        </p:nvSpPr>
        <p:spPr>
          <a:xfrm>
            <a:off x="6163728" y="2807016"/>
            <a:ext cx="778227" cy="778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9" name="Oval 8"/>
          <p:cNvSpPr/>
          <p:nvPr/>
        </p:nvSpPr>
        <p:spPr>
          <a:xfrm>
            <a:off x="5608301" y="4542626"/>
            <a:ext cx="786986" cy="786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0" name="Oval 9"/>
          <p:cNvSpPr/>
          <p:nvPr/>
        </p:nvSpPr>
        <p:spPr>
          <a:xfrm>
            <a:off x="2420923" y="3368348"/>
            <a:ext cx="787274" cy="787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1" name="Oval 10"/>
          <p:cNvSpPr/>
          <p:nvPr/>
        </p:nvSpPr>
        <p:spPr>
          <a:xfrm>
            <a:off x="6882461" y="996040"/>
            <a:ext cx="944245" cy="944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2" name="Oval 11"/>
          <p:cNvSpPr/>
          <p:nvPr/>
        </p:nvSpPr>
        <p:spPr>
          <a:xfrm>
            <a:off x="4540129" y="2405359"/>
            <a:ext cx="947719" cy="947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4" name="Oval 13"/>
          <p:cNvSpPr/>
          <p:nvPr/>
        </p:nvSpPr>
        <p:spPr>
          <a:xfrm>
            <a:off x="4113706" y="2412772"/>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5" name="Oval 14"/>
          <p:cNvSpPr/>
          <p:nvPr/>
        </p:nvSpPr>
        <p:spPr>
          <a:xfrm>
            <a:off x="3417878" y="1935522"/>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6" name="Oval 15"/>
          <p:cNvSpPr/>
          <p:nvPr/>
        </p:nvSpPr>
        <p:spPr>
          <a:xfrm>
            <a:off x="4860726" y="1718194"/>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7" name="Oval 16"/>
          <p:cNvSpPr/>
          <p:nvPr/>
        </p:nvSpPr>
        <p:spPr>
          <a:xfrm>
            <a:off x="4867983" y="2328009"/>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8" name="Oval 17"/>
          <p:cNvSpPr/>
          <p:nvPr/>
        </p:nvSpPr>
        <p:spPr>
          <a:xfrm>
            <a:off x="4498688" y="2988402"/>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9" name="Oval 18"/>
          <p:cNvSpPr/>
          <p:nvPr/>
        </p:nvSpPr>
        <p:spPr>
          <a:xfrm>
            <a:off x="5310615" y="3157373"/>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2" name="Oval 21"/>
          <p:cNvSpPr/>
          <p:nvPr/>
        </p:nvSpPr>
        <p:spPr>
          <a:xfrm>
            <a:off x="6332162" y="2768600"/>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3" name="Oval 22"/>
          <p:cNvSpPr/>
          <p:nvPr/>
        </p:nvSpPr>
        <p:spPr>
          <a:xfrm>
            <a:off x="6557039" y="3525727"/>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4" name="Oval 23"/>
          <p:cNvSpPr/>
          <p:nvPr/>
        </p:nvSpPr>
        <p:spPr>
          <a:xfrm>
            <a:off x="6852370" y="1203875"/>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6" name="Oval 25"/>
          <p:cNvSpPr/>
          <p:nvPr/>
        </p:nvSpPr>
        <p:spPr>
          <a:xfrm>
            <a:off x="7196285" y="1886606"/>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7" name="Oval 26"/>
          <p:cNvSpPr/>
          <p:nvPr/>
        </p:nvSpPr>
        <p:spPr>
          <a:xfrm>
            <a:off x="8704252" y="1876449"/>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9" name="Oval 28"/>
          <p:cNvSpPr/>
          <p:nvPr/>
        </p:nvSpPr>
        <p:spPr>
          <a:xfrm>
            <a:off x="8663226" y="3333273"/>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2" name="Oval 31"/>
          <p:cNvSpPr/>
          <p:nvPr/>
        </p:nvSpPr>
        <p:spPr>
          <a:xfrm>
            <a:off x="3141460" y="3763875"/>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4" name="Oval 33"/>
          <p:cNvSpPr/>
          <p:nvPr/>
        </p:nvSpPr>
        <p:spPr>
          <a:xfrm>
            <a:off x="4110531" y="5111126"/>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6" name="Oval 35"/>
          <p:cNvSpPr/>
          <p:nvPr/>
        </p:nvSpPr>
        <p:spPr>
          <a:xfrm>
            <a:off x="3700775" y="4443530"/>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7" name="Oval 36"/>
          <p:cNvSpPr/>
          <p:nvPr/>
        </p:nvSpPr>
        <p:spPr>
          <a:xfrm>
            <a:off x="5201374" y="4434296"/>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8" name="Oval 37"/>
          <p:cNvSpPr/>
          <p:nvPr/>
        </p:nvSpPr>
        <p:spPr>
          <a:xfrm>
            <a:off x="5913985" y="5252447"/>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4" name="Oval 43"/>
          <p:cNvSpPr/>
          <p:nvPr/>
        </p:nvSpPr>
        <p:spPr>
          <a:xfrm>
            <a:off x="7448288" y="5206485"/>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6" name="Oval 45"/>
          <p:cNvSpPr/>
          <p:nvPr/>
        </p:nvSpPr>
        <p:spPr>
          <a:xfrm>
            <a:off x="7322039" y="4077872"/>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7" name="Oval 46"/>
          <p:cNvSpPr/>
          <p:nvPr/>
        </p:nvSpPr>
        <p:spPr>
          <a:xfrm>
            <a:off x="8427666" y="4084871"/>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54" name="TextBox 53"/>
          <p:cNvSpPr txBox="1"/>
          <p:nvPr/>
        </p:nvSpPr>
        <p:spPr>
          <a:xfrm>
            <a:off x="8428875" y="3388062"/>
            <a:ext cx="1608261" cy="523220"/>
          </a:xfrm>
          <a:prstGeom prst="rect">
            <a:avLst/>
          </a:prstGeom>
          <a:noFill/>
        </p:spPr>
        <p:txBody>
          <a:bodyPr wrap="none" rtlCol="0">
            <a:spAutoFit/>
          </a:bodyPr>
          <a:lstStyle/>
          <a:p>
            <a:r>
              <a:rPr lang="en-US" sz="1400" dirty="0">
                <a:solidFill>
                  <a:srgbClr val="2B4961"/>
                </a:solidFill>
                <a:latin typeface="Duplicate Sans Regular" pitchFamily="50" charset="0"/>
              </a:rPr>
              <a:t>Conflict Resolution/</a:t>
            </a:r>
          </a:p>
          <a:p>
            <a:r>
              <a:rPr lang="en-US" sz="1400" dirty="0">
                <a:solidFill>
                  <a:srgbClr val="2B4961"/>
                </a:solidFill>
                <a:latin typeface="Duplicate Sans Regular" pitchFamily="50" charset="0"/>
              </a:rPr>
              <a:t>Transformation</a:t>
            </a:r>
          </a:p>
        </p:txBody>
      </p:sp>
      <p:sp>
        <p:nvSpPr>
          <p:cNvPr id="55" name="TextBox 54"/>
          <p:cNvSpPr txBox="1"/>
          <p:nvPr/>
        </p:nvSpPr>
        <p:spPr>
          <a:xfrm>
            <a:off x="5276655" y="5283585"/>
            <a:ext cx="851515" cy="523220"/>
          </a:xfrm>
          <a:prstGeom prst="rect">
            <a:avLst/>
          </a:prstGeom>
          <a:noFill/>
        </p:spPr>
        <p:txBody>
          <a:bodyPr wrap="none" rtlCol="0">
            <a:spAutoFit/>
          </a:bodyPr>
          <a:lstStyle>
            <a:defPPr>
              <a:defRPr lang="en-US"/>
            </a:defPPr>
            <a:lvl1pPr>
              <a:defRPr sz="1400">
                <a:solidFill>
                  <a:srgbClr val="DF738B"/>
                </a:solidFill>
                <a:latin typeface="Duplicate Sans Regular" pitchFamily="50" charset="0"/>
              </a:defRPr>
            </a:lvl1pPr>
          </a:lstStyle>
          <a:p>
            <a:r>
              <a:rPr lang="en-US" dirty="0">
                <a:solidFill>
                  <a:srgbClr val="2B4961"/>
                </a:solidFill>
              </a:rPr>
              <a:t>Strategic</a:t>
            </a:r>
          </a:p>
          <a:p>
            <a:r>
              <a:rPr lang="en-US" dirty="0">
                <a:solidFill>
                  <a:srgbClr val="2B4961"/>
                </a:solidFill>
              </a:rPr>
              <a:t>Thinking </a:t>
            </a:r>
          </a:p>
        </p:txBody>
      </p:sp>
      <p:sp>
        <p:nvSpPr>
          <p:cNvPr id="56" name="TextBox 55"/>
          <p:cNvSpPr txBox="1"/>
          <p:nvPr/>
        </p:nvSpPr>
        <p:spPr>
          <a:xfrm>
            <a:off x="5231096" y="4184372"/>
            <a:ext cx="899926" cy="307777"/>
          </a:xfrm>
          <a:prstGeom prst="rect">
            <a:avLst/>
          </a:prstGeom>
          <a:noFill/>
        </p:spPr>
        <p:txBody>
          <a:bodyPr wrap="none" rtlCol="0">
            <a:spAutoFit/>
          </a:bodyPr>
          <a:lstStyle>
            <a:defPPr>
              <a:defRPr lang="en-US"/>
            </a:defPPr>
            <a:lvl1pPr>
              <a:defRPr sz="1400">
                <a:solidFill>
                  <a:srgbClr val="E4AF66"/>
                </a:solidFill>
                <a:latin typeface="Duplicate Sans Regular" pitchFamily="50" charset="0"/>
              </a:defRPr>
            </a:lvl1pPr>
          </a:lstStyle>
          <a:p>
            <a:r>
              <a:rPr lang="en-US" dirty="0">
                <a:solidFill>
                  <a:srgbClr val="2B4961"/>
                </a:solidFill>
              </a:rPr>
              <a:t>Advocacy</a:t>
            </a:r>
          </a:p>
        </p:txBody>
      </p:sp>
      <p:sp>
        <p:nvSpPr>
          <p:cNvPr id="57" name="TextBox 56"/>
          <p:cNvSpPr txBox="1"/>
          <p:nvPr/>
        </p:nvSpPr>
        <p:spPr>
          <a:xfrm>
            <a:off x="1947942" y="1830391"/>
            <a:ext cx="1543949" cy="307777"/>
          </a:xfrm>
          <a:prstGeom prst="rect">
            <a:avLst/>
          </a:prstGeom>
          <a:noFill/>
        </p:spPr>
        <p:txBody>
          <a:bodyPr wrap="none" rtlCol="0">
            <a:spAutoFit/>
          </a:bodyPr>
          <a:lstStyle/>
          <a:p>
            <a:r>
              <a:rPr lang="en-US" sz="1400" dirty="0">
                <a:solidFill>
                  <a:srgbClr val="2B4961"/>
                </a:solidFill>
                <a:latin typeface="Duplicate Sans Regular" pitchFamily="50" charset="0"/>
              </a:rPr>
              <a:t>Strategic Thinking </a:t>
            </a:r>
          </a:p>
        </p:txBody>
      </p:sp>
      <p:sp>
        <p:nvSpPr>
          <p:cNvPr id="58" name="TextBox 57"/>
          <p:cNvSpPr txBox="1"/>
          <p:nvPr/>
        </p:nvSpPr>
        <p:spPr>
          <a:xfrm>
            <a:off x="5804717" y="1904760"/>
            <a:ext cx="1543949" cy="307777"/>
          </a:xfrm>
          <a:prstGeom prst="rect">
            <a:avLst/>
          </a:prstGeom>
          <a:noFill/>
        </p:spPr>
        <p:txBody>
          <a:bodyPr wrap="none" rtlCol="0">
            <a:spAutoFit/>
          </a:bodyPr>
          <a:lstStyle>
            <a:defPPr>
              <a:defRPr lang="en-US"/>
            </a:defPPr>
            <a:lvl1pPr>
              <a:defRPr sz="1400">
                <a:solidFill>
                  <a:srgbClr val="7BA4D7"/>
                </a:solidFill>
                <a:latin typeface="Duplicate Sans Regular" pitchFamily="50" charset="0"/>
              </a:defRPr>
            </a:lvl1pPr>
          </a:lstStyle>
          <a:p>
            <a:r>
              <a:rPr lang="en-US" dirty="0">
                <a:solidFill>
                  <a:srgbClr val="2B4961"/>
                </a:solidFill>
              </a:rPr>
              <a:t>Strategic Thinking </a:t>
            </a:r>
          </a:p>
        </p:txBody>
      </p:sp>
      <p:sp>
        <p:nvSpPr>
          <p:cNvPr id="60" name="TextBox 59"/>
          <p:cNvSpPr txBox="1"/>
          <p:nvPr/>
        </p:nvSpPr>
        <p:spPr>
          <a:xfrm>
            <a:off x="3285206" y="5170960"/>
            <a:ext cx="1322926" cy="523220"/>
          </a:xfrm>
          <a:prstGeom prst="rect">
            <a:avLst/>
          </a:prstGeom>
          <a:noFill/>
        </p:spPr>
        <p:txBody>
          <a:bodyPr wrap="none" rtlCol="0">
            <a:spAutoFit/>
          </a:bodyPr>
          <a:lstStyle>
            <a:defPPr>
              <a:defRPr lang="en-US"/>
            </a:defPPr>
            <a:lvl1pPr>
              <a:defRPr sz="1400">
                <a:solidFill>
                  <a:srgbClr val="E4AF66"/>
                </a:solidFill>
                <a:latin typeface="Duplicate Sans Regular" pitchFamily="50" charset="0"/>
              </a:defRPr>
            </a:lvl1pPr>
          </a:lstStyle>
          <a:p>
            <a:r>
              <a:rPr lang="en-US" dirty="0">
                <a:solidFill>
                  <a:srgbClr val="2B4961"/>
                </a:solidFill>
              </a:rPr>
              <a:t>Inclusivity/</a:t>
            </a:r>
          </a:p>
          <a:p>
            <a:r>
              <a:rPr lang="en-US" dirty="0">
                <a:solidFill>
                  <a:srgbClr val="2B4961"/>
                </a:solidFill>
              </a:rPr>
              <a:t>Inclusive Action</a:t>
            </a:r>
          </a:p>
        </p:txBody>
      </p:sp>
      <p:sp>
        <p:nvSpPr>
          <p:cNvPr id="77" name="TextBox 76"/>
          <p:cNvSpPr txBox="1"/>
          <p:nvPr/>
        </p:nvSpPr>
        <p:spPr>
          <a:xfrm>
            <a:off x="3060250" y="2888907"/>
            <a:ext cx="1463862" cy="307777"/>
          </a:xfrm>
          <a:prstGeom prst="rect">
            <a:avLst/>
          </a:prstGeom>
          <a:noFill/>
        </p:spPr>
        <p:txBody>
          <a:bodyPr wrap="none" rtlCol="0">
            <a:spAutoFit/>
          </a:bodyPr>
          <a:lstStyle>
            <a:defPPr>
              <a:defRPr lang="en-US"/>
            </a:defPPr>
            <a:lvl1pPr>
              <a:defRPr sz="1400">
                <a:solidFill>
                  <a:srgbClr val="9783BD"/>
                </a:solidFill>
                <a:latin typeface="Duplicate Sans Regular" pitchFamily="50" charset="0"/>
              </a:defRPr>
            </a:lvl1pPr>
          </a:lstStyle>
          <a:p>
            <a:r>
              <a:rPr lang="en-US" dirty="0">
                <a:solidFill>
                  <a:srgbClr val="2B4961"/>
                </a:solidFill>
              </a:rPr>
              <a:t>Boundary Setting</a:t>
            </a:r>
          </a:p>
        </p:txBody>
      </p:sp>
      <p:sp>
        <p:nvSpPr>
          <p:cNvPr id="78" name="TextBox 77"/>
          <p:cNvSpPr txBox="1"/>
          <p:nvPr/>
        </p:nvSpPr>
        <p:spPr>
          <a:xfrm>
            <a:off x="6661522" y="3553777"/>
            <a:ext cx="1048813" cy="307777"/>
          </a:xfrm>
          <a:prstGeom prst="rect">
            <a:avLst/>
          </a:prstGeom>
          <a:noFill/>
        </p:spPr>
        <p:txBody>
          <a:bodyPr wrap="none" rtlCol="0">
            <a:spAutoFit/>
          </a:bodyPr>
          <a:lstStyle/>
          <a:p>
            <a:r>
              <a:rPr lang="en-US" sz="1400" dirty="0">
                <a:solidFill>
                  <a:srgbClr val="2B4961"/>
                </a:solidFill>
                <a:latin typeface="Duplicate Sans Regular" pitchFamily="50" charset="0"/>
              </a:rPr>
              <a:t>Negotiation</a:t>
            </a:r>
          </a:p>
        </p:txBody>
      </p:sp>
      <p:sp>
        <p:nvSpPr>
          <p:cNvPr id="80" name="TextBox 79"/>
          <p:cNvSpPr txBox="1"/>
          <p:nvPr/>
        </p:nvSpPr>
        <p:spPr>
          <a:xfrm>
            <a:off x="2977132" y="4336756"/>
            <a:ext cx="932261" cy="523220"/>
          </a:xfrm>
          <a:prstGeom prst="rect">
            <a:avLst/>
          </a:prstGeom>
          <a:noFill/>
        </p:spPr>
        <p:txBody>
          <a:bodyPr wrap="square" rtlCol="0">
            <a:spAutoFit/>
          </a:bodyPr>
          <a:lstStyle/>
          <a:p>
            <a:r>
              <a:rPr lang="en-US" sz="1400" dirty="0">
                <a:solidFill>
                  <a:srgbClr val="2B4961"/>
                </a:solidFill>
                <a:latin typeface="Duplicate Sans Regular" pitchFamily="50" charset="0"/>
              </a:rPr>
              <a:t>Cultural Agility</a:t>
            </a:r>
          </a:p>
        </p:txBody>
      </p:sp>
      <p:sp>
        <p:nvSpPr>
          <p:cNvPr id="81" name="TextBox 80"/>
          <p:cNvSpPr txBox="1"/>
          <p:nvPr/>
        </p:nvSpPr>
        <p:spPr>
          <a:xfrm>
            <a:off x="4930656" y="1613378"/>
            <a:ext cx="899926" cy="307777"/>
          </a:xfrm>
          <a:prstGeom prst="rect">
            <a:avLst/>
          </a:prstGeom>
          <a:noFill/>
        </p:spPr>
        <p:txBody>
          <a:bodyPr wrap="none" rtlCol="0">
            <a:spAutoFit/>
          </a:bodyPr>
          <a:lstStyle/>
          <a:p>
            <a:r>
              <a:rPr lang="en-US" sz="1400" dirty="0">
                <a:solidFill>
                  <a:srgbClr val="2B4961"/>
                </a:solidFill>
                <a:latin typeface="Duplicate Sans Regular" pitchFamily="50" charset="0"/>
              </a:rPr>
              <a:t>Advocacy</a:t>
            </a:r>
          </a:p>
        </p:txBody>
      </p:sp>
      <p:sp>
        <p:nvSpPr>
          <p:cNvPr id="82" name="TextBox 81"/>
          <p:cNvSpPr txBox="1"/>
          <p:nvPr/>
        </p:nvSpPr>
        <p:spPr>
          <a:xfrm>
            <a:off x="7999852" y="1581971"/>
            <a:ext cx="1844608" cy="307777"/>
          </a:xfrm>
          <a:prstGeom prst="rect">
            <a:avLst/>
          </a:prstGeom>
          <a:noFill/>
        </p:spPr>
        <p:txBody>
          <a:bodyPr wrap="none" rtlCol="0">
            <a:spAutoFit/>
          </a:bodyPr>
          <a:lstStyle/>
          <a:p>
            <a:r>
              <a:rPr lang="en-US" sz="1400" dirty="0">
                <a:solidFill>
                  <a:srgbClr val="2B4961"/>
                </a:solidFill>
                <a:latin typeface="Duplicate Sans Regular" pitchFamily="50" charset="0"/>
              </a:rPr>
              <a:t>Aesthetic Appreciation</a:t>
            </a:r>
          </a:p>
        </p:txBody>
      </p:sp>
      <p:sp>
        <p:nvSpPr>
          <p:cNvPr id="83" name="TextBox 82"/>
          <p:cNvSpPr txBox="1"/>
          <p:nvPr/>
        </p:nvSpPr>
        <p:spPr>
          <a:xfrm>
            <a:off x="5856240" y="1063756"/>
            <a:ext cx="1042786" cy="307777"/>
          </a:xfrm>
          <a:prstGeom prst="rect">
            <a:avLst/>
          </a:prstGeom>
          <a:noFill/>
        </p:spPr>
        <p:txBody>
          <a:bodyPr wrap="none" rtlCol="0">
            <a:spAutoFit/>
          </a:bodyPr>
          <a:lstStyle>
            <a:defPPr>
              <a:defRPr lang="en-US"/>
            </a:defPPr>
            <a:lvl1pPr>
              <a:defRPr sz="1400">
                <a:solidFill>
                  <a:srgbClr val="7BA4D7"/>
                </a:solidFill>
                <a:latin typeface="Duplicate Sans Regular" pitchFamily="50" charset="0"/>
              </a:defRPr>
            </a:lvl1pPr>
          </a:lstStyle>
          <a:p>
            <a:r>
              <a:rPr lang="en-US" dirty="0">
                <a:solidFill>
                  <a:srgbClr val="2B4961"/>
                </a:solidFill>
              </a:rPr>
              <a:t>Networking</a:t>
            </a:r>
          </a:p>
        </p:txBody>
      </p:sp>
      <p:sp>
        <p:nvSpPr>
          <p:cNvPr id="85" name="TextBox 84"/>
          <p:cNvSpPr txBox="1"/>
          <p:nvPr/>
        </p:nvSpPr>
        <p:spPr>
          <a:xfrm>
            <a:off x="4841783" y="2067783"/>
            <a:ext cx="827599" cy="307777"/>
          </a:xfrm>
          <a:prstGeom prst="rect">
            <a:avLst/>
          </a:prstGeom>
          <a:noFill/>
        </p:spPr>
        <p:txBody>
          <a:bodyPr wrap="none" rtlCol="0">
            <a:spAutoFit/>
          </a:bodyPr>
          <a:lstStyle/>
          <a:p>
            <a:r>
              <a:rPr lang="en-US" sz="1400" dirty="0">
                <a:solidFill>
                  <a:srgbClr val="2B4961"/>
                </a:solidFill>
                <a:latin typeface="Duplicate Sans Regular" pitchFamily="50" charset="0"/>
              </a:rPr>
              <a:t>Self-Care</a:t>
            </a:r>
          </a:p>
        </p:txBody>
      </p:sp>
      <p:sp>
        <p:nvSpPr>
          <p:cNvPr id="86" name="TextBox 85"/>
          <p:cNvSpPr txBox="1"/>
          <p:nvPr/>
        </p:nvSpPr>
        <p:spPr>
          <a:xfrm>
            <a:off x="8509160" y="3954074"/>
            <a:ext cx="1459887" cy="307777"/>
          </a:xfrm>
          <a:prstGeom prst="rect">
            <a:avLst/>
          </a:prstGeom>
          <a:noFill/>
        </p:spPr>
        <p:txBody>
          <a:bodyPr wrap="none" rtlCol="0">
            <a:spAutoFit/>
          </a:bodyPr>
          <a:lstStyle/>
          <a:p>
            <a:r>
              <a:rPr lang="en-US" sz="1400" dirty="0">
                <a:solidFill>
                  <a:srgbClr val="2B4961"/>
                </a:solidFill>
                <a:latin typeface="Duplicate Sans Regular" pitchFamily="50" charset="0"/>
              </a:rPr>
              <a:t>Systems Thinking</a:t>
            </a:r>
          </a:p>
        </p:txBody>
      </p:sp>
      <p:sp>
        <p:nvSpPr>
          <p:cNvPr id="89" name="TextBox 88"/>
          <p:cNvSpPr txBox="1"/>
          <p:nvPr/>
        </p:nvSpPr>
        <p:spPr>
          <a:xfrm>
            <a:off x="5179076" y="3252078"/>
            <a:ext cx="1137549" cy="523220"/>
          </a:xfrm>
          <a:prstGeom prst="rect">
            <a:avLst/>
          </a:prstGeom>
          <a:noFill/>
        </p:spPr>
        <p:txBody>
          <a:bodyPr wrap="square" rtlCol="0">
            <a:spAutoFit/>
          </a:bodyPr>
          <a:lstStyle>
            <a:defPPr>
              <a:defRPr lang="en-US"/>
            </a:defPPr>
            <a:lvl1pPr>
              <a:defRPr sz="1400">
                <a:solidFill>
                  <a:srgbClr val="DF738B"/>
                </a:solidFill>
                <a:latin typeface="Duplicate Sans Regular" pitchFamily="50" charset="0"/>
              </a:defRPr>
            </a:lvl1pPr>
          </a:lstStyle>
          <a:p>
            <a:r>
              <a:rPr lang="en-US" dirty="0">
                <a:solidFill>
                  <a:srgbClr val="2B4961"/>
                </a:solidFill>
              </a:rPr>
              <a:t>Design Thinking</a:t>
            </a:r>
          </a:p>
        </p:txBody>
      </p:sp>
      <p:sp>
        <p:nvSpPr>
          <p:cNvPr id="90" name="TextBox 89"/>
          <p:cNvSpPr txBox="1"/>
          <p:nvPr/>
        </p:nvSpPr>
        <p:spPr>
          <a:xfrm>
            <a:off x="3179211" y="2451260"/>
            <a:ext cx="1114729" cy="307777"/>
          </a:xfrm>
          <a:prstGeom prst="rect">
            <a:avLst/>
          </a:prstGeom>
          <a:noFill/>
        </p:spPr>
        <p:txBody>
          <a:bodyPr wrap="none" rtlCol="0">
            <a:spAutoFit/>
          </a:bodyPr>
          <a:lstStyle>
            <a:defPPr>
              <a:defRPr lang="en-US"/>
            </a:defPPr>
            <a:lvl1pPr>
              <a:defRPr sz="1400">
                <a:solidFill>
                  <a:srgbClr val="7BA4D7"/>
                </a:solidFill>
                <a:latin typeface="Duplicate Sans Regular" pitchFamily="50" charset="0"/>
              </a:defRPr>
            </a:lvl1pPr>
          </a:lstStyle>
          <a:p>
            <a:r>
              <a:rPr lang="en-US" dirty="0">
                <a:solidFill>
                  <a:srgbClr val="2B4961"/>
                </a:solidFill>
              </a:rPr>
              <a:t>Organization</a:t>
            </a:r>
          </a:p>
        </p:txBody>
      </p:sp>
      <p:sp>
        <p:nvSpPr>
          <p:cNvPr id="91" name="TextBox 90"/>
          <p:cNvSpPr txBox="1"/>
          <p:nvPr/>
        </p:nvSpPr>
        <p:spPr>
          <a:xfrm>
            <a:off x="6956565" y="5260300"/>
            <a:ext cx="1121141" cy="523220"/>
          </a:xfrm>
          <a:prstGeom prst="rect">
            <a:avLst/>
          </a:prstGeom>
          <a:noFill/>
        </p:spPr>
        <p:txBody>
          <a:bodyPr wrap="none" rtlCol="0">
            <a:spAutoFit/>
          </a:bodyPr>
          <a:lstStyle/>
          <a:p>
            <a:r>
              <a:rPr lang="en-US" sz="1400" dirty="0">
                <a:solidFill>
                  <a:srgbClr val="2B4961"/>
                </a:solidFill>
                <a:latin typeface="Duplicate Sans Regular" pitchFamily="50" charset="0"/>
              </a:rPr>
              <a:t>Aesthetic</a:t>
            </a:r>
          </a:p>
          <a:p>
            <a:r>
              <a:rPr lang="en-US" sz="1400" dirty="0">
                <a:solidFill>
                  <a:srgbClr val="2B4961"/>
                </a:solidFill>
                <a:latin typeface="Duplicate Sans Regular" pitchFamily="50" charset="0"/>
              </a:rPr>
              <a:t>Appreciation</a:t>
            </a:r>
          </a:p>
        </p:txBody>
      </p:sp>
      <p:sp>
        <p:nvSpPr>
          <p:cNvPr id="92" name="TextBox 91"/>
          <p:cNvSpPr txBox="1"/>
          <p:nvPr/>
        </p:nvSpPr>
        <p:spPr>
          <a:xfrm>
            <a:off x="3145685" y="3487874"/>
            <a:ext cx="1459887" cy="307777"/>
          </a:xfrm>
          <a:prstGeom prst="rect">
            <a:avLst/>
          </a:prstGeom>
          <a:noFill/>
        </p:spPr>
        <p:txBody>
          <a:bodyPr wrap="none" rtlCol="0">
            <a:spAutoFit/>
          </a:bodyPr>
          <a:lstStyle/>
          <a:p>
            <a:r>
              <a:rPr lang="en-US" sz="1400" dirty="0">
                <a:solidFill>
                  <a:srgbClr val="2B4961"/>
                </a:solidFill>
                <a:latin typeface="Duplicate Sans Regular" pitchFamily="50" charset="0"/>
              </a:rPr>
              <a:t>Entrepreneurship</a:t>
            </a:r>
          </a:p>
        </p:txBody>
      </p:sp>
      <p:sp>
        <p:nvSpPr>
          <p:cNvPr id="69" name="TextBox 68"/>
          <p:cNvSpPr txBox="1"/>
          <p:nvPr/>
        </p:nvSpPr>
        <p:spPr>
          <a:xfrm>
            <a:off x="6126856" y="3929324"/>
            <a:ext cx="1248675" cy="307777"/>
          </a:xfrm>
          <a:prstGeom prst="rect">
            <a:avLst/>
          </a:prstGeom>
          <a:noFill/>
        </p:spPr>
        <p:txBody>
          <a:bodyPr wrap="square" rtlCol="0">
            <a:spAutoFit/>
          </a:bodyPr>
          <a:lstStyle>
            <a:defPPr>
              <a:defRPr lang="en-US"/>
            </a:defPPr>
            <a:lvl1pPr>
              <a:defRPr sz="1400">
                <a:solidFill>
                  <a:srgbClr val="27B8AE"/>
                </a:solidFill>
                <a:latin typeface="Duplicate Sans Regular" pitchFamily="50" charset="0"/>
              </a:defRPr>
            </a:lvl1pPr>
          </a:lstStyle>
          <a:p>
            <a:r>
              <a:rPr lang="en-US" dirty="0">
                <a:solidFill>
                  <a:srgbClr val="2B4961"/>
                </a:solidFill>
              </a:rPr>
              <a:t>Cultural Agility</a:t>
            </a:r>
          </a:p>
        </p:txBody>
      </p:sp>
      <p:sp>
        <p:nvSpPr>
          <p:cNvPr id="143" name="TextBox 142"/>
          <p:cNvSpPr txBox="1"/>
          <p:nvPr/>
        </p:nvSpPr>
        <p:spPr>
          <a:xfrm>
            <a:off x="5632715" y="2495651"/>
            <a:ext cx="1456553" cy="307777"/>
          </a:xfrm>
          <a:prstGeom prst="rect">
            <a:avLst/>
          </a:prstGeom>
          <a:noFill/>
        </p:spPr>
        <p:txBody>
          <a:bodyPr wrap="none" rtlCol="0">
            <a:spAutoFit/>
          </a:bodyPr>
          <a:lstStyle/>
          <a:p>
            <a:r>
              <a:rPr lang="en-US" sz="1400" dirty="0">
                <a:solidFill>
                  <a:srgbClr val="2B4961"/>
                </a:solidFill>
                <a:latin typeface="Duplicate Sans Regular" pitchFamily="50" charset="0"/>
              </a:rPr>
              <a:t>Civic-Mindedness</a:t>
            </a:r>
          </a:p>
        </p:txBody>
      </p:sp>
      <p:sp>
        <p:nvSpPr>
          <p:cNvPr id="141" name="TextBox 140">
            <a:extLst>
              <a:ext uri="{FF2B5EF4-FFF2-40B4-BE49-F238E27FC236}">
                <a16:creationId xmlns:a16="http://schemas.microsoft.com/office/drawing/2014/main" id="{4C122B6F-1435-4545-A1B8-2E8038794AAB}"/>
              </a:ext>
            </a:extLst>
          </p:cNvPr>
          <p:cNvSpPr txBox="1"/>
          <p:nvPr/>
        </p:nvSpPr>
        <p:spPr>
          <a:xfrm>
            <a:off x="648018" y="5926429"/>
            <a:ext cx="10925713" cy="646331"/>
          </a:xfrm>
          <a:prstGeom prst="rect">
            <a:avLst/>
          </a:prstGeom>
          <a:noFill/>
        </p:spPr>
        <p:txBody>
          <a:bodyPr wrap="square" rtlCol="0">
            <a:spAutoFit/>
          </a:bodyPr>
          <a:lstStyle/>
          <a:p>
            <a:pPr algn="ctr"/>
            <a:r>
              <a:rPr lang="en-US" sz="3600" b="1" u="sng" dirty="0">
                <a:latin typeface="Duplicate Sans Regular" pitchFamily="50" charset="0"/>
              </a:rPr>
              <a:t>Connect</a:t>
            </a:r>
            <a:r>
              <a:rPr lang="en-US" sz="3600" dirty="0">
                <a:latin typeface="Duplicate Sans Regular" pitchFamily="50" charset="0"/>
              </a:rPr>
              <a:t> skills and literacies to experiences</a:t>
            </a:r>
            <a:endParaRPr lang="en-US" sz="3600" b="1" u="sng" dirty="0">
              <a:latin typeface="Duplicate Sans Regular" pitchFamily="50" charset="0"/>
            </a:endParaRPr>
          </a:p>
        </p:txBody>
      </p:sp>
    </p:spTree>
    <p:extLst>
      <p:ext uri="{BB962C8B-B14F-4D97-AF65-F5344CB8AC3E}">
        <p14:creationId xmlns:p14="http://schemas.microsoft.com/office/powerpoint/2010/main" val="2597267311"/>
      </p:ext>
    </p:extLst>
  </p:cSld>
  <p:clrMapOvr>
    <a:masterClrMapping/>
  </p:clrMapOvr>
  <p:transition spd="med" advTm="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EFE937BA-F8E2-4235-81C9-59AC68C081FD}"/>
              </a:ext>
            </a:extLst>
          </p:cNvPr>
          <p:cNvGrpSpPr/>
          <p:nvPr/>
        </p:nvGrpSpPr>
        <p:grpSpPr>
          <a:xfrm>
            <a:off x="2403707" y="976488"/>
            <a:ext cx="7022592" cy="4425696"/>
            <a:chOff x="777240" y="749808"/>
            <a:chExt cx="7022592" cy="4425696"/>
          </a:xfrm>
        </p:grpSpPr>
        <p:grpSp>
          <p:nvGrpSpPr>
            <p:cNvPr id="71" name="Group 70">
              <a:extLst>
                <a:ext uri="{FF2B5EF4-FFF2-40B4-BE49-F238E27FC236}">
                  <a16:creationId xmlns:a16="http://schemas.microsoft.com/office/drawing/2014/main" id="{65C0E891-2A71-4812-9F7D-2912AEF0E873}"/>
                </a:ext>
              </a:extLst>
            </p:cNvPr>
            <p:cNvGrpSpPr/>
            <p:nvPr/>
          </p:nvGrpSpPr>
          <p:grpSpPr>
            <a:xfrm>
              <a:off x="1788625" y="757565"/>
              <a:ext cx="1508760" cy="1508760"/>
              <a:chOff x="8244910" y="585303"/>
              <a:chExt cx="1642129" cy="1642131"/>
            </a:xfrm>
          </p:grpSpPr>
          <p:sp>
            <p:nvSpPr>
              <p:cNvPr id="136" name="Block Arc 135">
                <a:extLst>
                  <a:ext uri="{FF2B5EF4-FFF2-40B4-BE49-F238E27FC236}">
                    <a16:creationId xmlns:a16="http://schemas.microsoft.com/office/drawing/2014/main" id="{63F71194-DF18-4037-9EF5-16E0B69412F4}"/>
                  </a:ext>
                </a:extLst>
              </p:cNvPr>
              <p:cNvSpPr/>
              <p:nvPr/>
            </p:nvSpPr>
            <p:spPr>
              <a:xfrm rot="16200000">
                <a:off x="8244910" y="585305"/>
                <a:ext cx="1642129" cy="1642127"/>
              </a:xfrm>
              <a:prstGeom prst="blockArc">
                <a:avLst>
                  <a:gd name="adj1" fmla="val 5161863"/>
                  <a:gd name="adj2" fmla="val 9086751"/>
                  <a:gd name="adj3" fmla="val 786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7" name="Block Arc 136">
                <a:extLst>
                  <a:ext uri="{FF2B5EF4-FFF2-40B4-BE49-F238E27FC236}">
                    <a16:creationId xmlns:a16="http://schemas.microsoft.com/office/drawing/2014/main" id="{B4277341-76C6-4107-BF02-5FC3B8002C67}"/>
                  </a:ext>
                </a:extLst>
              </p:cNvPr>
              <p:cNvSpPr/>
              <p:nvPr/>
            </p:nvSpPr>
            <p:spPr>
              <a:xfrm rot="9204636">
                <a:off x="8244910" y="585303"/>
                <a:ext cx="1642128" cy="1642130"/>
              </a:xfrm>
              <a:prstGeom prst="blockArc">
                <a:avLst>
                  <a:gd name="adj1" fmla="val 16553468"/>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8" name="Block Arc 137">
                <a:extLst>
                  <a:ext uri="{FF2B5EF4-FFF2-40B4-BE49-F238E27FC236}">
                    <a16:creationId xmlns:a16="http://schemas.microsoft.com/office/drawing/2014/main" id="{CC982BDE-A243-47CC-A1C1-48DBBA75D597}"/>
                  </a:ext>
                </a:extLst>
              </p:cNvPr>
              <p:cNvSpPr/>
              <p:nvPr/>
            </p:nvSpPr>
            <p:spPr>
              <a:xfrm rot="14832030">
                <a:off x="8244910" y="585305"/>
                <a:ext cx="1642130" cy="1642127"/>
              </a:xfrm>
              <a:prstGeom prst="blockArc">
                <a:avLst>
                  <a:gd name="adj1" fmla="val 20155630"/>
                  <a:gd name="adj2" fmla="val 4679797"/>
                  <a:gd name="adj3" fmla="val 834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9" name="Block Arc 138">
                <a:extLst>
                  <a:ext uri="{FF2B5EF4-FFF2-40B4-BE49-F238E27FC236}">
                    <a16:creationId xmlns:a16="http://schemas.microsoft.com/office/drawing/2014/main" id="{5FD03F1B-5930-44F6-AE7E-5FE210815B38}"/>
                  </a:ext>
                </a:extLst>
              </p:cNvPr>
              <p:cNvSpPr/>
              <p:nvPr/>
            </p:nvSpPr>
            <p:spPr>
              <a:xfrm rot="10633041">
                <a:off x="8244910" y="585304"/>
                <a:ext cx="1642128" cy="1642130"/>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40" name="Block Arc 139">
                <a:extLst>
                  <a:ext uri="{FF2B5EF4-FFF2-40B4-BE49-F238E27FC236}">
                    <a16:creationId xmlns:a16="http://schemas.microsoft.com/office/drawing/2014/main" id="{E353139A-E5E7-4B3E-A90E-CF041598D877}"/>
                  </a:ext>
                </a:extLst>
              </p:cNvPr>
              <p:cNvSpPr/>
              <p:nvPr/>
            </p:nvSpPr>
            <p:spPr>
              <a:xfrm rot="12800091">
                <a:off x="8244912" y="585305"/>
                <a:ext cx="1642127" cy="1642129"/>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3" name="Group 72">
              <a:extLst>
                <a:ext uri="{FF2B5EF4-FFF2-40B4-BE49-F238E27FC236}">
                  <a16:creationId xmlns:a16="http://schemas.microsoft.com/office/drawing/2014/main" id="{15E4EBE3-452C-44BD-861F-FE373FE57158}"/>
                </a:ext>
              </a:extLst>
            </p:cNvPr>
            <p:cNvGrpSpPr/>
            <p:nvPr/>
          </p:nvGrpSpPr>
          <p:grpSpPr>
            <a:xfrm>
              <a:off x="5230368" y="749808"/>
              <a:ext cx="987552" cy="987552"/>
              <a:chOff x="3823933" y="2259268"/>
              <a:chExt cx="4515206" cy="4515209"/>
            </a:xfrm>
          </p:grpSpPr>
          <p:sp>
            <p:nvSpPr>
              <p:cNvPr id="131" name="Block Arc 130">
                <a:extLst>
                  <a:ext uri="{FF2B5EF4-FFF2-40B4-BE49-F238E27FC236}">
                    <a16:creationId xmlns:a16="http://schemas.microsoft.com/office/drawing/2014/main" id="{5D327782-4669-4E1B-AB36-30AFC8E34901}"/>
                  </a:ext>
                </a:extLst>
              </p:cNvPr>
              <p:cNvSpPr/>
              <p:nvPr/>
            </p:nvSpPr>
            <p:spPr>
              <a:xfrm rot="16200000">
                <a:off x="3823934" y="2259272"/>
                <a:ext cx="4515204" cy="4515201"/>
              </a:xfrm>
              <a:prstGeom prst="blockArc">
                <a:avLst>
                  <a:gd name="adj1" fmla="val 5161863"/>
                  <a:gd name="adj2" fmla="val 9086751"/>
                  <a:gd name="adj3" fmla="val 7863"/>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2" name="Block Arc 131">
                <a:extLst>
                  <a:ext uri="{FF2B5EF4-FFF2-40B4-BE49-F238E27FC236}">
                    <a16:creationId xmlns:a16="http://schemas.microsoft.com/office/drawing/2014/main" id="{CBB9D233-FFA7-49CF-8457-3E8604A4A3F8}"/>
                  </a:ext>
                </a:extLst>
              </p:cNvPr>
              <p:cNvSpPr/>
              <p:nvPr/>
            </p:nvSpPr>
            <p:spPr>
              <a:xfrm rot="9204636">
                <a:off x="3823934" y="2259268"/>
                <a:ext cx="4515203" cy="4515206"/>
              </a:xfrm>
              <a:prstGeom prst="blockArc">
                <a:avLst>
                  <a:gd name="adj1" fmla="val 16553468"/>
                  <a:gd name="adj2" fmla="val 2500016"/>
                  <a:gd name="adj3" fmla="val 7888"/>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3" name="Block Arc 132">
                <a:extLst>
                  <a:ext uri="{FF2B5EF4-FFF2-40B4-BE49-F238E27FC236}">
                    <a16:creationId xmlns:a16="http://schemas.microsoft.com/office/drawing/2014/main" id="{C2A2C91E-392F-4CF7-B7AB-CCB005545F72}"/>
                  </a:ext>
                </a:extLst>
              </p:cNvPr>
              <p:cNvSpPr/>
              <p:nvPr/>
            </p:nvSpPr>
            <p:spPr>
              <a:xfrm rot="14832030">
                <a:off x="3823934" y="2259273"/>
                <a:ext cx="4515207" cy="4515201"/>
              </a:xfrm>
              <a:prstGeom prst="blockArc">
                <a:avLst>
                  <a:gd name="adj1" fmla="val 20155630"/>
                  <a:gd name="adj2" fmla="val 4679797"/>
                  <a:gd name="adj3" fmla="val 834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4" name="Block Arc 133">
                <a:extLst>
                  <a:ext uri="{FF2B5EF4-FFF2-40B4-BE49-F238E27FC236}">
                    <a16:creationId xmlns:a16="http://schemas.microsoft.com/office/drawing/2014/main" id="{790828DE-777E-4EA7-BB20-AF160C31BC95}"/>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5" name="Block Arc 134">
                <a:extLst>
                  <a:ext uri="{FF2B5EF4-FFF2-40B4-BE49-F238E27FC236}">
                    <a16:creationId xmlns:a16="http://schemas.microsoft.com/office/drawing/2014/main" id="{9EDDDC39-23D9-489F-9BC1-27CB2E79E306}"/>
                  </a:ext>
                </a:extLst>
              </p:cNvPr>
              <p:cNvSpPr/>
              <p:nvPr/>
            </p:nvSpPr>
            <p:spPr>
              <a:xfrm rot="12800091">
                <a:off x="3823938" y="2259273"/>
                <a:ext cx="4515201" cy="4515204"/>
              </a:xfrm>
              <a:prstGeom prst="blockArc">
                <a:avLst>
                  <a:gd name="adj1" fmla="val 7163904"/>
                  <a:gd name="adj2" fmla="val 8273865"/>
                  <a:gd name="adj3" fmla="val 7737"/>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4" name="Group 73">
              <a:extLst>
                <a:ext uri="{FF2B5EF4-FFF2-40B4-BE49-F238E27FC236}">
                  <a16:creationId xmlns:a16="http://schemas.microsoft.com/office/drawing/2014/main" id="{69823B65-13A8-409A-8FA7-4938A3A9FFEA}"/>
                </a:ext>
              </a:extLst>
            </p:cNvPr>
            <p:cNvGrpSpPr/>
            <p:nvPr/>
          </p:nvGrpSpPr>
          <p:grpSpPr>
            <a:xfrm>
              <a:off x="6291072" y="1673352"/>
              <a:ext cx="1508760" cy="1508760"/>
              <a:chOff x="3823933" y="2259268"/>
              <a:chExt cx="4515206" cy="4515209"/>
            </a:xfrm>
          </p:grpSpPr>
          <p:sp>
            <p:nvSpPr>
              <p:cNvPr id="126" name="Block Arc 125">
                <a:extLst>
                  <a:ext uri="{FF2B5EF4-FFF2-40B4-BE49-F238E27FC236}">
                    <a16:creationId xmlns:a16="http://schemas.microsoft.com/office/drawing/2014/main" id="{E8D595CE-C585-4B7A-B915-4EC721AEB995}"/>
                  </a:ext>
                </a:extLst>
              </p:cNvPr>
              <p:cNvSpPr/>
              <p:nvPr/>
            </p:nvSpPr>
            <p:spPr>
              <a:xfrm rot="16200000">
                <a:off x="3823934" y="2259272"/>
                <a:ext cx="4515204" cy="4515201"/>
              </a:xfrm>
              <a:prstGeom prst="blockArc">
                <a:avLst>
                  <a:gd name="adj1" fmla="val 5161863"/>
                  <a:gd name="adj2" fmla="val 9086751"/>
                  <a:gd name="adj3" fmla="val 7863"/>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7" name="Block Arc 126">
                <a:extLst>
                  <a:ext uri="{FF2B5EF4-FFF2-40B4-BE49-F238E27FC236}">
                    <a16:creationId xmlns:a16="http://schemas.microsoft.com/office/drawing/2014/main" id="{A91248EB-FB59-4CF0-93C3-2876F32F5844}"/>
                  </a:ext>
                </a:extLst>
              </p:cNvPr>
              <p:cNvSpPr/>
              <p:nvPr/>
            </p:nvSpPr>
            <p:spPr>
              <a:xfrm rot="9204636">
                <a:off x="3823934" y="2259268"/>
                <a:ext cx="4515203" cy="4515206"/>
              </a:xfrm>
              <a:prstGeom prst="blockArc">
                <a:avLst>
                  <a:gd name="adj1" fmla="val 16553468"/>
                  <a:gd name="adj2" fmla="val 2500016"/>
                  <a:gd name="adj3" fmla="val 7888"/>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8" name="Block Arc 127">
                <a:extLst>
                  <a:ext uri="{FF2B5EF4-FFF2-40B4-BE49-F238E27FC236}">
                    <a16:creationId xmlns:a16="http://schemas.microsoft.com/office/drawing/2014/main" id="{640859BF-1AD7-4AB0-90E0-B3DDAB877109}"/>
                  </a:ext>
                </a:extLst>
              </p:cNvPr>
              <p:cNvSpPr/>
              <p:nvPr/>
            </p:nvSpPr>
            <p:spPr>
              <a:xfrm rot="14832030">
                <a:off x="3823934" y="2259273"/>
                <a:ext cx="4515207" cy="4515201"/>
              </a:xfrm>
              <a:prstGeom prst="blockArc">
                <a:avLst>
                  <a:gd name="adj1" fmla="val 20155630"/>
                  <a:gd name="adj2" fmla="val 4679797"/>
                  <a:gd name="adj3" fmla="val 8346"/>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9" name="Block Arc 128">
                <a:extLst>
                  <a:ext uri="{FF2B5EF4-FFF2-40B4-BE49-F238E27FC236}">
                    <a16:creationId xmlns:a16="http://schemas.microsoft.com/office/drawing/2014/main" id="{BCD029BA-84DB-4854-A9CA-F5C1AF593D85}"/>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0" name="Block Arc 129">
                <a:extLst>
                  <a:ext uri="{FF2B5EF4-FFF2-40B4-BE49-F238E27FC236}">
                    <a16:creationId xmlns:a16="http://schemas.microsoft.com/office/drawing/2014/main" id="{D69BB3C6-6A81-42D1-A677-7CC6DCC5D50D}"/>
                  </a:ext>
                </a:extLst>
              </p:cNvPr>
              <p:cNvSpPr/>
              <p:nvPr/>
            </p:nvSpPr>
            <p:spPr>
              <a:xfrm rot="12800091">
                <a:off x="3823938" y="2259273"/>
                <a:ext cx="4515201" cy="4515204"/>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5" name="Group 74">
              <a:extLst>
                <a:ext uri="{FF2B5EF4-FFF2-40B4-BE49-F238E27FC236}">
                  <a16:creationId xmlns:a16="http://schemas.microsoft.com/office/drawing/2014/main" id="{72234C41-18A9-40FA-BAEC-4A0744EF8C89}"/>
                </a:ext>
              </a:extLst>
            </p:cNvPr>
            <p:cNvGrpSpPr/>
            <p:nvPr/>
          </p:nvGrpSpPr>
          <p:grpSpPr>
            <a:xfrm>
              <a:off x="777240" y="3127248"/>
              <a:ext cx="813816" cy="813816"/>
              <a:chOff x="3823933" y="2259268"/>
              <a:chExt cx="4515209" cy="4515209"/>
            </a:xfrm>
          </p:grpSpPr>
          <p:sp>
            <p:nvSpPr>
              <p:cNvPr id="121" name="Block Arc 120">
                <a:extLst>
                  <a:ext uri="{FF2B5EF4-FFF2-40B4-BE49-F238E27FC236}">
                    <a16:creationId xmlns:a16="http://schemas.microsoft.com/office/drawing/2014/main" id="{3D81EC76-64AC-4EC4-A72D-1E172AED1275}"/>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2" name="Block Arc 121">
                <a:extLst>
                  <a:ext uri="{FF2B5EF4-FFF2-40B4-BE49-F238E27FC236}">
                    <a16:creationId xmlns:a16="http://schemas.microsoft.com/office/drawing/2014/main" id="{D0621638-C746-47FB-9181-C2F1A60E8E70}"/>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3" name="Block Arc 122">
                <a:extLst>
                  <a:ext uri="{FF2B5EF4-FFF2-40B4-BE49-F238E27FC236}">
                    <a16:creationId xmlns:a16="http://schemas.microsoft.com/office/drawing/2014/main" id="{543C676C-53C8-4FEE-861B-F8E3137B8F42}"/>
                  </a:ext>
                </a:extLst>
              </p:cNvPr>
              <p:cNvSpPr/>
              <p:nvPr/>
            </p:nvSpPr>
            <p:spPr>
              <a:xfrm rot="14832030">
                <a:off x="3823934" y="2259273"/>
                <a:ext cx="4515207" cy="4515201"/>
              </a:xfrm>
              <a:prstGeom prst="blockArc">
                <a:avLst>
                  <a:gd name="adj1" fmla="val 20845674"/>
                  <a:gd name="adj2" fmla="val 10067997"/>
                  <a:gd name="adj3" fmla="val 809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4" name="Block Arc 123">
                <a:extLst>
                  <a:ext uri="{FF2B5EF4-FFF2-40B4-BE49-F238E27FC236}">
                    <a16:creationId xmlns:a16="http://schemas.microsoft.com/office/drawing/2014/main" id="{72CF71C2-7CCB-4AD8-AD3D-B19B86728CDA}"/>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5" name="Block Arc 124">
                <a:extLst>
                  <a:ext uri="{FF2B5EF4-FFF2-40B4-BE49-F238E27FC236}">
                    <a16:creationId xmlns:a16="http://schemas.microsoft.com/office/drawing/2014/main" id="{AC7713E0-4D83-4EB9-9D88-F1396DA190A3}"/>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6" name="Group 75">
              <a:extLst>
                <a:ext uri="{FF2B5EF4-FFF2-40B4-BE49-F238E27FC236}">
                  <a16:creationId xmlns:a16="http://schemas.microsoft.com/office/drawing/2014/main" id="{40E19EC4-EC5C-4418-9D01-847E8988694B}"/>
                </a:ext>
              </a:extLst>
            </p:cNvPr>
            <p:cNvGrpSpPr/>
            <p:nvPr/>
          </p:nvGrpSpPr>
          <p:grpSpPr>
            <a:xfrm rot="16378244">
              <a:off x="5541264" y="3666744"/>
              <a:ext cx="1508760" cy="1508760"/>
              <a:chOff x="3823933" y="2259268"/>
              <a:chExt cx="4515209" cy="4515209"/>
            </a:xfrm>
          </p:grpSpPr>
          <p:sp>
            <p:nvSpPr>
              <p:cNvPr id="116" name="Block Arc 115">
                <a:extLst>
                  <a:ext uri="{FF2B5EF4-FFF2-40B4-BE49-F238E27FC236}">
                    <a16:creationId xmlns:a16="http://schemas.microsoft.com/office/drawing/2014/main" id="{1A7ACC5E-DC0A-45C6-A235-9FFBFDCFE2BF}"/>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7" name="Block Arc 116">
                <a:extLst>
                  <a:ext uri="{FF2B5EF4-FFF2-40B4-BE49-F238E27FC236}">
                    <a16:creationId xmlns:a16="http://schemas.microsoft.com/office/drawing/2014/main" id="{27CA035D-CDFB-4452-BB9D-2C56950C3D37}"/>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8" name="Block Arc 117">
                <a:extLst>
                  <a:ext uri="{FF2B5EF4-FFF2-40B4-BE49-F238E27FC236}">
                    <a16:creationId xmlns:a16="http://schemas.microsoft.com/office/drawing/2014/main" id="{26A7FAD7-6516-489C-92B5-DD280F3B919B}"/>
                  </a:ext>
                </a:extLst>
              </p:cNvPr>
              <p:cNvSpPr/>
              <p:nvPr/>
            </p:nvSpPr>
            <p:spPr>
              <a:xfrm rot="14832030">
                <a:off x="3823934" y="2259273"/>
                <a:ext cx="4515207" cy="4515201"/>
              </a:xfrm>
              <a:prstGeom prst="blockArc">
                <a:avLst>
                  <a:gd name="adj1" fmla="val 20845674"/>
                  <a:gd name="adj2" fmla="val 10067997"/>
                  <a:gd name="adj3" fmla="val 809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9" name="Block Arc 118">
                <a:extLst>
                  <a:ext uri="{FF2B5EF4-FFF2-40B4-BE49-F238E27FC236}">
                    <a16:creationId xmlns:a16="http://schemas.microsoft.com/office/drawing/2014/main" id="{50FB5828-B32A-471A-98D4-10021C989E2C}"/>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0" name="Block Arc 119">
                <a:extLst>
                  <a:ext uri="{FF2B5EF4-FFF2-40B4-BE49-F238E27FC236}">
                    <a16:creationId xmlns:a16="http://schemas.microsoft.com/office/drawing/2014/main" id="{31810B40-065D-4045-8E68-88AAC1AEBB56}"/>
                  </a:ext>
                </a:extLst>
              </p:cNvPr>
              <p:cNvSpPr/>
              <p:nvPr/>
            </p:nvSpPr>
            <p:spPr>
              <a:xfrm rot="18001405">
                <a:off x="3823939" y="2259272"/>
                <a:ext cx="4515200" cy="4515206"/>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87" name="Group 86">
              <a:extLst>
                <a:ext uri="{FF2B5EF4-FFF2-40B4-BE49-F238E27FC236}">
                  <a16:creationId xmlns:a16="http://schemas.microsoft.com/office/drawing/2014/main" id="{7F81C7C0-BB73-4704-B458-CC807833BC13}"/>
                </a:ext>
              </a:extLst>
            </p:cNvPr>
            <p:cNvGrpSpPr/>
            <p:nvPr/>
          </p:nvGrpSpPr>
          <p:grpSpPr>
            <a:xfrm rot="6843312">
              <a:off x="2130552" y="3538728"/>
              <a:ext cx="1508760" cy="1508760"/>
              <a:chOff x="3823933" y="2259268"/>
              <a:chExt cx="4515209" cy="4515209"/>
            </a:xfrm>
          </p:grpSpPr>
          <p:sp>
            <p:nvSpPr>
              <p:cNvPr id="111" name="Block Arc 110">
                <a:extLst>
                  <a:ext uri="{FF2B5EF4-FFF2-40B4-BE49-F238E27FC236}">
                    <a16:creationId xmlns:a16="http://schemas.microsoft.com/office/drawing/2014/main" id="{86F75B31-ABE9-4534-8B2F-27F4CC230D42}"/>
                  </a:ext>
                </a:extLst>
              </p:cNvPr>
              <p:cNvSpPr/>
              <p:nvPr/>
            </p:nvSpPr>
            <p:spPr>
              <a:xfrm rot="16200000">
                <a:off x="3823934" y="2259272"/>
                <a:ext cx="4515204" cy="4515201"/>
              </a:xfrm>
              <a:prstGeom prst="blockArc">
                <a:avLst>
                  <a:gd name="adj1" fmla="val 10464460"/>
                  <a:gd name="adj2" fmla="val 12301985"/>
                  <a:gd name="adj3" fmla="val 834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2" name="Block Arc 111">
                <a:extLst>
                  <a:ext uri="{FF2B5EF4-FFF2-40B4-BE49-F238E27FC236}">
                    <a16:creationId xmlns:a16="http://schemas.microsoft.com/office/drawing/2014/main" id="{92512D12-4C41-44FB-B25B-B4B9DB2AE8B4}"/>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3" name="Block Arc 112">
                <a:extLst>
                  <a:ext uri="{FF2B5EF4-FFF2-40B4-BE49-F238E27FC236}">
                    <a16:creationId xmlns:a16="http://schemas.microsoft.com/office/drawing/2014/main" id="{2485D439-FB38-46D5-813A-70ABF5D40C90}"/>
                  </a:ext>
                </a:extLst>
              </p:cNvPr>
              <p:cNvSpPr/>
              <p:nvPr/>
            </p:nvSpPr>
            <p:spPr>
              <a:xfrm rot="14832030">
                <a:off x="3823934" y="2259273"/>
                <a:ext cx="4515207" cy="4515201"/>
              </a:xfrm>
              <a:prstGeom prst="blockArc">
                <a:avLst>
                  <a:gd name="adj1" fmla="val 20845674"/>
                  <a:gd name="adj2" fmla="val 10067997"/>
                  <a:gd name="adj3" fmla="val 8096"/>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4" name="Block Arc 113">
                <a:extLst>
                  <a:ext uri="{FF2B5EF4-FFF2-40B4-BE49-F238E27FC236}">
                    <a16:creationId xmlns:a16="http://schemas.microsoft.com/office/drawing/2014/main" id="{87E60B03-7507-4289-BD6D-9089773669EF}"/>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5" name="Block Arc 114">
                <a:extLst>
                  <a:ext uri="{FF2B5EF4-FFF2-40B4-BE49-F238E27FC236}">
                    <a16:creationId xmlns:a16="http://schemas.microsoft.com/office/drawing/2014/main" id="{4906BB52-376B-4EBB-8BD4-12A0870F0275}"/>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3" name="Group 92">
              <a:extLst>
                <a:ext uri="{FF2B5EF4-FFF2-40B4-BE49-F238E27FC236}">
                  <a16:creationId xmlns:a16="http://schemas.microsoft.com/office/drawing/2014/main" id="{EE41CDBD-7506-4109-8382-D96FF6D6A167}"/>
                </a:ext>
              </a:extLst>
            </p:cNvPr>
            <p:cNvGrpSpPr/>
            <p:nvPr/>
          </p:nvGrpSpPr>
          <p:grpSpPr>
            <a:xfrm rot="4732563">
              <a:off x="2889504" y="2157984"/>
              <a:ext cx="987552" cy="987552"/>
              <a:chOff x="3823933" y="2259268"/>
              <a:chExt cx="4515206" cy="4515210"/>
            </a:xfrm>
          </p:grpSpPr>
          <p:sp>
            <p:nvSpPr>
              <p:cNvPr id="106" name="Block Arc 105">
                <a:extLst>
                  <a:ext uri="{FF2B5EF4-FFF2-40B4-BE49-F238E27FC236}">
                    <a16:creationId xmlns:a16="http://schemas.microsoft.com/office/drawing/2014/main" id="{D80D7B1D-7F47-451E-8026-757043D9DB51}"/>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7" name="Block Arc 106">
                <a:extLst>
                  <a:ext uri="{FF2B5EF4-FFF2-40B4-BE49-F238E27FC236}">
                    <a16:creationId xmlns:a16="http://schemas.microsoft.com/office/drawing/2014/main" id="{25D3A9C4-4FCE-4BFA-816D-0AD7AFA6EB08}"/>
                  </a:ext>
                </a:extLst>
              </p:cNvPr>
              <p:cNvSpPr/>
              <p:nvPr/>
            </p:nvSpPr>
            <p:spPr>
              <a:xfrm rot="9204636">
                <a:off x="3823934" y="2259268"/>
                <a:ext cx="4515203" cy="4515206"/>
              </a:xfrm>
              <a:prstGeom prst="blockArc">
                <a:avLst>
                  <a:gd name="adj1" fmla="val 15894580"/>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8" name="Block Arc 107">
                <a:extLst>
                  <a:ext uri="{FF2B5EF4-FFF2-40B4-BE49-F238E27FC236}">
                    <a16:creationId xmlns:a16="http://schemas.microsoft.com/office/drawing/2014/main" id="{0DAE7C71-583D-431D-8EC9-86DBD41EBE21}"/>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9" name="Block Arc 108">
                <a:extLst>
                  <a:ext uri="{FF2B5EF4-FFF2-40B4-BE49-F238E27FC236}">
                    <a16:creationId xmlns:a16="http://schemas.microsoft.com/office/drawing/2014/main" id="{5B34F3E6-1C24-4F67-88EB-E29A7E4247CE}"/>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0" name="Block Arc 109">
                <a:extLst>
                  <a:ext uri="{FF2B5EF4-FFF2-40B4-BE49-F238E27FC236}">
                    <a16:creationId xmlns:a16="http://schemas.microsoft.com/office/drawing/2014/main" id="{3491CBA0-AD08-402B-8A98-C5AE0B44BEA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4" name="Group 93">
              <a:extLst>
                <a:ext uri="{FF2B5EF4-FFF2-40B4-BE49-F238E27FC236}">
                  <a16:creationId xmlns:a16="http://schemas.microsoft.com/office/drawing/2014/main" id="{D2EBFDF4-FB57-464C-942C-27E7C77B32CD}"/>
                </a:ext>
              </a:extLst>
            </p:cNvPr>
            <p:cNvGrpSpPr/>
            <p:nvPr/>
          </p:nvGrpSpPr>
          <p:grpSpPr>
            <a:xfrm rot="10434829">
              <a:off x="3968496" y="4297680"/>
              <a:ext cx="813816" cy="813816"/>
              <a:chOff x="3823933" y="2259268"/>
              <a:chExt cx="4515206" cy="4515210"/>
            </a:xfrm>
          </p:grpSpPr>
          <p:sp>
            <p:nvSpPr>
              <p:cNvPr id="101" name="Block Arc 100">
                <a:extLst>
                  <a:ext uri="{FF2B5EF4-FFF2-40B4-BE49-F238E27FC236}">
                    <a16:creationId xmlns:a16="http://schemas.microsoft.com/office/drawing/2014/main" id="{0F25A632-987A-4D3F-AF91-F7554FA84BC0}"/>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2" name="Block Arc 101">
                <a:extLst>
                  <a:ext uri="{FF2B5EF4-FFF2-40B4-BE49-F238E27FC236}">
                    <a16:creationId xmlns:a16="http://schemas.microsoft.com/office/drawing/2014/main" id="{B7CC38E8-29C5-414D-9F56-7484D5DDD401}"/>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3" name="Block Arc 102">
                <a:extLst>
                  <a:ext uri="{FF2B5EF4-FFF2-40B4-BE49-F238E27FC236}">
                    <a16:creationId xmlns:a16="http://schemas.microsoft.com/office/drawing/2014/main" id="{8296C066-2434-4BF1-81BD-5DAD86D1419B}"/>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4" name="Block Arc 103">
                <a:extLst>
                  <a:ext uri="{FF2B5EF4-FFF2-40B4-BE49-F238E27FC236}">
                    <a16:creationId xmlns:a16="http://schemas.microsoft.com/office/drawing/2014/main" id="{17FBC1AA-8726-4BA5-940F-0DD774824891}"/>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5" name="Block Arc 104">
                <a:extLst>
                  <a:ext uri="{FF2B5EF4-FFF2-40B4-BE49-F238E27FC236}">
                    <a16:creationId xmlns:a16="http://schemas.microsoft.com/office/drawing/2014/main" id="{41D1411C-1CC5-440C-B30E-5B5B1670E569}"/>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5" name="Group 94">
              <a:extLst>
                <a:ext uri="{FF2B5EF4-FFF2-40B4-BE49-F238E27FC236}">
                  <a16:creationId xmlns:a16="http://schemas.microsoft.com/office/drawing/2014/main" id="{46C10D93-2C83-430B-988C-5E1EF1EBFD7A}"/>
                </a:ext>
              </a:extLst>
            </p:cNvPr>
            <p:cNvGrpSpPr/>
            <p:nvPr/>
          </p:nvGrpSpPr>
          <p:grpSpPr>
            <a:xfrm rot="16355255">
              <a:off x="4517136" y="2560320"/>
              <a:ext cx="813816" cy="813816"/>
              <a:chOff x="3823933" y="2259268"/>
              <a:chExt cx="4515206" cy="4515210"/>
            </a:xfrm>
          </p:grpSpPr>
          <p:sp>
            <p:nvSpPr>
              <p:cNvPr id="96" name="Block Arc 95">
                <a:extLst>
                  <a:ext uri="{FF2B5EF4-FFF2-40B4-BE49-F238E27FC236}">
                    <a16:creationId xmlns:a16="http://schemas.microsoft.com/office/drawing/2014/main" id="{87DCE1EE-B73F-43D4-B086-4C86FCB24722}"/>
                  </a:ext>
                </a:extLst>
              </p:cNvPr>
              <p:cNvSpPr/>
              <p:nvPr/>
            </p:nvSpPr>
            <p:spPr>
              <a:xfrm rot="6657094">
                <a:off x="3823932" y="2259271"/>
                <a:ext cx="4515206" cy="4515203"/>
              </a:xfrm>
              <a:prstGeom prst="blockArc">
                <a:avLst>
                  <a:gd name="adj1" fmla="val 16942160"/>
                  <a:gd name="adj2" fmla="val 18062263"/>
                  <a:gd name="adj3" fmla="val 7083"/>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7" name="Block Arc 96">
                <a:extLst>
                  <a:ext uri="{FF2B5EF4-FFF2-40B4-BE49-F238E27FC236}">
                    <a16:creationId xmlns:a16="http://schemas.microsoft.com/office/drawing/2014/main" id="{ED518562-C568-422C-BE80-0235971E5326}"/>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8" name="Block Arc 97">
                <a:extLst>
                  <a:ext uri="{FF2B5EF4-FFF2-40B4-BE49-F238E27FC236}">
                    <a16:creationId xmlns:a16="http://schemas.microsoft.com/office/drawing/2014/main" id="{C5F0C19E-0811-46B7-9A63-A694C70A2AD6}"/>
                  </a:ext>
                </a:extLst>
              </p:cNvPr>
              <p:cNvSpPr/>
              <p:nvPr/>
            </p:nvSpPr>
            <p:spPr>
              <a:xfrm rot="14832030">
                <a:off x="3823934" y="2259273"/>
                <a:ext cx="4515207" cy="4515201"/>
              </a:xfrm>
              <a:prstGeom prst="blockArc">
                <a:avLst>
                  <a:gd name="adj1" fmla="val 20155630"/>
                  <a:gd name="adj2" fmla="val 7084143"/>
                  <a:gd name="adj3" fmla="val 835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9" name="Block Arc 98">
                <a:extLst>
                  <a:ext uri="{FF2B5EF4-FFF2-40B4-BE49-F238E27FC236}">
                    <a16:creationId xmlns:a16="http://schemas.microsoft.com/office/drawing/2014/main" id="{F2A52A1F-1668-4513-A9AF-3F04DB7A6064}"/>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0" name="Block Arc 99">
                <a:extLst>
                  <a:ext uri="{FF2B5EF4-FFF2-40B4-BE49-F238E27FC236}">
                    <a16:creationId xmlns:a16="http://schemas.microsoft.com/office/drawing/2014/main" id="{FEB497EC-D7B7-41C7-84D9-BACA0F21B3F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sp>
        <p:nvSpPr>
          <p:cNvPr id="4" name="Oval 3"/>
          <p:cNvSpPr/>
          <p:nvPr/>
        </p:nvSpPr>
        <p:spPr>
          <a:xfrm>
            <a:off x="3432668" y="1000803"/>
            <a:ext cx="1476671" cy="14766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5" name="Oval 4"/>
          <p:cNvSpPr/>
          <p:nvPr/>
        </p:nvSpPr>
        <p:spPr>
          <a:xfrm>
            <a:off x="3773404" y="3783979"/>
            <a:ext cx="1477707" cy="14777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6" name="Oval 5"/>
          <p:cNvSpPr/>
          <p:nvPr/>
        </p:nvSpPr>
        <p:spPr>
          <a:xfrm>
            <a:off x="7934042" y="1919593"/>
            <a:ext cx="1475891" cy="1475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7" name="Oval 6"/>
          <p:cNvSpPr/>
          <p:nvPr/>
        </p:nvSpPr>
        <p:spPr>
          <a:xfrm>
            <a:off x="7191522" y="3916638"/>
            <a:ext cx="1467612" cy="1467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8" name="Oval 7"/>
          <p:cNvSpPr/>
          <p:nvPr/>
        </p:nvSpPr>
        <p:spPr>
          <a:xfrm>
            <a:off x="6163728" y="2807016"/>
            <a:ext cx="778227" cy="778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9" name="Oval 8"/>
          <p:cNvSpPr/>
          <p:nvPr/>
        </p:nvSpPr>
        <p:spPr>
          <a:xfrm>
            <a:off x="5608301" y="4542626"/>
            <a:ext cx="786986" cy="786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0" name="Oval 9"/>
          <p:cNvSpPr/>
          <p:nvPr/>
        </p:nvSpPr>
        <p:spPr>
          <a:xfrm>
            <a:off x="2420923" y="3368348"/>
            <a:ext cx="787274" cy="787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1" name="Oval 10"/>
          <p:cNvSpPr/>
          <p:nvPr/>
        </p:nvSpPr>
        <p:spPr>
          <a:xfrm>
            <a:off x="6882461" y="996040"/>
            <a:ext cx="944245" cy="944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2" name="Oval 11"/>
          <p:cNvSpPr/>
          <p:nvPr/>
        </p:nvSpPr>
        <p:spPr>
          <a:xfrm>
            <a:off x="4540129" y="2405359"/>
            <a:ext cx="947719" cy="947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4" name="Oval 13"/>
          <p:cNvSpPr/>
          <p:nvPr/>
        </p:nvSpPr>
        <p:spPr>
          <a:xfrm>
            <a:off x="4113706" y="2412772"/>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5" name="Oval 14"/>
          <p:cNvSpPr/>
          <p:nvPr/>
        </p:nvSpPr>
        <p:spPr>
          <a:xfrm>
            <a:off x="3417878" y="1935522"/>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6" name="Oval 15"/>
          <p:cNvSpPr/>
          <p:nvPr/>
        </p:nvSpPr>
        <p:spPr>
          <a:xfrm>
            <a:off x="4860726" y="1718194"/>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7" name="Oval 16"/>
          <p:cNvSpPr/>
          <p:nvPr/>
        </p:nvSpPr>
        <p:spPr>
          <a:xfrm>
            <a:off x="4867983" y="2328009"/>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8" name="Oval 17"/>
          <p:cNvSpPr/>
          <p:nvPr/>
        </p:nvSpPr>
        <p:spPr>
          <a:xfrm>
            <a:off x="4498688" y="2988402"/>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9" name="Oval 18"/>
          <p:cNvSpPr/>
          <p:nvPr/>
        </p:nvSpPr>
        <p:spPr>
          <a:xfrm>
            <a:off x="5310615" y="3157373"/>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0" name="Oval 19"/>
          <p:cNvSpPr/>
          <p:nvPr/>
        </p:nvSpPr>
        <p:spPr>
          <a:xfrm>
            <a:off x="6747642" y="3124513"/>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2" name="Oval 21"/>
          <p:cNvSpPr/>
          <p:nvPr/>
        </p:nvSpPr>
        <p:spPr>
          <a:xfrm>
            <a:off x="6332162" y="2768600"/>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3" name="Oval 22"/>
          <p:cNvSpPr/>
          <p:nvPr/>
        </p:nvSpPr>
        <p:spPr>
          <a:xfrm>
            <a:off x="6557039" y="3525727"/>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4" name="Oval 23"/>
          <p:cNvSpPr/>
          <p:nvPr/>
        </p:nvSpPr>
        <p:spPr>
          <a:xfrm>
            <a:off x="6852370" y="1203875"/>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5" name="Oval 24"/>
          <p:cNvSpPr/>
          <p:nvPr/>
        </p:nvSpPr>
        <p:spPr>
          <a:xfrm>
            <a:off x="7568785" y="1167929"/>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6" name="Oval 25"/>
          <p:cNvSpPr/>
          <p:nvPr/>
        </p:nvSpPr>
        <p:spPr>
          <a:xfrm>
            <a:off x="7196285" y="1886606"/>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7" name="Oval 26"/>
          <p:cNvSpPr/>
          <p:nvPr/>
        </p:nvSpPr>
        <p:spPr>
          <a:xfrm>
            <a:off x="8704252" y="1876449"/>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8" name="Oval 27"/>
          <p:cNvSpPr/>
          <p:nvPr/>
        </p:nvSpPr>
        <p:spPr>
          <a:xfrm>
            <a:off x="8064042" y="2488511"/>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9" name="Oval 28"/>
          <p:cNvSpPr/>
          <p:nvPr/>
        </p:nvSpPr>
        <p:spPr>
          <a:xfrm>
            <a:off x="8663226" y="3333273"/>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0" name="Oval 29"/>
          <p:cNvSpPr/>
          <p:nvPr/>
        </p:nvSpPr>
        <p:spPr>
          <a:xfrm>
            <a:off x="2665638" y="3456289"/>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1" name="Oval 30"/>
          <p:cNvSpPr/>
          <p:nvPr/>
        </p:nvSpPr>
        <p:spPr>
          <a:xfrm>
            <a:off x="2686308" y="3939372"/>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2" name="Oval 31"/>
          <p:cNvSpPr/>
          <p:nvPr/>
        </p:nvSpPr>
        <p:spPr>
          <a:xfrm>
            <a:off x="3141460" y="3763875"/>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3" name="Oval 32"/>
          <p:cNvSpPr/>
          <p:nvPr/>
        </p:nvSpPr>
        <p:spPr>
          <a:xfrm>
            <a:off x="6137789" y="4706378"/>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4" name="Oval 33"/>
          <p:cNvSpPr/>
          <p:nvPr/>
        </p:nvSpPr>
        <p:spPr>
          <a:xfrm>
            <a:off x="4110531" y="5111126"/>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6" name="Oval 35"/>
          <p:cNvSpPr/>
          <p:nvPr/>
        </p:nvSpPr>
        <p:spPr>
          <a:xfrm>
            <a:off x="3700775" y="4443530"/>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7" name="Oval 36"/>
          <p:cNvSpPr/>
          <p:nvPr/>
        </p:nvSpPr>
        <p:spPr>
          <a:xfrm>
            <a:off x="5201374" y="4434296"/>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8" name="Oval 37"/>
          <p:cNvSpPr/>
          <p:nvPr/>
        </p:nvSpPr>
        <p:spPr>
          <a:xfrm>
            <a:off x="5913985" y="5252447"/>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4" name="Oval 43"/>
          <p:cNvSpPr/>
          <p:nvPr/>
        </p:nvSpPr>
        <p:spPr>
          <a:xfrm>
            <a:off x="7448288" y="5206485"/>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5" name="Oval 44"/>
          <p:cNvSpPr/>
          <p:nvPr/>
        </p:nvSpPr>
        <p:spPr>
          <a:xfrm>
            <a:off x="8407135" y="4789644"/>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6" name="Oval 45"/>
          <p:cNvSpPr/>
          <p:nvPr/>
        </p:nvSpPr>
        <p:spPr>
          <a:xfrm>
            <a:off x="7322039" y="4077872"/>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7" name="Oval 46"/>
          <p:cNvSpPr/>
          <p:nvPr/>
        </p:nvSpPr>
        <p:spPr>
          <a:xfrm>
            <a:off x="8427666" y="4084871"/>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grpSp>
        <p:nvGrpSpPr>
          <p:cNvPr id="50" name="Group 49"/>
          <p:cNvGrpSpPr/>
          <p:nvPr/>
        </p:nvGrpSpPr>
        <p:grpSpPr>
          <a:xfrm>
            <a:off x="2981816" y="1106869"/>
            <a:ext cx="927577" cy="307777"/>
            <a:chOff x="1234972" y="746670"/>
            <a:chExt cx="927577" cy="307777"/>
          </a:xfrm>
        </p:grpSpPr>
        <p:sp>
          <p:nvSpPr>
            <p:cNvPr id="13" name="Oval 12"/>
            <p:cNvSpPr/>
            <p:nvPr/>
          </p:nvSpPr>
          <p:spPr>
            <a:xfrm>
              <a:off x="2036300" y="850146"/>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8" name="TextBox 47"/>
            <p:cNvSpPr txBox="1"/>
            <p:nvPr/>
          </p:nvSpPr>
          <p:spPr>
            <a:xfrm>
              <a:off x="1234972" y="746670"/>
              <a:ext cx="811569" cy="307777"/>
            </a:xfrm>
            <a:prstGeom prst="rect">
              <a:avLst/>
            </a:prstGeom>
            <a:noFill/>
          </p:spPr>
          <p:txBody>
            <a:bodyPr wrap="none" rtlCol="0">
              <a:spAutoFit/>
            </a:bodyPr>
            <a:lstStyle/>
            <a:p>
              <a:r>
                <a:rPr lang="en-US" sz="1400" dirty="0">
                  <a:solidFill>
                    <a:srgbClr val="2B4961"/>
                  </a:solidFill>
                  <a:latin typeface="Duplicate Sans Regular" pitchFamily="50" charset="0"/>
                </a:rPr>
                <a:t>Initiative</a:t>
              </a:r>
            </a:p>
          </p:txBody>
        </p:sp>
      </p:grpSp>
      <p:sp>
        <p:nvSpPr>
          <p:cNvPr id="49" name="TextBox 48"/>
          <p:cNvSpPr txBox="1"/>
          <p:nvPr/>
        </p:nvSpPr>
        <p:spPr>
          <a:xfrm>
            <a:off x="6880704" y="3009593"/>
            <a:ext cx="811569" cy="307777"/>
          </a:xfrm>
          <a:prstGeom prst="rect">
            <a:avLst/>
          </a:prstGeom>
          <a:noFill/>
        </p:spPr>
        <p:txBody>
          <a:bodyPr wrap="none" rtlCol="0">
            <a:spAutoFit/>
          </a:bodyPr>
          <a:lstStyle/>
          <a:p>
            <a:r>
              <a:rPr lang="en-US" sz="1400" dirty="0">
                <a:solidFill>
                  <a:srgbClr val="2B4961"/>
                </a:solidFill>
                <a:latin typeface="Duplicate Sans Regular" pitchFamily="50" charset="0"/>
              </a:rPr>
              <a:t>Initiative</a:t>
            </a:r>
          </a:p>
        </p:txBody>
      </p:sp>
      <p:sp>
        <p:nvSpPr>
          <p:cNvPr id="52" name="TextBox 51"/>
          <p:cNvSpPr txBox="1"/>
          <p:nvPr/>
        </p:nvSpPr>
        <p:spPr>
          <a:xfrm>
            <a:off x="7659668" y="998038"/>
            <a:ext cx="811569" cy="307777"/>
          </a:xfrm>
          <a:prstGeom prst="rect">
            <a:avLst/>
          </a:prstGeom>
          <a:noFill/>
        </p:spPr>
        <p:txBody>
          <a:bodyPr wrap="none" rtlCol="0">
            <a:spAutoFit/>
          </a:bodyPr>
          <a:lstStyle/>
          <a:p>
            <a:r>
              <a:rPr lang="en-US" sz="1400" dirty="0">
                <a:solidFill>
                  <a:srgbClr val="2B4961"/>
                </a:solidFill>
                <a:latin typeface="Duplicate Sans Regular" pitchFamily="50" charset="0"/>
              </a:rPr>
              <a:t>Initiative</a:t>
            </a:r>
          </a:p>
        </p:txBody>
      </p:sp>
      <p:sp>
        <p:nvSpPr>
          <p:cNvPr id="53" name="TextBox 52"/>
          <p:cNvSpPr txBox="1"/>
          <p:nvPr/>
        </p:nvSpPr>
        <p:spPr>
          <a:xfrm>
            <a:off x="1915974" y="3811772"/>
            <a:ext cx="811569" cy="307777"/>
          </a:xfrm>
          <a:prstGeom prst="rect">
            <a:avLst/>
          </a:prstGeom>
          <a:noFill/>
        </p:spPr>
        <p:txBody>
          <a:bodyPr wrap="none" rtlCol="0">
            <a:spAutoFit/>
          </a:bodyPr>
          <a:lstStyle>
            <a:defPPr>
              <a:defRPr lang="en-US"/>
            </a:defPPr>
            <a:lvl1pPr>
              <a:defRPr sz="1400">
                <a:solidFill>
                  <a:srgbClr val="2B4961"/>
                </a:solidFill>
                <a:latin typeface="Duplicate Sans Regular" pitchFamily="50" charset="0"/>
              </a:defRPr>
            </a:lvl1pPr>
          </a:lstStyle>
          <a:p>
            <a:r>
              <a:rPr lang="en-US" dirty="0"/>
              <a:t>Initiative</a:t>
            </a:r>
          </a:p>
        </p:txBody>
      </p:sp>
      <p:sp>
        <p:nvSpPr>
          <p:cNvPr id="54" name="TextBox 53"/>
          <p:cNvSpPr txBox="1"/>
          <p:nvPr/>
        </p:nvSpPr>
        <p:spPr>
          <a:xfrm>
            <a:off x="8428875" y="3388062"/>
            <a:ext cx="1608261" cy="523220"/>
          </a:xfrm>
          <a:prstGeom prst="rect">
            <a:avLst/>
          </a:prstGeom>
          <a:noFill/>
        </p:spPr>
        <p:txBody>
          <a:bodyPr wrap="none" rtlCol="0">
            <a:spAutoFit/>
          </a:bodyPr>
          <a:lstStyle/>
          <a:p>
            <a:r>
              <a:rPr lang="en-US" sz="1400" dirty="0">
                <a:solidFill>
                  <a:srgbClr val="2B4961"/>
                </a:solidFill>
                <a:latin typeface="Duplicate Sans Regular" pitchFamily="50" charset="0"/>
              </a:rPr>
              <a:t>Conflict Resolution/</a:t>
            </a:r>
          </a:p>
          <a:p>
            <a:r>
              <a:rPr lang="en-US" sz="1400" dirty="0">
                <a:solidFill>
                  <a:srgbClr val="2B4961"/>
                </a:solidFill>
                <a:latin typeface="Duplicate Sans Regular" pitchFamily="50" charset="0"/>
              </a:rPr>
              <a:t>Transformation</a:t>
            </a:r>
          </a:p>
        </p:txBody>
      </p:sp>
      <p:sp>
        <p:nvSpPr>
          <p:cNvPr id="55" name="TextBox 54"/>
          <p:cNvSpPr txBox="1"/>
          <p:nvPr/>
        </p:nvSpPr>
        <p:spPr>
          <a:xfrm>
            <a:off x="5276655" y="5283585"/>
            <a:ext cx="851515" cy="523220"/>
          </a:xfrm>
          <a:prstGeom prst="rect">
            <a:avLst/>
          </a:prstGeom>
          <a:noFill/>
        </p:spPr>
        <p:txBody>
          <a:bodyPr wrap="none" rtlCol="0">
            <a:spAutoFit/>
          </a:bodyPr>
          <a:lstStyle>
            <a:defPPr>
              <a:defRPr lang="en-US"/>
            </a:defPPr>
            <a:lvl1pPr>
              <a:defRPr sz="1400">
                <a:solidFill>
                  <a:srgbClr val="DF738B"/>
                </a:solidFill>
                <a:latin typeface="Duplicate Sans Regular" pitchFamily="50" charset="0"/>
              </a:defRPr>
            </a:lvl1pPr>
          </a:lstStyle>
          <a:p>
            <a:r>
              <a:rPr lang="en-US" dirty="0">
                <a:solidFill>
                  <a:srgbClr val="2B4961"/>
                </a:solidFill>
              </a:rPr>
              <a:t>Strategic</a:t>
            </a:r>
          </a:p>
          <a:p>
            <a:r>
              <a:rPr lang="en-US" dirty="0">
                <a:solidFill>
                  <a:srgbClr val="2B4961"/>
                </a:solidFill>
              </a:rPr>
              <a:t>Thinking </a:t>
            </a:r>
          </a:p>
        </p:txBody>
      </p:sp>
      <p:sp>
        <p:nvSpPr>
          <p:cNvPr id="56" name="TextBox 55"/>
          <p:cNvSpPr txBox="1"/>
          <p:nvPr/>
        </p:nvSpPr>
        <p:spPr>
          <a:xfrm>
            <a:off x="5231096" y="4184372"/>
            <a:ext cx="899926" cy="307777"/>
          </a:xfrm>
          <a:prstGeom prst="rect">
            <a:avLst/>
          </a:prstGeom>
          <a:noFill/>
        </p:spPr>
        <p:txBody>
          <a:bodyPr wrap="none" rtlCol="0">
            <a:spAutoFit/>
          </a:bodyPr>
          <a:lstStyle>
            <a:defPPr>
              <a:defRPr lang="en-US"/>
            </a:defPPr>
            <a:lvl1pPr>
              <a:defRPr sz="1400">
                <a:solidFill>
                  <a:srgbClr val="E4AF66"/>
                </a:solidFill>
                <a:latin typeface="Duplicate Sans Regular" pitchFamily="50" charset="0"/>
              </a:defRPr>
            </a:lvl1pPr>
          </a:lstStyle>
          <a:p>
            <a:r>
              <a:rPr lang="en-US" dirty="0">
                <a:solidFill>
                  <a:srgbClr val="2B4961"/>
                </a:solidFill>
              </a:rPr>
              <a:t>Advocacy</a:t>
            </a:r>
          </a:p>
        </p:txBody>
      </p:sp>
      <p:sp>
        <p:nvSpPr>
          <p:cNvPr id="57" name="TextBox 56"/>
          <p:cNvSpPr txBox="1"/>
          <p:nvPr/>
        </p:nvSpPr>
        <p:spPr>
          <a:xfrm>
            <a:off x="1947942" y="1830391"/>
            <a:ext cx="1543949" cy="307777"/>
          </a:xfrm>
          <a:prstGeom prst="rect">
            <a:avLst/>
          </a:prstGeom>
          <a:noFill/>
        </p:spPr>
        <p:txBody>
          <a:bodyPr wrap="none" rtlCol="0">
            <a:spAutoFit/>
          </a:bodyPr>
          <a:lstStyle/>
          <a:p>
            <a:r>
              <a:rPr lang="en-US" sz="1400" dirty="0">
                <a:solidFill>
                  <a:srgbClr val="2B4961"/>
                </a:solidFill>
                <a:latin typeface="Duplicate Sans Regular" pitchFamily="50" charset="0"/>
              </a:rPr>
              <a:t>Strategic Thinking </a:t>
            </a:r>
          </a:p>
        </p:txBody>
      </p:sp>
      <p:sp>
        <p:nvSpPr>
          <p:cNvPr id="58" name="TextBox 57"/>
          <p:cNvSpPr txBox="1"/>
          <p:nvPr/>
        </p:nvSpPr>
        <p:spPr>
          <a:xfrm>
            <a:off x="5804717" y="1904760"/>
            <a:ext cx="1543949" cy="307777"/>
          </a:xfrm>
          <a:prstGeom prst="rect">
            <a:avLst/>
          </a:prstGeom>
          <a:noFill/>
        </p:spPr>
        <p:txBody>
          <a:bodyPr wrap="none" rtlCol="0">
            <a:spAutoFit/>
          </a:bodyPr>
          <a:lstStyle>
            <a:defPPr>
              <a:defRPr lang="en-US"/>
            </a:defPPr>
            <a:lvl1pPr>
              <a:defRPr sz="1400">
                <a:solidFill>
                  <a:srgbClr val="7BA4D7"/>
                </a:solidFill>
                <a:latin typeface="Duplicate Sans Regular" pitchFamily="50" charset="0"/>
              </a:defRPr>
            </a:lvl1pPr>
          </a:lstStyle>
          <a:p>
            <a:r>
              <a:rPr lang="en-US" dirty="0">
                <a:solidFill>
                  <a:srgbClr val="2B4961"/>
                </a:solidFill>
              </a:rPr>
              <a:t>Strategic Thinking </a:t>
            </a:r>
          </a:p>
        </p:txBody>
      </p:sp>
      <p:sp>
        <p:nvSpPr>
          <p:cNvPr id="59" name="TextBox 58"/>
          <p:cNvSpPr txBox="1"/>
          <p:nvPr/>
        </p:nvSpPr>
        <p:spPr>
          <a:xfrm>
            <a:off x="1744224" y="3174161"/>
            <a:ext cx="988989" cy="307777"/>
          </a:xfrm>
          <a:prstGeom prst="rect">
            <a:avLst/>
          </a:prstGeom>
          <a:noFill/>
        </p:spPr>
        <p:txBody>
          <a:bodyPr wrap="none" rtlCol="0">
            <a:spAutoFit/>
          </a:bodyPr>
          <a:lstStyle>
            <a:defPPr>
              <a:defRPr lang="en-US"/>
            </a:defPPr>
            <a:lvl1pPr>
              <a:defRPr sz="1400">
                <a:solidFill>
                  <a:srgbClr val="2B4961"/>
                </a:solidFill>
                <a:latin typeface="Duplicate Sans Regular" pitchFamily="50" charset="0"/>
              </a:defRPr>
            </a:lvl1pPr>
          </a:lstStyle>
          <a:p>
            <a:r>
              <a:rPr lang="en-US" dirty="0"/>
              <a:t>Leadership</a:t>
            </a:r>
          </a:p>
        </p:txBody>
      </p:sp>
      <p:sp>
        <p:nvSpPr>
          <p:cNvPr id="60" name="TextBox 59"/>
          <p:cNvSpPr txBox="1"/>
          <p:nvPr/>
        </p:nvSpPr>
        <p:spPr>
          <a:xfrm>
            <a:off x="3285206" y="5170960"/>
            <a:ext cx="1322926" cy="523220"/>
          </a:xfrm>
          <a:prstGeom prst="rect">
            <a:avLst/>
          </a:prstGeom>
          <a:noFill/>
        </p:spPr>
        <p:txBody>
          <a:bodyPr wrap="none" rtlCol="0">
            <a:spAutoFit/>
          </a:bodyPr>
          <a:lstStyle>
            <a:defPPr>
              <a:defRPr lang="en-US"/>
            </a:defPPr>
            <a:lvl1pPr>
              <a:defRPr sz="1400">
                <a:solidFill>
                  <a:srgbClr val="E4AF66"/>
                </a:solidFill>
                <a:latin typeface="Duplicate Sans Regular" pitchFamily="50" charset="0"/>
              </a:defRPr>
            </a:lvl1pPr>
          </a:lstStyle>
          <a:p>
            <a:r>
              <a:rPr lang="en-US" dirty="0">
                <a:solidFill>
                  <a:srgbClr val="2B4961"/>
                </a:solidFill>
              </a:rPr>
              <a:t>Inclusivity/</a:t>
            </a:r>
          </a:p>
          <a:p>
            <a:r>
              <a:rPr lang="en-US" dirty="0">
                <a:solidFill>
                  <a:srgbClr val="2B4961"/>
                </a:solidFill>
              </a:rPr>
              <a:t>Inclusive Action</a:t>
            </a:r>
          </a:p>
        </p:txBody>
      </p:sp>
      <p:sp>
        <p:nvSpPr>
          <p:cNvPr id="77" name="TextBox 76"/>
          <p:cNvSpPr txBox="1"/>
          <p:nvPr/>
        </p:nvSpPr>
        <p:spPr>
          <a:xfrm>
            <a:off x="3060250" y="2888907"/>
            <a:ext cx="1463862" cy="307777"/>
          </a:xfrm>
          <a:prstGeom prst="rect">
            <a:avLst/>
          </a:prstGeom>
          <a:noFill/>
        </p:spPr>
        <p:txBody>
          <a:bodyPr wrap="none" rtlCol="0">
            <a:spAutoFit/>
          </a:bodyPr>
          <a:lstStyle>
            <a:defPPr>
              <a:defRPr lang="en-US"/>
            </a:defPPr>
            <a:lvl1pPr>
              <a:defRPr sz="1400">
                <a:solidFill>
                  <a:srgbClr val="9783BD"/>
                </a:solidFill>
                <a:latin typeface="Duplicate Sans Regular" pitchFamily="50" charset="0"/>
              </a:defRPr>
            </a:lvl1pPr>
          </a:lstStyle>
          <a:p>
            <a:r>
              <a:rPr lang="en-US" dirty="0">
                <a:solidFill>
                  <a:srgbClr val="2B4961"/>
                </a:solidFill>
              </a:rPr>
              <a:t>Boundary Setting</a:t>
            </a:r>
          </a:p>
        </p:txBody>
      </p:sp>
      <p:sp>
        <p:nvSpPr>
          <p:cNvPr id="78" name="TextBox 77"/>
          <p:cNvSpPr txBox="1"/>
          <p:nvPr/>
        </p:nvSpPr>
        <p:spPr>
          <a:xfrm>
            <a:off x="6661522" y="3553777"/>
            <a:ext cx="1048813" cy="307777"/>
          </a:xfrm>
          <a:prstGeom prst="rect">
            <a:avLst/>
          </a:prstGeom>
          <a:noFill/>
        </p:spPr>
        <p:txBody>
          <a:bodyPr wrap="none" rtlCol="0">
            <a:spAutoFit/>
          </a:bodyPr>
          <a:lstStyle/>
          <a:p>
            <a:r>
              <a:rPr lang="en-US" sz="1400" dirty="0">
                <a:solidFill>
                  <a:srgbClr val="2B4961"/>
                </a:solidFill>
                <a:latin typeface="Duplicate Sans Regular" pitchFamily="50" charset="0"/>
              </a:rPr>
              <a:t>Negotiation</a:t>
            </a:r>
          </a:p>
        </p:txBody>
      </p:sp>
      <p:sp>
        <p:nvSpPr>
          <p:cNvPr id="79" name="TextBox 78"/>
          <p:cNvSpPr txBox="1"/>
          <p:nvPr/>
        </p:nvSpPr>
        <p:spPr>
          <a:xfrm>
            <a:off x="8468337" y="4816323"/>
            <a:ext cx="988989" cy="307777"/>
          </a:xfrm>
          <a:prstGeom prst="rect">
            <a:avLst/>
          </a:prstGeom>
          <a:noFill/>
        </p:spPr>
        <p:txBody>
          <a:bodyPr wrap="none" rtlCol="0">
            <a:spAutoFit/>
          </a:bodyPr>
          <a:lstStyle/>
          <a:p>
            <a:r>
              <a:rPr lang="en-US" sz="1400" dirty="0">
                <a:solidFill>
                  <a:srgbClr val="2B4961"/>
                </a:solidFill>
                <a:latin typeface="Duplicate Sans Regular" pitchFamily="50" charset="0"/>
              </a:rPr>
              <a:t>Leadership</a:t>
            </a:r>
          </a:p>
        </p:txBody>
      </p:sp>
      <p:sp>
        <p:nvSpPr>
          <p:cNvPr id="80" name="TextBox 79"/>
          <p:cNvSpPr txBox="1"/>
          <p:nvPr/>
        </p:nvSpPr>
        <p:spPr>
          <a:xfrm>
            <a:off x="2977132" y="4336756"/>
            <a:ext cx="932261" cy="523220"/>
          </a:xfrm>
          <a:prstGeom prst="rect">
            <a:avLst/>
          </a:prstGeom>
          <a:noFill/>
        </p:spPr>
        <p:txBody>
          <a:bodyPr wrap="square" rtlCol="0">
            <a:spAutoFit/>
          </a:bodyPr>
          <a:lstStyle/>
          <a:p>
            <a:r>
              <a:rPr lang="en-US" sz="1400" dirty="0">
                <a:solidFill>
                  <a:srgbClr val="2B4961"/>
                </a:solidFill>
                <a:latin typeface="Duplicate Sans Regular" pitchFamily="50" charset="0"/>
              </a:rPr>
              <a:t>Cultural Agility</a:t>
            </a:r>
          </a:p>
        </p:txBody>
      </p:sp>
      <p:sp>
        <p:nvSpPr>
          <p:cNvPr id="81" name="TextBox 80"/>
          <p:cNvSpPr txBox="1"/>
          <p:nvPr/>
        </p:nvSpPr>
        <p:spPr>
          <a:xfrm>
            <a:off x="4930656" y="1613378"/>
            <a:ext cx="899926" cy="307777"/>
          </a:xfrm>
          <a:prstGeom prst="rect">
            <a:avLst/>
          </a:prstGeom>
          <a:noFill/>
        </p:spPr>
        <p:txBody>
          <a:bodyPr wrap="none" rtlCol="0">
            <a:spAutoFit/>
          </a:bodyPr>
          <a:lstStyle/>
          <a:p>
            <a:r>
              <a:rPr lang="en-US" sz="1400" dirty="0">
                <a:solidFill>
                  <a:srgbClr val="2B4961"/>
                </a:solidFill>
                <a:latin typeface="Duplicate Sans Regular" pitchFamily="50" charset="0"/>
              </a:rPr>
              <a:t>Advocacy</a:t>
            </a:r>
          </a:p>
        </p:txBody>
      </p:sp>
      <p:sp>
        <p:nvSpPr>
          <p:cNvPr id="82" name="TextBox 81"/>
          <p:cNvSpPr txBox="1"/>
          <p:nvPr/>
        </p:nvSpPr>
        <p:spPr>
          <a:xfrm>
            <a:off x="7999852" y="1581971"/>
            <a:ext cx="1844608" cy="307777"/>
          </a:xfrm>
          <a:prstGeom prst="rect">
            <a:avLst/>
          </a:prstGeom>
          <a:noFill/>
        </p:spPr>
        <p:txBody>
          <a:bodyPr wrap="none" rtlCol="0">
            <a:spAutoFit/>
          </a:bodyPr>
          <a:lstStyle/>
          <a:p>
            <a:r>
              <a:rPr lang="en-US" sz="1400" dirty="0">
                <a:solidFill>
                  <a:srgbClr val="2B4961"/>
                </a:solidFill>
                <a:latin typeface="Duplicate Sans Regular" pitchFamily="50" charset="0"/>
              </a:rPr>
              <a:t>Aesthetic Appreciation</a:t>
            </a:r>
          </a:p>
        </p:txBody>
      </p:sp>
      <p:sp>
        <p:nvSpPr>
          <p:cNvPr id="83" name="TextBox 82"/>
          <p:cNvSpPr txBox="1"/>
          <p:nvPr/>
        </p:nvSpPr>
        <p:spPr>
          <a:xfrm>
            <a:off x="5856240" y="1063756"/>
            <a:ext cx="1042786" cy="307777"/>
          </a:xfrm>
          <a:prstGeom prst="rect">
            <a:avLst/>
          </a:prstGeom>
          <a:noFill/>
        </p:spPr>
        <p:txBody>
          <a:bodyPr wrap="none" rtlCol="0">
            <a:spAutoFit/>
          </a:bodyPr>
          <a:lstStyle>
            <a:defPPr>
              <a:defRPr lang="en-US"/>
            </a:defPPr>
            <a:lvl1pPr>
              <a:defRPr sz="1400">
                <a:solidFill>
                  <a:srgbClr val="7BA4D7"/>
                </a:solidFill>
                <a:latin typeface="Duplicate Sans Regular" pitchFamily="50" charset="0"/>
              </a:defRPr>
            </a:lvl1pPr>
          </a:lstStyle>
          <a:p>
            <a:r>
              <a:rPr lang="en-US" dirty="0">
                <a:solidFill>
                  <a:srgbClr val="2B4961"/>
                </a:solidFill>
              </a:rPr>
              <a:t>Networking</a:t>
            </a:r>
          </a:p>
        </p:txBody>
      </p:sp>
      <p:sp>
        <p:nvSpPr>
          <p:cNvPr id="84" name="TextBox 83"/>
          <p:cNvSpPr txBox="1"/>
          <p:nvPr/>
        </p:nvSpPr>
        <p:spPr>
          <a:xfrm>
            <a:off x="7261894" y="2360813"/>
            <a:ext cx="844527" cy="307777"/>
          </a:xfrm>
          <a:prstGeom prst="rect">
            <a:avLst/>
          </a:prstGeom>
          <a:noFill/>
        </p:spPr>
        <p:txBody>
          <a:bodyPr wrap="none" rtlCol="0">
            <a:spAutoFit/>
          </a:bodyPr>
          <a:lstStyle/>
          <a:p>
            <a:r>
              <a:rPr lang="en-US" sz="1400" dirty="0">
                <a:solidFill>
                  <a:srgbClr val="2B4961"/>
                </a:solidFill>
                <a:latin typeface="Duplicate Sans Regular" pitchFamily="50" charset="0"/>
              </a:rPr>
              <a:t>Empathy</a:t>
            </a:r>
          </a:p>
        </p:txBody>
      </p:sp>
      <p:sp>
        <p:nvSpPr>
          <p:cNvPr id="85" name="TextBox 84"/>
          <p:cNvSpPr txBox="1"/>
          <p:nvPr/>
        </p:nvSpPr>
        <p:spPr>
          <a:xfrm>
            <a:off x="4841783" y="2067783"/>
            <a:ext cx="827599" cy="307777"/>
          </a:xfrm>
          <a:prstGeom prst="rect">
            <a:avLst/>
          </a:prstGeom>
          <a:noFill/>
        </p:spPr>
        <p:txBody>
          <a:bodyPr wrap="none" rtlCol="0">
            <a:spAutoFit/>
          </a:bodyPr>
          <a:lstStyle/>
          <a:p>
            <a:r>
              <a:rPr lang="en-US" sz="1400" dirty="0">
                <a:solidFill>
                  <a:srgbClr val="2B4961"/>
                </a:solidFill>
                <a:latin typeface="Duplicate Sans Regular" pitchFamily="50" charset="0"/>
              </a:rPr>
              <a:t>Self-Care</a:t>
            </a:r>
          </a:p>
        </p:txBody>
      </p:sp>
      <p:sp>
        <p:nvSpPr>
          <p:cNvPr id="86" name="TextBox 85"/>
          <p:cNvSpPr txBox="1"/>
          <p:nvPr/>
        </p:nvSpPr>
        <p:spPr>
          <a:xfrm>
            <a:off x="8509160" y="3954074"/>
            <a:ext cx="1459887" cy="307777"/>
          </a:xfrm>
          <a:prstGeom prst="rect">
            <a:avLst/>
          </a:prstGeom>
          <a:noFill/>
        </p:spPr>
        <p:txBody>
          <a:bodyPr wrap="none" rtlCol="0">
            <a:spAutoFit/>
          </a:bodyPr>
          <a:lstStyle/>
          <a:p>
            <a:r>
              <a:rPr lang="en-US" sz="1400" dirty="0">
                <a:solidFill>
                  <a:srgbClr val="2B4961"/>
                </a:solidFill>
                <a:latin typeface="Duplicate Sans Regular" pitchFamily="50" charset="0"/>
              </a:rPr>
              <a:t>Systems Thinking</a:t>
            </a:r>
          </a:p>
        </p:txBody>
      </p:sp>
      <p:sp>
        <p:nvSpPr>
          <p:cNvPr id="88" name="TextBox 87"/>
          <p:cNvSpPr txBox="1"/>
          <p:nvPr/>
        </p:nvSpPr>
        <p:spPr>
          <a:xfrm>
            <a:off x="6195621" y="4466384"/>
            <a:ext cx="818366" cy="307777"/>
          </a:xfrm>
          <a:prstGeom prst="rect">
            <a:avLst/>
          </a:prstGeom>
          <a:noFill/>
        </p:spPr>
        <p:txBody>
          <a:bodyPr wrap="none" rtlCol="0">
            <a:spAutoFit/>
          </a:bodyPr>
          <a:lstStyle/>
          <a:p>
            <a:r>
              <a:rPr lang="en-US" sz="1400" dirty="0">
                <a:solidFill>
                  <a:srgbClr val="2B4961"/>
                </a:solidFill>
                <a:latin typeface="Duplicate Sans Regular" pitchFamily="50" charset="0"/>
              </a:rPr>
              <a:t>Integrity</a:t>
            </a:r>
          </a:p>
        </p:txBody>
      </p:sp>
      <p:sp>
        <p:nvSpPr>
          <p:cNvPr id="89" name="TextBox 88"/>
          <p:cNvSpPr txBox="1"/>
          <p:nvPr/>
        </p:nvSpPr>
        <p:spPr>
          <a:xfrm>
            <a:off x="5179076" y="3252078"/>
            <a:ext cx="1137549" cy="523220"/>
          </a:xfrm>
          <a:prstGeom prst="rect">
            <a:avLst/>
          </a:prstGeom>
          <a:noFill/>
        </p:spPr>
        <p:txBody>
          <a:bodyPr wrap="square" rtlCol="0">
            <a:spAutoFit/>
          </a:bodyPr>
          <a:lstStyle>
            <a:defPPr>
              <a:defRPr lang="en-US"/>
            </a:defPPr>
            <a:lvl1pPr>
              <a:defRPr sz="1400">
                <a:solidFill>
                  <a:srgbClr val="DF738B"/>
                </a:solidFill>
                <a:latin typeface="Duplicate Sans Regular" pitchFamily="50" charset="0"/>
              </a:defRPr>
            </a:lvl1pPr>
          </a:lstStyle>
          <a:p>
            <a:r>
              <a:rPr lang="en-US" dirty="0">
                <a:solidFill>
                  <a:srgbClr val="2B4961"/>
                </a:solidFill>
              </a:rPr>
              <a:t>Design Thinking</a:t>
            </a:r>
          </a:p>
        </p:txBody>
      </p:sp>
      <p:sp>
        <p:nvSpPr>
          <p:cNvPr id="90" name="TextBox 89"/>
          <p:cNvSpPr txBox="1"/>
          <p:nvPr/>
        </p:nvSpPr>
        <p:spPr>
          <a:xfrm>
            <a:off x="3179211" y="2451260"/>
            <a:ext cx="1114729" cy="307777"/>
          </a:xfrm>
          <a:prstGeom prst="rect">
            <a:avLst/>
          </a:prstGeom>
          <a:noFill/>
        </p:spPr>
        <p:txBody>
          <a:bodyPr wrap="none" rtlCol="0">
            <a:spAutoFit/>
          </a:bodyPr>
          <a:lstStyle>
            <a:defPPr>
              <a:defRPr lang="en-US"/>
            </a:defPPr>
            <a:lvl1pPr>
              <a:defRPr sz="1400">
                <a:solidFill>
                  <a:srgbClr val="7BA4D7"/>
                </a:solidFill>
                <a:latin typeface="Duplicate Sans Regular" pitchFamily="50" charset="0"/>
              </a:defRPr>
            </a:lvl1pPr>
          </a:lstStyle>
          <a:p>
            <a:r>
              <a:rPr lang="en-US" dirty="0">
                <a:solidFill>
                  <a:srgbClr val="2B4961"/>
                </a:solidFill>
              </a:rPr>
              <a:t>Organization</a:t>
            </a:r>
          </a:p>
        </p:txBody>
      </p:sp>
      <p:sp>
        <p:nvSpPr>
          <p:cNvPr id="91" name="TextBox 90"/>
          <p:cNvSpPr txBox="1"/>
          <p:nvPr/>
        </p:nvSpPr>
        <p:spPr>
          <a:xfrm>
            <a:off x="6956565" y="5260300"/>
            <a:ext cx="1121141" cy="523220"/>
          </a:xfrm>
          <a:prstGeom prst="rect">
            <a:avLst/>
          </a:prstGeom>
          <a:noFill/>
        </p:spPr>
        <p:txBody>
          <a:bodyPr wrap="none" rtlCol="0">
            <a:spAutoFit/>
          </a:bodyPr>
          <a:lstStyle/>
          <a:p>
            <a:r>
              <a:rPr lang="en-US" sz="1400" dirty="0">
                <a:solidFill>
                  <a:srgbClr val="2B4961"/>
                </a:solidFill>
                <a:latin typeface="Duplicate Sans Regular" pitchFamily="50" charset="0"/>
              </a:rPr>
              <a:t>Aesthetic</a:t>
            </a:r>
          </a:p>
          <a:p>
            <a:r>
              <a:rPr lang="en-US" sz="1400" dirty="0">
                <a:solidFill>
                  <a:srgbClr val="2B4961"/>
                </a:solidFill>
                <a:latin typeface="Duplicate Sans Regular" pitchFamily="50" charset="0"/>
              </a:rPr>
              <a:t>Appreciation</a:t>
            </a:r>
          </a:p>
        </p:txBody>
      </p:sp>
      <p:sp>
        <p:nvSpPr>
          <p:cNvPr id="92" name="TextBox 91"/>
          <p:cNvSpPr txBox="1"/>
          <p:nvPr/>
        </p:nvSpPr>
        <p:spPr>
          <a:xfrm>
            <a:off x="3145685" y="3487874"/>
            <a:ext cx="1459887" cy="307777"/>
          </a:xfrm>
          <a:prstGeom prst="rect">
            <a:avLst/>
          </a:prstGeom>
          <a:noFill/>
        </p:spPr>
        <p:txBody>
          <a:bodyPr wrap="none" rtlCol="0">
            <a:spAutoFit/>
          </a:bodyPr>
          <a:lstStyle/>
          <a:p>
            <a:r>
              <a:rPr lang="en-US" sz="1400" dirty="0">
                <a:solidFill>
                  <a:srgbClr val="2B4961"/>
                </a:solidFill>
                <a:latin typeface="Duplicate Sans Regular" pitchFamily="50" charset="0"/>
              </a:rPr>
              <a:t>Entrepreneurship</a:t>
            </a:r>
          </a:p>
        </p:txBody>
      </p:sp>
      <p:sp>
        <p:nvSpPr>
          <p:cNvPr id="69" name="TextBox 68"/>
          <p:cNvSpPr txBox="1"/>
          <p:nvPr/>
        </p:nvSpPr>
        <p:spPr>
          <a:xfrm>
            <a:off x="6126856" y="3929324"/>
            <a:ext cx="1248675" cy="307777"/>
          </a:xfrm>
          <a:prstGeom prst="rect">
            <a:avLst/>
          </a:prstGeom>
          <a:noFill/>
        </p:spPr>
        <p:txBody>
          <a:bodyPr wrap="square" rtlCol="0">
            <a:spAutoFit/>
          </a:bodyPr>
          <a:lstStyle>
            <a:defPPr>
              <a:defRPr lang="en-US"/>
            </a:defPPr>
            <a:lvl1pPr>
              <a:defRPr sz="1400">
                <a:solidFill>
                  <a:srgbClr val="27B8AE"/>
                </a:solidFill>
                <a:latin typeface="Duplicate Sans Regular" pitchFamily="50" charset="0"/>
              </a:defRPr>
            </a:lvl1pPr>
          </a:lstStyle>
          <a:p>
            <a:r>
              <a:rPr lang="en-US" dirty="0">
                <a:solidFill>
                  <a:srgbClr val="2B4961"/>
                </a:solidFill>
              </a:rPr>
              <a:t>Cultural Agility</a:t>
            </a:r>
          </a:p>
        </p:txBody>
      </p:sp>
      <p:sp>
        <p:nvSpPr>
          <p:cNvPr id="72" name="TextBox 71"/>
          <p:cNvSpPr txBox="1"/>
          <p:nvPr/>
        </p:nvSpPr>
        <p:spPr>
          <a:xfrm>
            <a:off x="648018" y="5926429"/>
            <a:ext cx="10925713" cy="646331"/>
          </a:xfrm>
          <a:prstGeom prst="rect">
            <a:avLst/>
          </a:prstGeom>
          <a:noFill/>
        </p:spPr>
        <p:txBody>
          <a:bodyPr wrap="square" rtlCol="0">
            <a:spAutoFit/>
          </a:bodyPr>
          <a:lstStyle/>
          <a:p>
            <a:pPr algn="ctr"/>
            <a:r>
              <a:rPr lang="en-US" sz="3600" b="1" u="sng" dirty="0">
                <a:latin typeface="Duplicate Sans Regular" pitchFamily="50" charset="0"/>
              </a:rPr>
              <a:t>Connect</a:t>
            </a:r>
            <a:r>
              <a:rPr lang="en-US" sz="3600" dirty="0">
                <a:latin typeface="Duplicate Sans Regular" pitchFamily="50" charset="0"/>
              </a:rPr>
              <a:t> skills and literacies to experiences</a:t>
            </a:r>
            <a:endParaRPr lang="en-US" sz="3600" b="1" u="sng" dirty="0">
              <a:latin typeface="Duplicate Sans Regular" pitchFamily="50" charset="0"/>
            </a:endParaRPr>
          </a:p>
        </p:txBody>
      </p:sp>
      <p:sp>
        <p:nvSpPr>
          <p:cNvPr id="3" name="Oval 2"/>
          <p:cNvSpPr/>
          <p:nvPr/>
        </p:nvSpPr>
        <p:spPr>
          <a:xfrm>
            <a:off x="3587543" y="1155678"/>
            <a:ext cx="1166920" cy="1166920"/>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1" name="Oval 140"/>
          <p:cNvSpPr/>
          <p:nvPr/>
        </p:nvSpPr>
        <p:spPr>
          <a:xfrm>
            <a:off x="3928797" y="3939372"/>
            <a:ext cx="1166920" cy="1166920"/>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2" name="Oval 141"/>
          <p:cNvSpPr/>
          <p:nvPr/>
        </p:nvSpPr>
        <p:spPr>
          <a:xfrm>
            <a:off x="7341868" y="4066984"/>
            <a:ext cx="1166920" cy="1166920"/>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4" name="Oval 143"/>
          <p:cNvSpPr/>
          <p:nvPr/>
        </p:nvSpPr>
        <p:spPr>
          <a:xfrm>
            <a:off x="8088527" y="2074078"/>
            <a:ext cx="1166920" cy="1166920"/>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5" name="Oval 144"/>
          <p:cNvSpPr/>
          <p:nvPr/>
        </p:nvSpPr>
        <p:spPr>
          <a:xfrm>
            <a:off x="4650837" y="2516067"/>
            <a:ext cx="726303" cy="726303"/>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6" name="Oval 145"/>
          <p:cNvSpPr/>
          <p:nvPr/>
        </p:nvSpPr>
        <p:spPr>
          <a:xfrm>
            <a:off x="6991432" y="1105011"/>
            <a:ext cx="726303" cy="726303"/>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7" name="Oval 146"/>
          <p:cNvSpPr/>
          <p:nvPr/>
        </p:nvSpPr>
        <p:spPr>
          <a:xfrm>
            <a:off x="6282476" y="2925764"/>
            <a:ext cx="540731" cy="540731"/>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8" name="Oval 147"/>
          <p:cNvSpPr/>
          <p:nvPr/>
        </p:nvSpPr>
        <p:spPr>
          <a:xfrm>
            <a:off x="5731429" y="4665754"/>
            <a:ext cx="540731" cy="540731"/>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9" name="Oval 148"/>
          <p:cNvSpPr/>
          <p:nvPr/>
        </p:nvSpPr>
        <p:spPr>
          <a:xfrm>
            <a:off x="2544195" y="3491620"/>
            <a:ext cx="540731" cy="540731"/>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3" name="TextBox 142"/>
          <p:cNvSpPr txBox="1"/>
          <p:nvPr/>
        </p:nvSpPr>
        <p:spPr>
          <a:xfrm>
            <a:off x="5632715" y="2495651"/>
            <a:ext cx="1456553" cy="307777"/>
          </a:xfrm>
          <a:prstGeom prst="rect">
            <a:avLst/>
          </a:prstGeom>
          <a:noFill/>
        </p:spPr>
        <p:txBody>
          <a:bodyPr wrap="none" rtlCol="0">
            <a:spAutoFit/>
          </a:bodyPr>
          <a:lstStyle/>
          <a:p>
            <a:r>
              <a:rPr lang="en-US" sz="1400" dirty="0">
                <a:solidFill>
                  <a:srgbClr val="2B4961"/>
                </a:solidFill>
                <a:latin typeface="Duplicate Sans Regular" pitchFamily="50" charset="0"/>
              </a:rPr>
              <a:t>Civic-Mindedness</a:t>
            </a:r>
          </a:p>
        </p:txBody>
      </p:sp>
    </p:spTree>
    <p:extLst>
      <p:ext uri="{BB962C8B-B14F-4D97-AF65-F5344CB8AC3E}">
        <p14:creationId xmlns:p14="http://schemas.microsoft.com/office/powerpoint/2010/main" val="10645060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EFE937BA-F8E2-4235-81C9-59AC68C081FD}"/>
              </a:ext>
            </a:extLst>
          </p:cNvPr>
          <p:cNvGrpSpPr/>
          <p:nvPr/>
        </p:nvGrpSpPr>
        <p:grpSpPr>
          <a:xfrm>
            <a:off x="2403707" y="976488"/>
            <a:ext cx="7022592" cy="4425696"/>
            <a:chOff x="777240" y="749808"/>
            <a:chExt cx="7022592" cy="4425696"/>
          </a:xfrm>
        </p:grpSpPr>
        <p:grpSp>
          <p:nvGrpSpPr>
            <p:cNvPr id="71" name="Group 70">
              <a:extLst>
                <a:ext uri="{FF2B5EF4-FFF2-40B4-BE49-F238E27FC236}">
                  <a16:creationId xmlns:a16="http://schemas.microsoft.com/office/drawing/2014/main" id="{65C0E891-2A71-4812-9F7D-2912AEF0E873}"/>
                </a:ext>
              </a:extLst>
            </p:cNvPr>
            <p:cNvGrpSpPr/>
            <p:nvPr/>
          </p:nvGrpSpPr>
          <p:grpSpPr>
            <a:xfrm>
              <a:off x="1788625" y="757565"/>
              <a:ext cx="1508760" cy="1508760"/>
              <a:chOff x="8244910" y="585303"/>
              <a:chExt cx="1642129" cy="1642131"/>
            </a:xfrm>
          </p:grpSpPr>
          <p:sp>
            <p:nvSpPr>
              <p:cNvPr id="136" name="Block Arc 135">
                <a:extLst>
                  <a:ext uri="{FF2B5EF4-FFF2-40B4-BE49-F238E27FC236}">
                    <a16:creationId xmlns:a16="http://schemas.microsoft.com/office/drawing/2014/main" id="{63F71194-DF18-4037-9EF5-16E0B69412F4}"/>
                  </a:ext>
                </a:extLst>
              </p:cNvPr>
              <p:cNvSpPr/>
              <p:nvPr/>
            </p:nvSpPr>
            <p:spPr>
              <a:xfrm rot="16200000">
                <a:off x="8244910" y="585305"/>
                <a:ext cx="1642129" cy="1642127"/>
              </a:xfrm>
              <a:prstGeom prst="blockArc">
                <a:avLst>
                  <a:gd name="adj1" fmla="val 5161863"/>
                  <a:gd name="adj2" fmla="val 9086751"/>
                  <a:gd name="adj3" fmla="val 786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7" name="Block Arc 136">
                <a:extLst>
                  <a:ext uri="{FF2B5EF4-FFF2-40B4-BE49-F238E27FC236}">
                    <a16:creationId xmlns:a16="http://schemas.microsoft.com/office/drawing/2014/main" id="{B4277341-76C6-4107-BF02-5FC3B8002C67}"/>
                  </a:ext>
                </a:extLst>
              </p:cNvPr>
              <p:cNvSpPr/>
              <p:nvPr/>
            </p:nvSpPr>
            <p:spPr>
              <a:xfrm rot="9204636">
                <a:off x="8244910" y="585303"/>
                <a:ext cx="1642128" cy="1642130"/>
              </a:xfrm>
              <a:prstGeom prst="blockArc">
                <a:avLst>
                  <a:gd name="adj1" fmla="val 16553468"/>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8" name="Block Arc 137">
                <a:extLst>
                  <a:ext uri="{FF2B5EF4-FFF2-40B4-BE49-F238E27FC236}">
                    <a16:creationId xmlns:a16="http://schemas.microsoft.com/office/drawing/2014/main" id="{CC982BDE-A243-47CC-A1C1-48DBBA75D597}"/>
                  </a:ext>
                </a:extLst>
              </p:cNvPr>
              <p:cNvSpPr/>
              <p:nvPr/>
            </p:nvSpPr>
            <p:spPr>
              <a:xfrm rot="14832030">
                <a:off x="8244910" y="585305"/>
                <a:ext cx="1642130" cy="1642127"/>
              </a:xfrm>
              <a:prstGeom prst="blockArc">
                <a:avLst>
                  <a:gd name="adj1" fmla="val 20155630"/>
                  <a:gd name="adj2" fmla="val 4679797"/>
                  <a:gd name="adj3" fmla="val 834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9" name="Block Arc 138">
                <a:extLst>
                  <a:ext uri="{FF2B5EF4-FFF2-40B4-BE49-F238E27FC236}">
                    <a16:creationId xmlns:a16="http://schemas.microsoft.com/office/drawing/2014/main" id="{5FD03F1B-5930-44F6-AE7E-5FE210815B38}"/>
                  </a:ext>
                </a:extLst>
              </p:cNvPr>
              <p:cNvSpPr/>
              <p:nvPr/>
            </p:nvSpPr>
            <p:spPr>
              <a:xfrm rot="10633041">
                <a:off x="8244910" y="585304"/>
                <a:ext cx="1642128" cy="1642130"/>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40" name="Block Arc 139">
                <a:extLst>
                  <a:ext uri="{FF2B5EF4-FFF2-40B4-BE49-F238E27FC236}">
                    <a16:creationId xmlns:a16="http://schemas.microsoft.com/office/drawing/2014/main" id="{E353139A-E5E7-4B3E-A90E-CF041598D877}"/>
                  </a:ext>
                </a:extLst>
              </p:cNvPr>
              <p:cNvSpPr/>
              <p:nvPr/>
            </p:nvSpPr>
            <p:spPr>
              <a:xfrm rot="12800091">
                <a:off x="8244912" y="585305"/>
                <a:ext cx="1642127" cy="1642129"/>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3" name="Group 72">
              <a:extLst>
                <a:ext uri="{FF2B5EF4-FFF2-40B4-BE49-F238E27FC236}">
                  <a16:creationId xmlns:a16="http://schemas.microsoft.com/office/drawing/2014/main" id="{15E4EBE3-452C-44BD-861F-FE373FE57158}"/>
                </a:ext>
              </a:extLst>
            </p:cNvPr>
            <p:cNvGrpSpPr/>
            <p:nvPr/>
          </p:nvGrpSpPr>
          <p:grpSpPr>
            <a:xfrm>
              <a:off x="5230368" y="749808"/>
              <a:ext cx="987552" cy="987552"/>
              <a:chOff x="3823933" y="2259268"/>
              <a:chExt cx="4515206" cy="4515209"/>
            </a:xfrm>
          </p:grpSpPr>
          <p:sp>
            <p:nvSpPr>
              <p:cNvPr id="131" name="Block Arc 130">
                <a:extLst>
                  <a:ext uri="{FF2B5EF4-FFF2-40B4-BE49-F238E27FC236}">
                    <a16:creationId xmlns:a16="http://schemas.microsoft.com/office/drawing/2014/main" id="{5D327782-4669-4E1B-AB36-30AFC8E34901}"/>
                  </a:ext>
                </a:extLst>
              </p:cNvPr>
              <p:cNvSpPr/>
              <p:nvPr/>
            </p:nvSpPr>
            <p:spPr>
              <a:xfrm rot="16200000">
                <a:off x="3823934" y="2259272"/>
                <a:ext cx="4515204" cy="4515201"/>
              </a:xfrm>
              <a:prstGeom prst="blockArc">
                <a:avLst>
                  <a:gd name="adj1" fmla="val 5161863"/>
                  <a:gd name="adj2" fmla="val 9086751"/>
                  <a:gd name="adj3" fmla="val 7863"/>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2" name="Block Arc 131">
                <a:extLst>
                  <a:ext uri="{FF2B5EF4-FFF2-40B4-BE49-F238E27FC236}">
                    <a16:creationId xmlns:a16="http://schemas.microsoft.com/office/drawing/2014/main" id="{CBB9D233-FFA7-49CF-8457-3E8604A4A3F8}"/>
                  </a:ext>
                </a:extLst>
              </p:cNvPr>
              <p:cNvSpPr/>
              <p:nvPr/>
            </p:nvSpPr>
            <p:spPr>
              <a:xfrm rot="9204636">
                <a:off x="3823934" y="2259268"/>
                <a:ext cx="4515203" cy="4515206"/>
              </a:xfrm>
              <a:prstGeom prst="blockArc">
                <a:avLst>
                  <a:gd name="adj1" fmla="val 16553468"/>
                  <a:gd name="adj2" fmla="val 2500016"/>
                  <a:gd name="adj3" fmla="val 7888"/>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3" name="Block Arc 132">
                <a:extLst>
                  <a:ext uri="{FF2B5EF4-FFF2-40B4-BE49-F238E27FC236}">
                    <a16:creationId xmlns:a16="http://schemas.microsoft.com/office/drawing/2014/main" id="{C2A2C91E-392F-4CF7-B7AB-CCB005545F72}"/>
                  </a:ext>
                </a:extLst>
              </p:cNvPr>
              <p:cNvSpPr/>
              <p:nvPr/>
            </p:nvSpPr>
            <p:spPr>
              <a:xfrm rot="14832030">
                <a:off x="3823934" y="2259273"/>
                <a:ext cx="4515207" cy="4515201"/>
              </a:xfrm>
              <a:prstGeom prst="blockArc">
                <a:avLst>
                  <a:gd name="adj1" fmla="val 20155630"/>
                  <a:gd name="adj2" fmla="val 4679797"/>
                  <a:gd name="adj3" fmla="val 834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4" name="Block Arc 133">
                <a:extLst>
                  <a:ext uri="{FF2B5EF4-FFF2-40B4-BE49-F238E27FC236}">
                    <a16:creationId xmlns:a16="http://schemas.microsoft.com/office/drawing/2014/main" id="{790828DE-777E-4EA7-BB20-AF160C31BC95}"/>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5" name="Block Arc 134">
                <a:extLst>
                  <a:ext uri="{FF2B5EF4-FFF2-40B4-BE49-F238E27FC236}">
                    <a16:creationId xmlns:a16="http://schemas.microsoft.com/office/drawing/2014/main" id="{9EDDDC39-23D9-489F-9BC1-27CB2E79E306}"/>
                  </a:ext>
                </a:extLst>
              </p:cNvPr>
              <p:cNvSpPr/>
              <p:nvPr/>
            </p:nvSpPr>
            <p:spPr>
              <a:xfrm rot="12800091">
                <a:off x="3823938" y="2259273"/>
                <a:ext cx="4515201" cy="4515204"/>
              </a:xfrm>
              <a:prstGeom prst="blockArc">
                <a:avLst>
                  <a:gd name="adj1" fmla="val 7163904"/>
                  <a:gd name="adj2" fmla="val 8273865"/>
                  <a:gd name="adj3" fmla="val 7737"/>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4" name="Group 73">
              <a:extLst>
                <a:ext uri="{FF2B5EF4-FFF2-40B4-BE49-F238E27FC236}">
                  <a16:creationId xmlns:a16="http://schemas.microsoft.com/office/drawing/2014/main" id="{69823B65-13A8-409A-8FA7-4938A3A9FFEA}"/>
                </a:ext>
              </a:extLst>
            </p:cNvPr>
            <p:cNvGrpSpPr/>
            <p:nvPr/>
          </p:nvGrpSpPr>
          <p:grpSpPr>
            <a:xfrm>
              <a:off x="6291072" y="1673352"/>
              <a:ext cx="1508760" cy="1508760"/>
              <a:chOff x="3823933" y="2259268"/>
              <a:chExt cx="4515206" cy="4515209"/>
            </a:xfrm>
          </p:grpSpPr>
          <p:sp>
            <p:nvSpPr>
              <p:cNvPr id="126" name="Block Arc 125">
                <a:extLst>
                  <a:ext uri="{FF2B5EF4-FFF2-40B4-BE49-F238E27FC236}">
                    <a16:creationId xmlns:a16="http://schemas.microsoft.com/office/drawing/2014/main" id="{E8D595CE-C585-4B7A-B915-4EC721AEB995}"/>
                  </a:ext>
                </a:extLst>
              </p:cNvPr>
              <p:cNvSpPr/>
              <p:nvPr/>
            </p:nvSpPr>
            <p:spPr>
              <a:xfrm rot="16200000">
                <a:off x="3823934" y="2259272"/>
                <a:ext cx="4515204" cy="4515201"/>
              </a:xfrm>
              <a:prstGeom prst="blockArc">
                <a:avLst>
                  <a:gd name="adj1" fmla="val 5161863"/>
                  <a:gd name="adj2" fmla="val 9086751"/>
                  <a:gd name="adj3" fmla="val 7863"/>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7" name="Block Arc 126">
                <a:extLst>
                  <a:ext uri="{FF2B5EF4-FFF2-40B4-BE49-F238E27FC236}">
                    <a16:creationId xmlns:a16="http://schemas.microsoft.com/office/drawing/2014/main" id="{A91248EB-FB59-4CF0-93C3-2876F32F5844}"/>
                  </a:ext>
                </a:extLst>
              </p:cNvPr>
              <p:cNvSpPr/>
              <p:nvPr/>
            </p:nvSpPr>
            <p:spPr>
              <a:xfrm rot="9204636">
                <a:off x="3823934" y="2259268"/>
                <a:ext cx="4515203" cy="4515206"/>
              </a:xfrm>
              <a:prstGeom prst="blockArc">
                <a:avLst>
                  <a:gd name="adj1" fmla="val 16553468"/>
                  <a:gd name="adj2" fmla="val 2500016"/>
                  <a:gd name="adj3" fmla="val 7888"/>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8" name="Block Arc 127">
                <a:extLst>
                  <a:ext uri="{FF2B5EF4-FFF2-40B4-BE49-F238E27FC236}">
                    <a16:creationId xmlns:a16="http://schemas.microsoft.com/office/drawing/2014/main" id="{640859BF-1AD7-4AB0-90E0-B3DDAB877109}"/>
                  </a:ext>
                </a:extLst>
              </p:cNvPr>
              <p:cNvSpPr/>
              <p:nvPr/>
            </p:nvSpPr>
            <p:spPr>
              <a:xfrm rot="14832030">
                <a:off x="3823934" y="2259273"/>
                <a:ext cx="4515207" cy="4515201"/>
              </a:xfrm>
              <a:prstGeom prst="blockArc">
                <a:avLst>
                  <a:gd name="adj1" fmla="val 20155630"/>
                  <a:gd name="adj2" fmla="val 4679797"/>
                  <a:gd name="adj3" fmla="val 8346"/>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9" name="Block Arc 128">
                <a:extLst>
                  <a:ext uri="{FF2B5EF4-FFF2-40B4-BE49-F238E27FC236}">
                    <a16:creationId xmlns:a16="http://schemas.microsoft.com/office/drawing/2014/main" id="{BCD029BA-84DB-4854-A9CA-F5C1AF593D85}"/>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30" name="Block Arc 129">
                <a:extLst>
                  <a:ext uri="{FF2B5EF4-FFF2-40B4-BE49-F238E27FC236}">
                    <a16:creationId xmlns:a16="http://schemas.microsoft.com/office/drawing/2014/main" id="{D69BB3C6-6A81-42D1-A677-7CC6DCC5D50D}"/>
                  </a:ext>
                </a:extLst>
              </p:cNvPr>
              <p:cNvSpPr/>
              <p:nvPr/>
            </p:nvSpPr>
            <p:spPr>
              <a:xfrm rot="12800091">
                <a:off x="3823938" y="2259273"/>
                <a:ext cx="4515201" cy="4515204"/>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5" name="Group 74">
              <a:extLst>
                <a:ext uri="{FF2B5EF4-FFF2-40B4-BE49-F238E27FC236}">
                  <a16:creationId xmlns:a16="http://schemas.microsoft.com/office/drawing/2014/main" id="{72234C41-18A9-40FA-BAEC-4A0744EF8C89}"/>
                </a:ext>
              </a:extLst>
            </p:cNvPr>
            <p:cNvGrpSpPr/>
            <p:nvPr/>
          </p:nvGrpSpPr>
          <p:grpSpPr>
            <a:xfrm>
              <a:off x="777240" y="3127248"/>
              <a:ext cx="813816" cy="813816"/>
              <a:chOff x="3823933" y="2259268"/>
              <a:chExt cx="4515209" cy="4515209"/>
            </a:xfrm>
          </p:grpSpPr>
          <p:sp>
            <p:nvSpPr>
              <p:cNvPr id="121" name="Block Arc 120">
                <a:extLst>
                  <a:ext uri="{FF2B5EF4-FFF2-40B4-BE49-F238E27FC236}">
                    <a16:creationId xmlns:a16="http://schemas.microsoft.com/office/drawing/2014/main" id="{3D81EC76-64AC-4EC4-A72D-1E172AED1275}"/>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2" name="Block Arc 121">
                <a:extLst>
                  <a:ext uri="{FF2B5EF4-FFF2-40B4-BE49-F238E27FC236}">
                    <a16:creationId xmlns:a16="http://schemas.microsoft.com/office/drawing/2014/main" id="{D0621638-C746-47FB-9181-C2F1A60E8E70}"/>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3" name="Block Arc 122">
                <a:extLst>
                  <a:ext uri="{FF2B5EF4-FFF2-40B4-BE49-F238E27FC236}">
                    <a16:creationId xmlns:a16="http://schemas.microsoft.com/office/drawing/2014/main" id="{543C676C-53C8-4FEE-861B-F8E3137B8F42}"/>
                  </a:ext>
                </a:extLst>
              </p:cNvPr>
              <p:cNvSpPr/>
              <p:nvPr/>
            </p:nvSpPr>
            <p:spPr>
              <a:xfrm rot="14832030">
                <a:off x="3823934" y="2259273"/>
                <a:ext cx="4515207" cy="4515201"/>
              </a:xfrm>
              <a:prstGeom prst="blockArc">
                <a:avLst>
                  <a:gd name="adj1" fmla="val 20845674"/>
                  <a:gd name="adj2" fmla="val 10067997"/>
                  <a:gd name="adj3" fmla="val 809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4" name="Block Arc 123">
                <a:extLst>
                  <a:ext uri="{FF2B5EF4-FFF2-40B4-BE49-F238E27FC236}">
                    <a16:creationId xmlns:a16="http://schemas.microsoft.com/office/drawing/2014/main" id="{72CF71C2-7CCB-4AD8-AD3D-B19B86728CDA}"/>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5" name="Block Arc 124">
                <a:extLst>
                  <a:ext uri="{FF2B5EF4-FFF2-40B4-BE49-F238E27FC236}">
                    <a16:creationId xmlns:a16="http://schemas.microsoft.com/office/drawing/2014/main" id="{AC7713E0-4D83-4EB9-9D88-F1396DA190A3}"/>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76" name="Group 75">
              <a:extLst>
                <a:ext uri="{FF2B5EF4-FFF2-40B4-BE49-F238E27FC236}">
                  <a16:creationId xmlns:a16="http://schemas.microsoft.com/office/drawing/2014/main" id="{40E19EC4-EC5C-4418-9D01-847E8988694B}"/>
                </a:ext>
              </a:extLst>
            </p:cNvPr>
            <p:cNvGrpSpPr/>
            <p:nvPr/>
          </p:nvGrpSpPr>
          <p:grpSpPr>
            <a:xfrm rot="16378244">
              <a:off x="5541264" y="3666744"/>
              <a:ext cx="1508760" cy="1508760"/>
              <a:chOff x="3823933" y="2259268"/>
              <a:chExt cx="4515209" cy="4515209"/>
            </a:xfrm>
          </p:grpSpPr>
          <p:sp>
            <p:nvSpPr>
              <p:cNvPr id="116" name="Block Arc 115">
                <a:extLst>
                  <a:ext uri="{FF2B5EF4-FFF2-40B4-BE49-F238E27FC236}">
                    <a16:creationId xmlns:a16="http://schemas.microsoft.com/office/drawing/2014/main" id="{1A7ACC5E-DC0A-45C6-A235-9FFBFDCFE2BF}"/>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7" name="Block Arc 116">
                <a:extLst>
                  <a:ext uri="{FF2B5EF4-FFF2-40B4-BE49-F238E27FC236}">
                    <a16:creationId xmlns:a16="http://schemas.microsoft.com/office/drawing/2014/main" id="{27CA035D-CDFB-4452-BB9D-2C56950C3D37}"/>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8" name="Block Arc 117">
                <a:extLst>
                  <a:ext uri="{FF2B5EF4-FFF2-40B4-BE49-F238E27FC236}">
                    <a16:creationId xmlns:a16="http://schemas.microsoft.com/office/drawing/2014/main" id="{26A7FAD7-6516-489C-92B5-DD280F3B919B}"/>
                  </a:ext>
                </a:extLst>
              </p:cNvPr>
              <p:cNvSpPr/>
              <p:nvPr/>
            </p:nvSpPr>
            <p:spPr>
              <a:xfrm rot="14832030">
                <a:off x="3823934" y="2259273"/>
                <a:ext cx="4515207" cy="4515201"/>
              </a:xfrm>
              <a:prstGeom prst="blockArc">
                <a:avLst>
                  <a:gd name="adj1" fmla="val 20845674"/>
                  <a:gd name="adj2" fmla="val 10067997"/>
                  <a:gd name="adj3" fmla="val 809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9" name="Block Arc 118">
                <a:extLst>
                  <a:ext uri="{FF2B5EF4-FFF2-40B4-BE49-F238E27FC236}">
                    <a16:creationId xmlns:a16="http://schemas.microsoft.com/office/drawing/2014/main" id="{50FB5828-B32A-471A-98D4-10021C989E2C}"/>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20" name="Block Arc 119">
                <a:extLst>
                  <a:ext uri="{FF2B5EF4-FFF2-40B4-BE49-F238E27FC236}">
                    <a16:creationId xmlns:a16="http://schemas.microsoft.com/office/drawing/2014/main" id="{31810B40-065D-4045-8E68-88AAC1AEBB56}"/>
                  </a:ext>
                </a:extLst>
              </p:cNvPr>
              <p:cNvSpPr/>
              <p:nvPr/>
            </p:nvSpPr>
            <p:spPr>
              <a:xfrm rot="18001405">
                <a:off x="3823939" y="2259272"/>
                <a:ext cx="4515200" cy="4515206"/>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87" name="Group 86">
              <a:extLst>
                <a:ext uri="{FF2B5EF4-FFF2-40B4-BE49-F238E27FC236}">
                  <a16:creationId xmlns:a16="http://schemas.microsoft.com/office/drawing/2014/main" id="{7F81C7C0-BB73-4704-B458-CC807833BC13}"/>
                </a:ext>
              </a:extLst>
            </p:cNvPr>
            <p:cNvGrpSpPr/>
            <p:nvPr/>
          </p:nvGrpSpPr>
          <p:grpSpPr>
            <a:xfrm rot="6843312">
              <a:off x="2130552" y="3538728"/>
              <a:ext cx="1508760" cy="1508760"/>
              <a:chOff x="3823933" y="2259268"/>
              <a:chExt cx="4515209" cy="4515209"/>
            </a:xfrm>
          </p:grpSpPr>
          <p:sp>
            <p:nvSpPr>
              <p:cNvPr id="111" name="Block Arc 110">
                <a:extLst>
                  <a:ext uri="{FF2B5EF4-FFF2-40B4-BE49-F238E27FC236}">
                    <a16:creationId xmlns:a16="http://schemas.microsoft.com/office/drawing/2014/main" id="{86F75B31-ABE9-4534-8B2F-27F4CC230D42}"/>
                  </a:ext>
                </a:extLst>
              </p:cNvPr>
              <p:cNvSpPr/>
              <p:nvPr/>
            </p:nvSpPr>
            <p:spPr>
              <a:xfrm rot="16200000">
                <a:off x="3823934" y="2259272"/>
                <a:ext cx="4515204" cy="4515201"/>
              </a:xfrm>
              <a:prstGeom prst="blockArc">
                <a:avLst>
                  <a:gd name="adj1" fmla="val 10464460"/>
                  <a:gd name="adj2" fmla="val 12301985"/>
                  <a:gd name="adj3" fmla="val 834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2" name="Block Arc 111">
                <a:extLst>
                  <a:ext uri="{FF2B5EF4-FFF2-40B4-BE49-F238E27FC236}">
                    <a16:creationId xmlns:a16="http://schemas.microsoft.com/office/drawing/2014/main" id="{92512D12-4C41-44FB-B25B-B4B9DB2AE8B4}"/>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3" name="Block Arc 112">
                <a:extLst>
                  <a:ext uri="{FF2B5EF4-FFF2-40B4-BE49-F238E27FC236}">
                    <a16:creationId xmlns:a16="http://schemas.microsoft.com/office/drawing/2014/main" id="{2485D439-FB38-46D5-813A-70ABF5D40C90}"/>
                  </a:ext>
                </a:extLst>
              </p:cNvPr>
              <p:cNvSpPr/>
              <p:nvPr/>
            </p:nvSpPr>
            <p:spPr>
              <a:xfrm rot="14832030">
                <a:off x="3823934" y="2259273"/>
                <a:ext cx="4515207" cy="4515201"/>
              </a:xfrm>
              <a:prstGeom prst="blockArc">
                <a:avLst>
                  <a:gd name="adj1" fmla="val 20845674"/>
                  <a:gd name="adj2" fmla="val 10067997"/>
                  <a:gd name="adj3" fmla="val 8096"/>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4" name="Block Arc 113">
                <a:extLst>
                  <a:ext uri="{FF2B5EF4-FFF2-40B4-BE49-F238E27FC236}">
                    <a16:creationId xmlns:a16="http://schemas.microsoft.com/office/drawing/2014/main" id="{87E60B03-7507-4289-BD6D-9089773669EF}"/>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5" name="Block Arc 114">
                <a:extLst>
                  <a:ext uri="{FF2B5EF4-FFF2-40B4-BE49-F238E27FC236}">
                    <a16:creationId xmlns:a16="http://schemas.microsoft.com/office/drawing/2014/main" id="{4906BB52-376B-4EBB-8BD4-12A0870F0275}"/>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3" name="Group 92">
              <a:extLst>
                <a:ext uri="{FF2B5EF4-FFF2-40B4-BE49-F238E27FC236}">
                  <a16:creationId xmlns:a16="http://schemas.microsoft.com/office/drawing/2014/main" id="{EE41CDBD-7506-4109-8382-D96FF6D6A167}"/>
                </a:ext>
              </a:extLst>
            </p:cNvPr>
            <p:cNvGrpSpPr/>
            <p:nvPr/>
          </p:nvGrpSpPr>
          <p:grpSpPr>
            <a:xfrm rot="4732563">
              <a:off x="2889504" y="2157984"/>
              <a:ext cx="987552" cy="987552"/>
              <a:chOff x="3823933" y="2259268"/>
              <a:chExt cx="4515206" cy="4515210"/>
            </a:xfrm>
          </p:grpSpPr>
          <p:sp>
            <p:nvSpPr>
              <p:cNvPr id="106" name="Block Arc 105">
                <a:extLst>
                  <a:ext uri="{FF2B5EF4-FFF2-40B4-BE49-F238E27FC236}">
                    <a16:creationId xmlns:a16="http://schemas.microsoft.com/office/drawing/2014/main" id="{D80D7B1D-7F47-451E-8026-757043D9DB51}"/>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7" name="Block Arc 106">
                <a:extLst>
                  <a:ext uri="{FF2B5EF4-FFF2-40B4-BE49-F238E27FC236}">
                    <a16:creationId xmlns:a16="http://schemas.microsoft.com/office/drawing/2014/main" id="{25D3A9C4-4FCE-4BFA-816D-0AD7AFA6EB08}"/>
                  </a:ext>
                </a:extLst>
              </p:cNvPr>
              <p:cNvSpPr/>
              <p:nvPr/>
            </p:nvSpPr>
            <p:spPr>
              <a:xfrm rot="9204636">
                <a:off x="3823934" y="2259268"/>
                <a:ext cx="4515203" cy="4515206"/>
              </a:xfrm>
              <a:prstGeom prst="blockArc">
                <a:avLst>
                  <a:gd name="adj1" fmla="val 15894580"/>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8" name="Block Arc 107">
                <a:extLst>
                  <a:ext uri="{FF2B5EF4-FFF2-40B4-BE49-F238E27FC236}">
                    <a16:creationId xmlns:a16="http://schemas.microsoft.com/office/drawing/2014/main" id="{0DAE7C71-583D-431D-8EC9-86DBD41EBE21}"/>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9" name="Block Arc 108">
                <a:extLst>
                  <a:ext uri="{FF2B5EF4-FFF2-40B4-BE49-F238E27FC236}">
                    <a16:creationId xmlns:a16="http://schemas.microsoft.com/office/drawing/2014/main" id="{5B34F3E6-1C24-4F67-88EB-E29A7E4247CE}"/>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10" name="Block Arc 109">
                <a:extLst>
                  <a:ext uri="{FF2B5EF4-FFF2-40B4-BE49-F238E27FC236}">
                    <a16:creationId xmlns:a16="http://schemas.microsoft.com/office/drawing/2014/main" id="{3491CBA0-AD08-402B-8A98-C5AE0B44BEA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4" name="Group 93">
              <a:extLst>
                <a:ext uri="{FF2B5EF4-FFF2-40B4-BE49-F238E27FC236}">
                  <a16:creationId xmlns:a16="http://schemas.microsoft.com/office/drawing/2014/main" id="{D2EBFDF4-FB57-464C-942C-27E7C77B32CD}"/>
                </a:ext>
              </a:extLst>
            </p:cNvPr>
            <p:cNvGrpSpPr/>
            <p:nvPr/>
          </p:nvGrpSpPr>
          <p:grpSpPr>
            <a:xfrm rot="10434829">
              <a:off x="3968496" y="4297680"/>
              <a:ext cx="813816" cy="813816"/>
              <a:chOff x="3823933" y="2259268"/>
              <a:chExt cx="4515206" cy="4515210"/>
            </a:xfrm>
          </p:grpSpPr>
          <p:sp>
            <p:nvSpPr>
              <p:cNvPr id="101" name="Block Arc 100">
                <a:extLst>
                  <a:ext uri="{FF2B5EF4-FFF2-40B4-BE49-F238E27FC236}">
                    <a16:creationId xmlns:a16="http://schemas.microsoft.com/office/drawing/2014/main" id="{0F25A632-987A-4D3F-AF91-F7554FA84BC0}"/>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2" name="Block Arc 101">
                <a:extLst>
                  <a:ext uri="{FF2B5EF4-FFF2-40B4-BE49-F238E27FC236}">
                    <a16:creationId xmlns:a16="http://schemas.microsoft.com/office/drawing/2014/main" id="{B7CC38E8-29C5-414D-9F56-7484D5DDD401}"/>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3" name="Block Arc 102">
                <a:extLst>
                  <a:ext uri="{FF2B5EF4-FFF2-40B4-BE49-F238E27FC236}">
                    <a16:creationId xmlns:a16="http://schemas.microsoft.com/office/drawing/2014/main" id="{8296C066-2434-4BF1-81BD-5DAD86D1419B}"/>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4" name="Block Arc 103">
                <a:extLst>
                  <a:ext uri="{FF2B5EF4-FFF2-40B4-BE49-F238E27FC236}">
                    <a16:creationId xmlns:a16="http://schemas.microsoft.com/office/drawing/2014/main" id="{17FBC1AA-8726-4BA5-940F-0DD774824891}"/>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5" name="Block Arc 104">
                <a:extLst>
                  <a:ext uri="{FF2B5EF4-FFF2-40B4-BE49-F238E27FC236}">
                    <a16:creationId xmlns:a16="http://schemas.microsoft.com/office/drawing/2014/main" id="{41D1411C-1CC5-440C-B30E-5B5B1670E569}"/>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nvGrpSpPr>
            <p:cNvPr id="95" name="Group 94">
              <a:extLst>
                <a:ext uri="{FF2B5EF4-FFF2-40B4-BE49-F238E27FC236}">
                  <a16:creationId xmlns:a16="http://schemas.microsoft.com/office/drawing/2014/main" id="{46C10D93-2C83-430B-988C-5E1EF1EBFD7A}"/>
                </a:ext>
              </a:extLst>
            </p:cNvPr>
            <p:cNvGrpSpPr/>
            <p:nvPr/>
          </p:nvGrpSpPr>
          <p:grpSpPr>
            <a:xfrm rot="16355255">
              <a:off x="4517136" y="2560320"/>
              <a:ext cx="813816" cy="813816"/>
              <a:chOff x="3823933" y="2259268"/>
              <a:chExt cx="4515206" cy="4515210"/>
            </a:xfrm>
          </p:grpSpPr>
          <p:sp>
            <p:nvSpPr>
              <p:cNvPr id="96" name="Block Arc 95">
                <a:extLst>
                  <a:ext uri="{FF2B5EF4-FFF2-40B4-BE49-F238E27FC236}">
                    <a16:creationId xmlns:a16="http://schemas.microsoft.com/office/drawing/2014/main" id="{87DCE1EE-B73F-43D4-B086-4C86FCB24722}"/>
                  </a:ext>
                </a:extLst>
              </p:cNvPr>
              <p:cNvSpPr/>
              <p:nvPr/>
            </p:nvSpPr>
            <p:spPr>
              <a:xfrm rot="6657094">
                <a:off x="3823932" y="2259271"/>
                <a:ext cx="4515206" cy="4515203"/>
              </a:xfrm>
              <a:prstGeom prst="blockArc">
                <a:avLst>
                  <a:gd name="adj1" fmla="val 16942160"/>
                  <a:gd name="adj2" fmla="val 18062263"/>
                  <a:gd name="adj3" fmla="val 7083"/>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7" name="Block Arc 96">
                <a:extLst>
                  <a:ext uri="{FF2B5EF4-FFF2-40B4-BE49-F238E27FC236}">
                    <a16:creationId xmlns:a16="http://schemas.microsoft.com/office/drawing/2014/main" id="{ED518562-C568-422C-BE80-0235971E5326}"/>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8" name="Block Arc 97">
                <a:extLst>
                  <a:ext uri="{FF2B5EF4-FFF2-40B4-BE49-F238E27FC236}">
                    <a16:creationId xmlns:a16="http://schemas.microsoft.com/office/drawing/2014/main" id="{C5F0C19E-0811-46B7-9A63-A694C70A2AD6}"/>
                  </a:ext>
                </a:extLst>
              </p:cNvPr>
              <p:cNvSpPr/>
              <p:nvPr/>
            </p:nvSpPr>
            <p:spPr>
              <a:xfrm rot="14832030">
                <a:off x="3823934" y="2259273"/>
                <a:ext cx="4515207" cy="4515201"/>
              </a:xfrm>
              <a:prstGeom prst="blockArc">
                <a:avLst>
                  <a:gd name="adj1" fmla="val 20155630"/>
                  <a:gd name="adj2" fmla="val 7084143"/>
                  <a:gd name="adj3" fmla="val 835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99" name="Block Arc 98">
                <a:extLst>
                  <a:ext uri="{FF2B5EF4-FFF2-40B4-BE49-F238E27FC236}">
                    <a16:creationId xmlns:a16="http://schemas.microsoft.com/office/drawing/2014/main" id="{F2A52A1F-1668-4513-A9AF-3F04DB7A6064}"/>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sp>
            <p:nvSpPr>
              <p:cNvPr id="100" name="Block Arc 99">
                <a:extLst>
                  <a:ext uri="{FF2B5EF4-FFF2-40B4-BE49-F238E27FC236}">
                    <a16:creationId xmlns:a16="http://schemas.microsoft.com/office/drawing/2014/main" id="{FEB497EC-D7B7-41C7-84D9-BACA0F21B3F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endParaRPr>
              </a:p>
            </p:txBody>
          </p:sp>
        </p:grpSp>
      </p:grpSp>
      <p:sp>
        <p:nvSpPr>
          <p:cNvPr id="4" name="Oval 3"/>
          <p:cNvSpPr/>
          <p:nvPr/>
        </p:nvSpPr>
        <p:spPr>
          <a:xfrm>
            <a:off x="3432668" y="1000803"/>
            <a:ext cx="1476671" cy="14766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5" name="Oval 4"/>
          <p:cNvSpPr/>
          <p:nvPr/>
        </p:nvSpPr>
        <p:spPr>
          <a:xfrm>
            <a:off x="3773404" y="3783979"/>
            <a:ext cx="1477707" cy="14777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6" name="Oval 5"/>
          <p:cNvSpPr/>
          <p:nvPr/>
        </p:nvSpPr>
        <p:spPr>
          <a:xfrm>
            <a:off x="7934042" y="1919593"/>
            <a:ext cx="1475891" cy="14758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7" name="Oval 6"/>
          <p:cNvSpPr/>
          <p:nvPr/>
        </p:nvSpPr>
        <p:spPr>
          <a:xfrm>
            <a:off x="7191522" y="3916638"/>
            <a:ext cx="1467612" cy="1467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8" name="Oval 7"/>
          <p:cNvSpPr/>
          <p:nvPr/>
        </p:nvSpPr>
        <p:spPr>
          <a:xfrm>
            <a:off x="6163728" y="2807016"/>
            <a:ext cx="778227" cy="778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9" name="Oval 8"/>
          <p:cNvSpPr/>
          <p:nvPr/>
        </p:nvSpPr>
        <p:spPr>
          <a:xfrm>
            <a:off x="5608301" y="4542626"/>
            <a:ext cx="786986" cy="786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0" name="Oval 9"/>
          <p:cNvSpPr/>
          <p:nvPr/>
        </p:nvSpPr>
        <p:spPr>
          <a:xfrm>
            <a:off x="2420923" y="3368348"/>
            <a:ext cx="787274" cy="787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1" name="Oval 10"/>
          <p:cNvSpPr/>
          <p:nvPr/>
        </p:nvSpPr>
        <p:spPr>
          <a:xfrm>
            <a:off x="6882461" y="996040"/>
            <a:ext cx="944245" cy="944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2" name="Oval 11"/>
          <p:cNvSpPr/>
          <p:nvPr/>
        </p:nvSpPr>
        <p:spPr>
          <a:xfrm>
            <a:off x="4540129" y="2405359"/>
            <a:ext cx="947719" cy="947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4" name="Oval 13"/>
          <p:cNvSpPr/>
          <p:nvPr/>
        </p:nvSpPr>
        <p:spPr>
          <a:xfrm>
            <a:off x="4113706" y="2412772"/>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5" name="Oval 14"/>
          <p:cNvSpPr/>
          <p:nvPr/>
        </p:nvSpPr>
        <p:spPr>
          <a:xfrm>
            <a:off x="3417878" y="1935522"/>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6" name="Oval 15"/>
          <p:cNvSpPr/>
          <p:nvPr/>
        </p:nvSpPr>
        <p:spPr>
          <a:xfrm>
            <a:off x="4860726" y="1718194"/>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7" name="Oval 16"/>
          <p:cNvSpPr/>
          <p:nvPr/>
        </p:nvSpPr>
        <p:spPr>
          <a:xfrm>
            <a:off x="4867983" y="2328009"/>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8" name="Oval 17"/>
          <p:cNvSpPr/>
          <p:nvPr/>
        </p:nvSpPr>
        <p:spPr>
          <a:xfrm>
            <a:off x="4498688" y="2988402"/>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19" name="Oval 18"/>
          <p:cNvSpPr/>
          <p:nvPr/>
        </p:nvSpPr>
        <p:spPr>
          <a:xfrm>
            <a:off x="5310615" y="3157373"/>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2" name="Oval 21"/>
          <p:cNvSpPr/>
          <p:nvPr/>
        </p:nvSpPr>
        <p:spPr>
          <a:xfrm>
            <a:off x="6332162" y="2768600"/>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3" name="Oval 22"/>
          <p:cNvSpPr/>
          <p:nvPr/>
        </p:nvSpPr>
        <p:spPr>
          <a:xfrm>
            <a:off x="6557039" y="3525727"/>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4" name="Oval 23"/>
          <p:cNvSpPr/>
          <p:nvPr/>
        </p:nvSpPr>
        <p:spPr>
          <a:xfrm>
            <a:off x="6852370" y="1203875"/>
            <a:ext cx="126249" cy="126249"/>
          </a:xfrm>
          <a:prstGeom prst="ellipse">
            <a:avLst/>
          </a:prstGeom>
          <a:solidFill>
            <a:srgbClr val="7BA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6" name="Oval 25"/>
          <p:cNvSpPr/>
          <p:nvPr/>
        </p:nvSpPr>
        <p:spPr>
          <a:xfrm>
            <a:off x="7196285" y="1886606"/>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7" name="Oval 26"/>
          <p:cNvSpPr/>
          <p:nvPr/>
        </p:nvSpPr>
        <p:spPr>
          <a:xfrm>
            <a:off x="8704252" y="1876449"/>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8" name="Oval 27"/>
          <p:cNvSpPr/>
          <p:nvPr/>
        </p:nvSpPr>
        <p:spPr>
          <a:xfrm>
            <a:off x="8064042" y="2488511"/>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29" name="Oval 28"/>
          <p:cNvSpPr/>
          <p:nvPr/>
        </p:nvSpPr>
        <p:spPr>
          <a:xfrm>
            <a:off x="8663226" y="3333273"/>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0" name="Oval 29"/>
          <p:cNvSpPr/>
          <p:nvPr/>
        </p:nvSpPr>
        <p:spPr>
          <a:xfrm>
            <a:off x="2665638" y="3456289"/>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2" name="Oval 31"/>
          <p:cNvSpPr/>
          <p:nvPr/>
        </p:nvSpPr>
        <p:spPr>
          <a:xfrm>
            <a:off x="3141460" y="3763875"/>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3" name="Oval 32"/>
          <p:cNvSpPr/>
          <p:nvPr/>
        </p:nvSpPr>
        <p:spPr>
          <a:xfrm>
            <a:off x="6137789" y="4706378"/>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4" name="Oval 33"/>
          <p:cNvSpPr/>
          <p:nvPr/>
        </p:nvSpPr>
        <p:spPr>
          <a:xfrm>
            <a:off x="4110531" y="5111126"/>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6" name="Oval 35"/>
          <p:cNvSpPr/>
          <p:nvPr/>
        </p:nvSpPr>
        <p:spPr>
          <a:xfrm>
            <a:off x="3700775" y="4443530"/>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7" name="Oval 36"/>
          <p:cNvSpPr/>
          <p:nvPr/>
        </p:nvSpPr>
        <p:spPr>
          <a:xfrm>
            <a:off x="5201374" y="4434296"/>
            <a:ext cx="126249" cy="126249"/>
          </a:xfrm>
          <a:prstGeom prst="ellipse">
            <a:avLst/>
          </a:prstGeom>
          <a:solidFill>
            <a:srgbClr val="E4A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38" name="Oval 37"/>
          <p:cNvSpPr/>
          <p:nvPr/>
        </p:nvSpPr>
        <p:spPr>
          <a:xfrm>
            <a:off x="5913985" y="5252447"/>
            <a:ext cx="126249" cy="126249"/>
          </a:xfrm>
          <a:prstGeom prst="ellipse">
            <a:avLst/>
          </a:prstGeom>
          <a:solidFill>
            <a:srgbClr val="DF73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4" name="Oval 43"/>
          <p:cNvSpPr/>
          <p:nvPr/>
        </p:nvSpPr>
        <p:spPr>
          <a:xfrm>
            <a:off x="7448288" y="5206485"/>
            <a:ext cx="126249" cy="126249"/>
          </a:xfrm>
          <a:prstGeom prst="ellipse">
            <a:avLst/>
          </a:prstGeom>
          <a:solidFill>
            <a:srgbClr val="9783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5" name="Oval 44"/>
          <p:cNvSpPr/>
          <p:nvPr/>
        </p:nvSpPr>
        <p:spPr>
          <a:xfrm>
            <a:off x="8407135" y="4789644"/>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6" name="Oval 45"/>
          <p:cNvSpPr/>
          <p:nvPr/>
        </p:nvSpPr>
        <p:spPr>
          <a:xfrm>
            <a:off x="7322039" y="4077872"/>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7" name="Oval 46"/>
          <p:cNvSpPr/>
          <p:nvPr/>
        </p:nvSpPr>
        <p:spPr>
          <a:xfrm>
            <a:off x="8427666" y="4084871"/>
            <a:ext cx="126249" cy="126249"/>
          </a:xfrm>
          <a:prstGeom prst="ellipse">
            <a:avLst/>
          </a:prstGeom>
          <a:solidFill>
            <a:srgbClr val="27B8A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54" name="TextBox 53"/>
          <p:cNvSpPr txBox="1"/>
          <p:nvPr/>
        </p:nvSpPr>
        <p:spPr>
          <a:xfrm>
            <a:off x="8428875" y="3388062"/>
            <a:ext cx="1608261" cy="523220"/>
          </a:xfrm>
          <a:prstGeom prst="rect">
            <a:avLst/>
          </a:prstGeom>
          <a:noFill/>
        </p:spPr>
        <p:txBody>
          <a:bodyPr wrap="none" rtlCol="0">
            <a:spAutoFit/>
          </a:bodyPr>
          <a:lstStyle/>
          <a:p>
            <a:r>
              <a:rPr lang="en-US" sz="1400" dirty="0">
                <a:solidFill>
                  <a:srgbClr val="2B4961"/>
                </a:solidFill>
                <a:latin typeface="Duplicate Sans Regular" pitchFamily="50" charset="0"/>
              </a:rPr>
              <a:t>Conflict Resolution/</a:t>
            </a:r>
          </a:p>
          <a:p>
            <a:r>
              <a:rPr lang="en-US" sz="1400" dirty="0">
                <a:solidFill>
                  <a:srgbClr val="2B4961"/>
                </a:solidFill>
                <a:latin typeface="Duplicate Sans Regular" pitchFamily="50" charset="0"/>
              </a:rPr>
              <a:t>Transformation</a:t>
            </a:r>
          </a:p>
        </p:txBody>
      </p:sp>
      <p:sp>
        <p:nvSpPr>
          <p:cNvPr id="55" name="TextBox 54"/>
          <p:cNvSpPr txBox="1"/>
          <p:nvPr/>
        </p:nvSpPr>
        <p:spPr>
          <a:xfrm>
            <a:off x="5276655" y="5283585"/>
            <a:ext cx="851515" cy="523220"/>
          </a:xfrm>
          <a:prstGeom prst="rect">
            <a:avLst/>
          </a:prstGeom>
          <a:noFill/>
        </p:spPr>
        <p:txBody>
          <a:bodyPr wrap="none" rtlCol="0">
            <a:spAutoFit/>
          </a:bodyPr>
          <a:lstStyle>
            <a:defPPr>
              <a:defRPr lang="en-US"/>
            </a:defPPr>
            <a:lvl1pPr>
              <a:defRPr sz="1400">
                <a:solidFill>
                  <a:srgbClr val="DF738B"/>
                </a:solidFill>
                <a:latin typeface="Duplicate Sans Regular" pitchFamily="50" charset="0"/>
              </a:defRPr>
            </a:lvl1pPr>
          </a:lstStyle>
          <a:p>
            <a:r>
              <a:rPr lang="en-US" dirty="0">
                <a:solidFill>
                  <a:srgbClr val="2B4961"/>
                </a:solidFill>
              </a:rPr>
              <a:t>Strategic</a:t>
            </a:r>
          </a:p>
          <a:p>
            <a:r>
              <a:rPr lang="en-US" dirty="0">
                <a:solidFill>
                  <a:srgbClr val="2B4961"/>
                </a:solidFill>
              </a:rPr>
              <a:t>Thinking </a:t>
            </a:r>
          </a:p>
        </p:txBody>
      </p:sp>
      <p:sp>
        <p:nvSpPr>
          <p:cNvPr id="56" name="TextBox 55"/>
          <p:cNvSpPr txBox="1"/>
          <p:nvPr/>
        </p:nvSpPr>
        <p:spPr>
          <a:xfrm>
            <a:off x="5231096" y="4184372"/>
            <a:ext cx="899926" cy="307777"/>
          </a:xfrm>
          <a:prstGeom prst="rect">
            <a:avLst/>
          </a:prstGeom>
          <a:noFill/>
        </p:spPr>
        <p:txBody>
          <a:bodyPr wrap="none" rtlCol="0">
            <a:spAutoFit/>
          </a:bodyPr>
          <a:lstStyle>
            <a:defPPr>
              <a:defRPr lang="en-US"/>
            </a:defPPr>
            <a:lvl1pPr>
              <a:defRPr sz="1400">
                <a:solidFill>
                  <a:srgbClr val="E4AF66"/>
                </a:solidFill>
                <a:latin typeface="Duplicate Sans Regular" pitchFamily="50" charset="0"/>
              </a:defRPr>
            </a:lvl1pPr>
          </a:lstStyle>
          <a:p>
            <a:r>
              <a:rPr lang="en-US" dirty="0">
                <a:solidFill>
                  <a:srgbClr val="2B4961"/>
                </a:solidFill>
              </a:rPr>
              <a:t>Advocacy</a:t>
            </a:r>
          </a:p>
        </p:txBody>
      </p:sp>
      <p:sp>
        <p:nvSpPr>
          <p:cNvPr id="57" name="TextBox 56"/>
          <p:cNvSpPr txBox="1"/>
          <p:nvPr/>
        </p:nvSpPr>
        <p:spPr>
          <a:xfrm>
            <a:off x="1947942" y="1830391"/>
            <a:ext cx="1543949" cy="307777"/>
          </a:xfrm>
          <a:prstGeom prst="rect">
            <a:avLst/>
          </a:prstGeom>
          <a:noFill/>
        </p:spPr>
        <p:txBody>
          <a:bodyPr wrap="none" rtlCol="0">
            <a:spAutoFit/>
          </a:bodyPr>
          <a:lstStyle/>
          <a:p>
            <a:r>
              <a:rPr lang="en-US" sz="1400" dirty="0">
                <a:solidFill>
                  <a:srgbClr val="2B4961"/>
                </a:solidFill>
                <a:latin typeface="Duplicate Sans Regular" pitchFamily="50" charset="0"/>
              </a:rPr>
              <a:t>Strategic Thinking </a:t>
            </a:r>
          </a:p>
        </p:txBody>
      </p:sp>
      <p:sp>
        <p:nvSpPr>
          <p:cNvPr id="58" name="TextBox 57"/>
          <p:cNvSpPr txBox="1"/>
          <p:nvPr/>
        </p:nvSpPr>
        <p:spPr>
          <a:xfrm>
            <a:off x="5804717" y="1904760"/>
            <a:ext cx="1543949" cy="307777"/>
          </a:xfrm>
          <a:prstGeom prst="rect">
            <a:avLst/>
          </a:prstGeom>
          <a:noFill/>
        </p:spPr>
        <p:txBody>
          <a:bodyPr wrap="none" rtlCol="0">
            <a:spAutoFit/>
          </a:bodyPr>
          <a:lstStyle>
            <a:defPPr>
              <a:defRPr lang="en-US"/>
            </a:defPPr>
            <a:lvl1pPr>
              <a:defRPr sz="1400">
                <a:solidFill>
                  <a:srgbClr val="7BA4D7"/>
                </a:solidFill>
                <a:latin typeface="Duplicate Sans Regular" pitchFamily="50" charset="0"/>
              </a:defRPr>
            </a:lvl1pPr>
          </a:lstStyle>
          <a:p>
            <a:r>
              <a:rPr lang="en-US" dirty="0">
                <a:solidFill>
                  <a:srgbClr val="2B4961"/>
                </a:solidFill>
              </a:rPr>
              <a:t>Strategic Thinking </a:t>
            </a:r>
          </a:p>
        </p:txBody>
      </p:sp>
      <p:sp>
        <p:nvSpPr>
          <p:cNvPr id="59" name="TextBox 58"/>
          <p:cNvSpPr txBox="1"/>
          <p:nvPr/>
        </p:nvSpPr>
        <p:spPr>
          <a:xfrm>
            <a:off x="1744224" y="3174161"/>
            <a:ext cx="988989" cy="307777"/>
          </a:xfrm>
          <a:prstGeom prst="rect">
            <a:avLst/>
          </a:prstGeom>
          <a:noFill/>
        </p:spPr>
        <p:txBody>
          <a:bodyPr wrap="none" rtlCol="0">
            <a:spAutoFit/>
          </a:bodyPr>
          <a:lstStyle>
            <a:defPPr>
              <a:defRPr lang="en-US"/>
            </a:defPPr>
            <a:lvl1pPr>
              <a:defRPr sz="1400">
                <a:solidFill>
                  <a:srgbClr val="2B4961"/>
                </a:solidFill>
                <a:latin typeface="Duplicate Sans Regular" pitchFamily="50" charset="0"/>
              </a:defRPr>
            </a:lvl1pPr>
          </a:lstStyle>
          <a:p>
            <a:r>
              <a:rPr lang="en-US" dirty="0"/>
              <a:t>Leadership</a:t>
            </a:r>
          </a:p>
        </p:txBody>
      </p:sp>
      <p:sp>
        <p:nvSpPr>
          <p:cNvPr id="60" name="TextBox 59"/>
          <p:cNvSpPr txBox="1"/>
          <p:nvPr/>
        </p:nvSpPr>
        <p:spPr>
          <a:xfrm>
            <a:off x="3285206" y="5170960"/>
            <a:ext cx="1322926" cy="523220"/>
          </a:xfrm>
          <a:prstGeom prst="rect">
            <a:avLst/>
          </a:prstGeom>
          <a:noFill/>
        </p:spPr>
        <p:txBody>
          <a:bodyPr wrap="none" rtlCol="0">
            <a:spAutoFit/>
          </a:bodyPr>
          <a:lstStyle>
            <a:defPPr>
              <a:defRPr lang="en-US"/>
            </a:defPPr>
            <a:lvl1pPr>
              <a:defRPr sz="1400">
                <a:solidFill>
                  <a:srgbClr val="E4AF66"/>
                </a:solidFill>
                <a:latin typeface="Duplicate Sans Regular" pitchFamily="50" charset="0"/>
              </a:defRPr>
            </a:lvl1pPr>
          </a:lstStyle>
          <a:p>
            <a:r>
              <a:rPr lang="en-US" dirty="0">
                <a:solidFill>
                  <a:srgbClr val="2B4961"/>
                </a:solidFill>
              </a:rPr>
              <a:t>Inclusivity/</a:t>
            </a:r>
          </a:p>
          <a:p>
            <a:r>
              <a:rPr lang="en-US" dirty="0">
                <a:solidFill>
                  <a:srgbClr val="2B4961"/>
                </a:solidFill>
              </a:rPr>
              <a:t>Inclusive Action</a:t>
            </a:r>
          </a:p>
        </p:txBody>
      </p:sp>
      <p:sp>
        <p:nvSpPr>
          <p:cNvPr id="77" name="TextBox 76"/>
          <p:cNvSpPr txBox="1"/>
          <p:nvPr/>
        </p:nvSpPr>
        <p:spPr>
          <a:xfrm>
            <a:off x="3060250" y="2888907"/>
            <a:ext cx="1463862" cy="307777"/>
          </a:xfrm>
          <a:prstGeom prst="rect">
            <a:avLst/>
          </a:prstGeom>
          <a:noFill/>
        </p:spPr>
        <p:txBody>
          <a:bodyPr wrap="none" rtlCol="0">
            <a:spAutoFit/>
          </a:bodyPr>
          <a:lstStyle>
            <a:defPPr>
              <a:defRPr lang="en-US"/>
            </a:defPPr>
            <a:lvl1pPr>
              <a:defRPr sz="1400">
                <a:solidFill>
                  <a:srgbClr val="9783BD"/>
                </a:solidFill>
                <a:latin typeface="Duplicate Sans Regular" pitchFamily="50" charset="0"/>
              </a:defRPr>
            </a:lvl1pPr>
          </a:lstStyle>
          <a:p>
            <a:r>
              <a:rPr lang="en-US" dirty="0">
                <a:solidFill>
                  <a:srgbClr val="2B4961"/>
                </a:solidFill>
              </a:rPr>
              <a:t>Boundary Setting</a:t>
            </a:r>
          </a:p>
        </p:txBody>
      </p:sp>
      <p:sp>
        <p:nvSpPr>
          <p:cNvPr id="78" name="TextBox 77"/>
          <p:cNvSpPr txBox="1"/>
          <p:nvPr/>
        </p:nvSpPr>
        <p:spPr>
          <a:xfrm>
            <a:off x="6661522" y="3553777"/>
            <a:ext cx="1048813" cy="307777"/>
          </a:xfrm>
          <a:prstGeom prst="rect">
            <a:avLst/>
          </a:prstGeom>
          <a:noFill/>
        </p:spPr>
        <p:txBody>
          <a:bodyPr wrap="none" rtlCol="0">
            <a:spAutoFit/>
          </a:bodyPr>
          <a:lstStyle/>
          <a:p>
            <a:r>
              <a:rPr lang="en-US" sz="1400" dirty="0">
                <a:solidFill>
                  <a:srgbClr val="2B4961"/>
                </a:solidFill>
                <a:latin typeface="Duplicate Sans Regular" pitchFamily="50" charset="0"/>
              </a:rPr>
              <a:t>Negotiation</a:t>
            </a:r>
          </a:p>
        </p:txBody>
      </p:sp>
      <p:sp>
        <p:nvSpPr>
          <p:cNvPr id="79" name="TextBox 78"/>
          <p:cNvSpPr txBox="1"/>
          <p:nvPr/>
        </p:nvSpPr>
        <p:spPr>
          <a:xfrm>
            <a:off x="8468337" y="4816323"/>
            <a:ext cx="988989" cy="307777"/>
          </a:xfrm>
          <a:prstGeom prst="rect">
            <a:avLst/>
          </a:prstGeom>
          <a:noFill/>
        </p:spPr>
        <p:txBody>
          <a:bodyPr wrap="none" rtlCol="0">
            <a:spAutoFit/>
          </a:bodyPr>
          <a:lstStyle/>
          <a:p>
            <a:r>
              <a:rPr lang="en-US" sz="1400" dirty="0">
                <a:solidFill>
                  <a:srgbClr val="2B4961"/>
                </a:solidFill>
                <a:latin typeface="Duplicate Sans Regular" pitchFamily="50" charset="0"/>
              </a:rPr>
              <a:t>Leadership</a:t>
            </a:r>
          </a:p>
        </p:txBody>
      </p:sp>
      <p:sp>
        <p:nvSpPr>
          <p:cNvPr id="80" name="TextBox 79"/>
          <p:cNvSpPr txBox="1"/>
          <p:nvPr/>
        </p:nvSpPr>
        <p:spPr>
          <a:xfrm>
            <a:off x="2977132" y="4336756"/>
            <a:ext cx="932261" cy="523220"/>
          </a:xfrm>
          <a:prstGeom prst="rect">
            <a:avLst/>
          </a:prstGeom>
          <a:noFill/>
        </p:spPr>
        <p:txBody>
          <a:bodyPr wrap="square" rtlCol="0">
            <a:spAutoFit/>
          </a:bodyPr>
          <a:lstStyle/>
          <a:p>
            <a:r>
              <a:rPr lang="en-US" sz="1400" dirty="0">
                <a:solidFill>
                  <a:srgbClr val="2B4961"/>
                </a:solidFill>
                <a:latin typeface="Duplicate Sans Regular" pitchFamily="50" charset="0"/>
              </a:rPr>
              <a:t>Cultural Agility</a:t>
            </a:r>
          </a:p>
        </p:txBody>
      </p:sp>
      <p:sp>
        <p:nvSpPr>
          <p:cNvPr id="81" name="TextBox 80"/>
          <p:cNvSpPr txBox="1"/>
          <p:nvPr/>
        </p:nvSpPr>
        <p:spPr>
          <a:xfrm>
            <a:off x="4930656" y="1613378"/>
            <a:ext cx="899926" cy="307777"/>
          </a:xfrm>
          <a:prstGeom prst="rect">
            <a:avLst/>
          </a:prstGeom>
          <a:noFill/>
        </p:spPr>
        <p:txBody>
          <a:bodyPr wrap="none" rtlCol="0">
            <a:spAutoFit/>
          </a:bodyPr>
          <a:lstStyle/>
          <a:p>
            <a:r>
              <a:rPr lang="en-US" sz="1400" dirty="0">
                <a:solidFill>
                  <a:srgbClr val="2B4961"/>
                </a:solidFill>
                <a:latin typeface="Duplicate Sans Regular" pitchFamily="50" charset="0"/>
              </a:rPr>
              <a:t>Advocacy</a:t>
            </a:r>
          </a:p>
        </p:txBody>
      </p:sp>
      <p:sp>
        <p:nvSpPr>
          <p:cNvPr id="82" name="TextBox 81"/>
          <p:cNvSpPr txBox="1"/>
          <p:nvPr/>
        </p:nvSpPr>
        <p:spPr>
          <a:xfrm>
            <a:off x="7999852" y="1581971"/>
            <a:ext cx="1844608" cy="307777"/>
          </a:xfrm>
          <a:prstGeom prst="rect">
            <a:avLst/>
          </a:prstGeom>
          <a:noFill/>
        </p:spPr>
        <p:txBody>
          <a:bodyPr wrap="none" rtlCol="0">
            <a:spAutoFit/>
          </a:bodyPr>
          <a:lstStyle/>
          <a:p>
            <a:r>
              <a:rPr lang="en-US" sz="1400" dirty="0">
                <a:solidFill>
                  <a:srgbClr val="2B4961"/>
                </a:solidFill>
                <a:latin typeface="Duplicate Sans Regular" pitchFamily="50" charset="0"/>
              </a:rPr>
              <a:t>Aesthetic Appreciation</a:t>
            </a:r>
          </a:p>
        </p:txBody>
      </p:sp>
      <p:sp>
        <p:nvSpPr>
          <p:cNvPr id="83" name="TextBox 82"/>
          <p:cNvSpPr txBox="1"/>
          <p:nvPr/>
        </p:nvSpPr>
        <p:spPr>
          <a:xfrm>
            <a:off x="5856240" y="1063756"/>
            <a:ext cx="1042786" cy="307777"/>
          </a:xfrm>
          <a:prstGeom prst="rect">
            <a:avLst/>
          </a:prstGeom>
          <a:noFill/>
        </p:spPr>
        <p:txBody>
          <a:bodyPr wrap="none" rtlCol="0">
            <a:spAutoFit/>
          </a:bodyPr>
          <a:lstStyle>
            <a:defPPr>
              <a:defRPr lang="en-US"/>
            </a:defPPr>
            <a:lvl1pPr>
              <a:defRPr sz="1400">
                <a:solidFill>
                  <a:srgbClr val="7BA4D7"/>
                </a:solidFill>
                <a:latin typeface="Duplicate Sans Regular" pitchFamily="50" charset="0"/>
              </a:defRPr>
            </a:lvl1pPr>
          </a:lstStyle>
          <a:p>
            <a:r>
              <a:rPr lang="en-US" dirty="0">
                <a:solidFill>
                  <a:srgbClr val="2B4961"/>
                </a:solidFill>
              </a:rPr>
              <a:t>Networking</a:t>
            </a:r>
          </a:p>
        </p:txBody>
      </p:sp>
      <p:sp>
        <p:nvSpPr>
          <p:cNvPr id="84" name="TextBox 83"/>
          <p:cNvSpPr txBox="1"/>
          <p:nvPr/>
        </p:nvSpPr>
        <p:spPr>
          <a:xfrm>
            <a:off x="7261894" y="2360813"/>
            <a:ext cx="844527" cy="307777"/>
          </a:xfrm>
          <a:prstGeom prst="rect">
            <a:avLst/>
          </a:prstGeom>
          <a:noFill/>
        </p:spPr>
        <p:txBody>
          <a:bodyPr wrap="none" rtlCol="0">
            <a:spAutoFit/>
          </a:bodyPr>
          <a:lstStyle/>
          <a:p>
            <a:r>
              <a:rPr lang="en-US" sz="1400" dirty="0">
                <a:solidFill>
                  <a:srgbClr val="2B4961"/>
                </a:solidFill>
                <a:latin typeface="Duplicate Sans Regular" pitchFamily="50" charset="0"/>
              </a:rPr>
              <a:t>Empathy</a:t>
            </a:r>
          </a:p>
        </p:txBody>
      </p:sp>
      <p:sp>
        <p:nvSpPr>
          <p:cNvPr id="85" name="TextBox 84"/>
          <p:cNvSpPr txBox="1"/>
          <p:nvPr/>
        </p:nvSpPr>
        <p:spPr>
          <a:xfrm>
            <a:off x="4841783" y="2067783"/>
            <a:ext cx="827599" cy="307777"/>
          </a:xfrm>
          <a:prstGeom prst="rect">
            <a:avLst/>
          </a:prstGeom>
          <a:noFill/>
        </p:spPr>
        <p:txBody>
          <a:bodyPr wrap="none" rtlCol="0">
            <a:spAutoFit/>
          </a:bodyPr>
          <a:lstStyle/>
          <a:p>
            <a:r>
              <a:rPr lang="en-US" sz="1400" dirty="0">
                <a:solidFill>
                  <a:srgbClr val="2B4961"/>
                </a:solidFill>
                <a:latin typeface="Duplicate Sans Regular" pitchFamily="50" charset="0"/>
              </a:rPr>
              <a:t>Self-Care</a:t>
            </a:r>
          </a:p>
        </p:txBody>
      </p:sp>
      <p:sp>
        <p:nvSpPr>
          <p:cNvPr id="86" name="TextBox 85"/>
          <p:cNvSpPr txBox="1"/>
          <p:nvPr/>
        </p:nvSpPr>
        <p:spPr>
          <a:xfrm>
            <a:off x="8509160" y="3954074"/>
            <a:ext cx="1459887" cy="307777"/>
          </a:xfrm>
          <a:prstGeom prst="rect">
            <a:avLst/>
          </a:prstGeom>
          <a:noFill/>
        </p:spPr>
        <p:txBody>
          <a:bodyPr wrap="none" rtlCol="0">
            <a:spAutoFit/>
          </a:bodyPr>
          <a:lstStyle/>
          <a:p>
            <a:r>
              <a:rPr lang="en-US" sz="1400" dirty="0">
                <a:solidFill>
                  <a:srgbClr val="2B4961"/>
                </a:solidFill>
                <a:latin typeface="Duplicate Sans Regular" pitchFamily="50" charset="0"/>
              </a:rPr>
              <a:t>Systems Thinking</a:t>
            </a:r>
          </a:p>
        </p:txBody>
      </p:sp>
      <p:sp>
        <p:nvSpPr>
          <p:cNvPr id="88" name="TextBox 87"/>
          <p:cNvSpPr txBox="1"/>
          <p:nvPr/>
        </p:nvSpPr>
        <p:spPr>
          <a:xfrm>
            <a:off x="6195621" y="4466384"/>
            <a:ext cx="818366" cy="307777"/>
          </a:xfrm>
          <a:prstGeom prst="rect">
            <a:avLst/>
          </a:prstGeom>
          <a:noFill/>
        </p:spPr>
        <p:txBody>
          <a:bodyPr wrap="none" rtlCol="0">
            <a:spAutoFit/>
          </a:bodyPr>
          <a:lstStyle/>
          <a:p>
            <a:r>
              <a:rPr lang="en-US" sz="1400" dirty="0">
                <a:solidFill>
                  <a:srgbClr val="2B4961"/>
                </a:solidFill>
                <a:latin typeface="Duplicate Sans Regular" pitchFamily="50" charset="0"/>
              </a:rPr>
              <a:t>Integrity</a:t>
            </a:r>
          </a:p>
        </p:txBody>
      </p:sp>
      <p:sp>
        <p:nvSpPr>
          <p:cNvPr id="89" name="TextBox 88"/>
          <p:cNvSpPr txBox="1"/>
          <p:nvPr/>
        </p:nvSpPr>
        <p:spPr>
          <a:xfrm>
            <a:off x="5179076" y="3252078"/>
            <a:ext cx="1137549" cy="523220"/>
          </a:xfrm>
          <a:prstGeom prst="rect">
            <a:avLst/>
          </a:prstGeom>
          <a:noFill/>
        </p:spPr>
        <p:txBody>
          <a:bodyPr wrap="square" rtlCol="0">
            <a:spAutoFit/>
          </a:bodyPr>
          <a:lstStyle>
            <a:defPPr>
              <a:defRPr lang="en-US"/>
            </a:defPPr>
            <a:lvl1pPr>
              <a:defRPr sz="1400">
                <a:solidFill>
                  <a:srgbClr val="DF738B"/>
                </a:solidFill>
                <a:latin typeface="Duplicate Sans Regular" pitchFamily="50" charset="0"/>
              </a:defRPr>
            </a:lvl1pPr>
          </a:lstStyle>
          <a:p>
            <a:r>
              <a:rPr lang="en-US" dirty="0">
                <a:solidFill>
                  <a:srgbClr val="2B4961"/>
                </a:solidFill>
              </a:rPr>
              <a:t>Design Thinking</a:t>
            </a:r>
          </a:p>
        </p:txBody>
      </p:sp>
      <p:sp>
        <p:nvSpPr>
          <p:cNvPr id="90" name="TextBox 89"/>
          <p:cNvSpPr txBox="1"/>
          <p:nvPr/>
        </p:nvSpPr>
        <p:spPr>
          <a:xfrm>
            <a:off x="3179211" y="2451260"/>
            <a:ext cx="1114729" cy="307777"/>
          </a:xfrm>
          <a:prstGeom prst="rect">
            <a:avLst/>
          </a:prstGeom>
          <a:noFill/>
        </p:spPr>
        <p:txBody>
          <a:bodyPr wrap="none" rtlCol="0">
            <a:spAutoFit/>
          </a:bodyPr>
          <a:lstStyle>
            <a:defPPr>
              <a:defRPr lang="en-US"/>
            </a:defPPr>
            <a:lvl1pPr>
              <a:defRPr sz="1400">
                <a:solidFill>
                  <a:srgbClr val="7BA4D7"/>
                </a:solidFill>
                <a:latin typeface="Duplicate Sans Regular" pitchFamily="50" charset="0"/>
              </a:defRPr>
            </a:lvl1pPr>
          </a:lstStyle>
          <a:p>
            <a:r>
              <a:rPr lang="en-US" dirty="0">
                <a:solidFill>
                  <a:srgbClr val="2B4961"/>
                </a:solidFill>
              </a:rPr>
              <a:t>Organization</a:t>
            </a:r>
          </a:p>
        </p:txBody>
      </p:sp>
      <p:sp>
        <p:nvSpPr>
          <p:cNvPr id="91" name="TextBox 90"/>
          <p:cNvSpPr txBox="1"/>
          <p:nvPr/>
        </p:nvSpPr>
        <p:spPr>
          <a:xfrm>
            <a:off x="6956565" y="5260300"/>
            <a:ext cx="1121141" cy="523220"/>
          </a:xfrm>
          <a:prstGeom prst="rect">
            <a:avLst/>
          </a:prstGeom>
          <a:noFill/>
        </p:spPr>
        <p:txBody>
          <a:bodyPr wrap="none" rtlCol="0">
            <a:spAutoFit/>
          </a:bodyPr>
          <a:lstStyle/>
          <a:p>
            <a:r>
              <a:rPr lang="en-US" sz="1400" dirty="0">
                <a:solidFill>
                  <a:srgbClr val="2B4961"/>
                </a:solidFill>
                <a:latin typeface="Duplicate Sans Regular" pitchFamily="50" charset="0"/>
              </a:rPr>
              <a:t>Aesthetic</a:t>
            </a:r>
          </a:p>
          <a:p>
            <a:r>
              <a:rPr lang="en-US" sz="1400" dirty="0">
                <a:solidFill>
                  <a:srgbClr val="2B4961"/>
                </a:solidFill>
                <a:latin typeface="Duplicate Sans Regular" pitchFamily="50" charset="0"/>
              </a:rPr>
              <a:t>Appreciation</a:t>
            </a:r>
          </a:p>
        </p:txBody>
      </p:sp>
      <p:sp>
        <p:nvSpPr>
          <p:cNvPr id="92" name="TextBox 91"/>
          <p:cNvSpPr txBox="1"/>
          <p:nvPr/>
        </p:nvSpPr>
        <p:spPr>
          <a:xfrm>
            <a:off x="3145685" y="3487874"/>
            <a:ext cx="1459887" cy="307777"/>
          </a:xfrm>
          <a:prstGeom prst="rect">
            <a:avLst/>
          </a:prstGeom>
          <a:noFill/>
        </p:spPr>
        <p:txBody>
          <a:bodyPr wrap="none" rtlCol="0">
            <a:spAutoFit/>
          </a:bodyPr>
          <a:lstStyle/>
          <a:p>
            <a:r>
              <a:rPr lang="en-US" sz="1400" dirty="0">
                <a:solidFill>
                  <a:srgbClr val="2B4961"/>
                </a:solidFill>
                <a:latin typeface="Duplicate Sans Regular" pitchFamily="50" charset="0"/>
              </a:rPr>
              <a:t>Entrepreneurship</a:t>
            </a:r>
          </a:p>
        </p:txBody>
      </p:sp>
      <p:sp>
        <p:nvSpPr>
          <p:cNvPr id="69" name="TextBox 68"/>
          <p:cNvSpPr txBox="1"/>
          <p:nvPr/>
        </p:nvSpPr>
        <p:spPr>
          <a:xfrm>
            <a:off x="6126856" y="3929324"/>
            <a:ext cx="1248675" cy="307777"/>
          </a:xfrm>
          <a:prstGeom prst="rect">
            <a:avLst/>
          </a:prstGeom>
          <a:noFill/>
        </p:spPr>
        <p:txBody>
          <a:bodyPr wrap="square" rtlCol="0">
            <a:spAutoFit/>
          </a:bodyPr>
          <a:lstStyle>
            <a:defPPr>
              <a:defRPr lang="en-US"/>
            </a:defPPr>
            <a:lvl1pPr>
              <a:defRPr sz="1400">
                <a:solidFill>
                  <a:srgbClr val="27B8AE"/>
                </a:solidFill>
                <a:latin typeface="Duplicate Sans Regular" pitchFamily="50" charset="0"/>
              </a:defRPr>
            </a:lvl1pPr>
          </a:lstStyle>
          <a:p>
            <a:r>
              <a:rPr lang="en-US" dirty="0">
                <a:solidFill>
                  <a:srgbClr val="2B4961"/>
                </a:solidFill>
              </a:rPr>
              <a:t>Cultural Agility</a:t>
            </a:r>
          </a:p>
        </p:txBody>
      </p:sp>
      <p:sp>
        <p:nvSpPr>
          <p:cNvPr id="3" name="Oval 2"/>
          <p:cNvSpPr/>
          <p:nvPr/>
        </p:nvSpPr>
        <p:spPr>
          <a:xfrm>
            <a:off x="3587543" y="1155678"/>
            <a:ext cx="1166920" cy="1166920"/>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1" name="Oval 140"/>
          <p:cNvSpPr/>
          <p:nvPr/>
        </p:nvSpPr>
        <p:spPr>
          <a:xfrm>
            <a:off x="3928797" y="3939372"/>
            <a:ext cx="1166920" cy="1166920"/>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2" name="Oval 141"/>
          <p:cNvSpPr/>
          <p:nvPr/>
        </p:nvSpPr>
        <p:spPr>
          <a:xfrm>
            <a:off x="7341868" y="4066984"/>
            <a:ext cx="1166920" cy="1166920"/>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4" name="Oval 143"/>
          <p:cNvSpPr/>
          <p:nvPr/>
        </p:nvSpPr>
        <p:spPr>
          <a:xfrm>
            <a:off x="8088527" y="2074078"/>
            <a:ext cx="1166920" cy="1166920"/>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5" name="Oval 144"/>
          <p:cNvSpPr/>
          <p:nvPr/>
        </p:nvSpPr>
        <p:spPr>
          <a:xfrm>
            <a:off x="4650837" y="2516067"/>
            <a:ext cx="726303" cy="726303"/>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6" name="Oval 145"/>
          <p:cNvSpPr/>
          <p:nvPr/>
        </p:nvSpPr>
        <p:spPr>
          <a:xfrm>
            <a:off x="6991432" y="1105011"/>
            <a:ext cx="726303" cy="726303"/>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7" name="Oval 146"/>
          <p:cNvSpPr/>
          <p:nvPr/>
        </p:nvSpPr>
        <p:spPr>
          <a:xfrm>
            <a:off x="6282476" y="2925764"/>
            <a:ext cx="540731" cy="540731"/>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8" name="Oval 147"/>
          <p:cNvSpPr/>
          <p:nvPr/>
        </p:nvSpPr>
        <p:spPr>
          <a:xfrm>
            <a:off x="5731429" y="4665754"/>
            <a:ext cx="540731" cy="540731"/>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9" name="Oval 148"/>
          <p:cNvSpPr/>
          <p:nvPr/>
        </p:nvSpPr>
        <p:spPr>
          <a:xfrm>
            <a:off x="2544195" y="3491620"/>
            <a:ext cx="540731" cy="540731"/>
          </a:xfrm>
          <a:prstGeom prst="ellipse">
            <a:avLst/>
          </a:prstGeom>
          <a:noFill/>
          <a:ln w="12700">
            <a:solidFill>
              <a:srgbClr val="2B4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4961"/>
              </a:solidFill>
            </a:endParaRPr>
          </a:p>
        </p:txBody>
      </p:sp>
      <p:sp>
        <p:nvSpPr>
          <p:cNvPr id="143" name="TextBox 142"/>
          <p:cNvSpPr txBox="1"/>
          <p:nvPr/>
        </p:nvSpPr>
        <p:spPr>
          <a:xfrm>
            <a:off x="5632715" y="2495651"/>
            <a:ext cx="1456553" cy="307777"/>
          </a:xfrm>
          <a:prstGeom prst="rect">
            <a:avLst/>
          </a:prstGeom>
          <a:noFill/>
        </p:spPr>
        <p:txBody>
          <a:bodyPr wrap="none" rtlCol="0">
            <a:spAutoFit/>
          </a:bodyPr>
          <a:lstStyle/>
          <a:p>
            <a:r>
              <a:rPr lang="en-US" sz="1400" dirty="0">
                <a:solidFill>
                  <a:srgbClr val="2B4961"/>
                </a:solidFill>
                <a:latin typeface="Duplicate Sans Regular" pitchFamily="50" charset="0"/>
              </a:rPr>
              <a:t>Civic-Mindedness</a:t>
            </a:r>
          </a:p>
        </p:txBody>
      </p:sp>
      <p:sp>
        <p:nvSpPr>
          <p:cNvPr id="150" name="TextBox 149"/>
          <p:cNvSpPr txBox="1"/>
          <p:nvPr/>
        </p:nvSpPr>
        <p:spPr>
          <a:xfrm>
            <a:off x="648018" y="5926429"/>
            <a:ext cx="10925713" cy="646331"/>
          </a:xfrm>
          <a:prstGeom prst="rect">
            <a:avLst/>
          </a:prstGeom>
          <a:noFill/>
        </p:spPr>
        <p:txBody>
          <a:bodyPr wrap="square" rtlCol="0">
            <a:spAutoFit/>
          </a:bodyPr>
          <a:lstStyle/>
          <a:p>
            <a:pPr algn="ctr"/>
            <a:r>
              <a:rPr lang="en-US" sz="3600" b="1" u="sng" dirty="0">
                <a:latin typeface="Duplicate Sans Regular" pitchFamily="50" charset="0"/>
              </a:rPr>
              <a:t>Integrate</a:t>
            </a:r>
            <a:r>
              <a:rPr lang="en-US" sz="3600" dirty="0">
                <a:latin typeface="Duplicate Sans Regular" pitchFamily="50" charset="0"/>
              </a:rPr>
              <a:t> learning across experiences</a:t>
            </a:r>
          </a:p>
        </p:txBody>
      </p:sp>
      <p:sp>
        <p:nvSpPr>
          <p:cNvPr id="2" name="Rectangle 1"/>
          <p:cNvSpPr/>
          <p:nvPr/>
        </p:nvSpPr>
        <p:spPr>
          <a:xfrm>
            <a:off x="1535502" y="310551"/>
            <a:ext cx="8954219" cy="5796951"/>
          </a:xfrm>
          <a:prstGeom prst="rect">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83144" y="1210345"/>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8" name="TextBox 47"/>
          <p:cNvSpPr txBox="1"/>
          <p:nvPr/>
        </p:nvSpPr>
        <p:spPr>
          <a:xfrm>
            <a:off x="2981816" y="1106869"/>
            <a:ext cx="811569" cy="307777"/>
          </a:xfrm>
          <a:prstGeom prst="rect">
            <a:avLst/>
          </a:prstGeom>
          <a:noFill/>
        </p:spPr>
        <p:txBody>
          <a:bodyPr wrap="none" rtlCol="0">
            <a:spAutoFit/>
          </a:bodyPr>
          <a:lstStyle/>
          <a:p>
            <a:r>
              <a:rPr lang="en-US" sz="1400" dirty="0">
                <a:solidFill>
                  <a:srgbClr val="2B4961"/>
                </a:solidFill>
                <a:latin typeface="Duplicate Sans Regular" pitchFamily="50" charset="0"/>
              </a:rPr>
              <a:t>Initiative</a:t>
            </a:r>
          </a:p>
        </p:txBody>
      </p:sp>
      <p:sp>
        <p:nvSpPr>
          <p:cNvPr id="25" name="Oval 24"/>
          <p:cNvSpPr/>
          <p:nvPr/>
        </p:nvSpPr>
        <p:spPr>
          <a:xfrm>
            <a:off x="7568785" y="1167929"/>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52" name="TextBox 51"/>
          <p:cNvSpPr txBox="1"/>
          <p:nvPr/>
        </p:nvSpPr>
        <p:spPr>
          <a:xfrm>
            <a:off x="7659668" y="998038"/>
            <a:ext cx="811569" cy="307777"/>
          </a:xfrm>
          <a:prstGeom prst="rect">
            <a:avLst/>
          </a:prstGeom>
          <a:noFill/>
        </p:spPr>
        <p:txBody>
          <a:bodyPr wrap="none" rtlCol="0">
            <a:spAutoFit/>
          </a:bodyPr>
          <a:lstStyle/>
          <a:p>
            <a:r>
              <a:rPr lang="en-US" sz="1400" dirty="0">
                <a:solidFill>
                  <a:srgbClr val="2B4961"/>
                </a:solidFill>
                <a:latin typeface="Duplicate Sans Regular" pitchFamily="50" charset="0"/>
              </a:rPr>
              <a:t>Initiative</a:t>
            </a:r>
          </a:p>
        </p:txBody>
      </p:sp>
      <p:sp>
        <p:nvSpPr>
          <p:cNvPr id="31" name="Oval 30"/>
          <p:cNvSpPr/>
          <p:nvPr/>
        </p:nvSpPr>
        <p:spPr>
          <a:xfrm>
            <a:off x="2686308" y="3939372"/>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53" name="TextBox 52"/>
          <p:cNvSpPr txBox="1"/>
          <p:nvPr/>
        </p:nvSpPr>
        <p:spPr>
          <a:xfrm>
            <a:off x="1915974" y="3811772"/>
            <a:ext cx="811569" cy="307777"/>
          </a:xfrm>
          <a:prstGeom prst="rect">
            <a:avLst/>
          </a:prstGeom>
          <a:noFill/>
        </p:spPr>
        <p:txBody>
          <a:bodyPr wrap="none" rtlCol="0">
            <a:spAutoFit/>
          </a:bodyPr>
          <a:lstStyle>
            <a:defPPr>
              <a:defRPr lang="en-US"/>
            </a:defPPr>
            <a:lvl1pPr>
              <a:defRPr sz="1400">
                <a:solidFill>
                  <a:srgbClr val="2B4961"/>
                </a:solidFill>
                <a:latin typeface="Duplicate Sans Regular" pitchFamily="50" charset="0"/>
              </a:defRPr>
            </a:lvl1pPr>
          </a:lstStyle>
          <a:p>
            <a:r>
              <a:rPr lang="en-US" dirty="0"/>
              <a:t>Initiative</a:t>
            </a:r>
          </a:p>
        </p:txBody>
      </p:sp>
      <p:sp>
        <p:nvSpPr>
          <p:cNvPr id="20" name="Oval 19"/>
          <p:cNvSpPr/>
          <p:nvPr/>
        </p:nvSpPr>
        <p:spPr>
          <a:xfrm>
            <a:off x="6747642" y="3124513"/>
            <a:ext cx="126249" cy="126249"/>
          </a:xfrm>
          <a:prstGeom prst="ellipse">
            <a:avLst/>
          </a:prstGeom>
          <a:solidFill>
            <a:srgbClr val="2B49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2B4961"/>
              </a:solidFill>
              <a:latin typeface="Duplicate Sans Regular" pitchFamily="50" charset="0"/>
            </a:endParaRPr>
          </a:p>
        </p:txBody>
      </p:sp>
      <p:sp>
        <p:nvSpPr>
          <p:cNvPr id="49" name="TextBox 48"/>
          <p:cNvSpPr txBox="1"/>
          <p:nvPr/>
        </p:nvSpPr>
        <p:spPr>
          <a:xfrm>
            <a:off x="6880704" y="3009593"/>
            <a:ext cx="811569" cy="307777"/>
          </a:xfrm>
          <a:prstGeom prst="rect">
            <a:avLst/>
          </a:prstGeom>
          <a:noFill/>
        </p:spPr>
        <p:txBody>
          <a:bodyPr wrap="none" rtlCol="0">
            <a:spAutoFit/>
          </a:bodyPr>
          <a:lstStyle/>
          <a:p>
            <a:r>
              <a:rPr lang="en-US" sz="1400" dirty="0">
                <a:solidFill>
                  <a:srgbClr val="2B4961"/>
                </a:solidFill>
                <a:latin typeface="Duplicate Sans Regular" pitchFamily="50" charset="0"/>
              </a:rPr>
              <a:t>Initiative</a:t>
            </a:r>
          </a:p>
        </p:txBody>
      </p:sp>
      <p:cxnSp>
        <p:nvCxnSpPr>
          <p:cNvPr id="151" name="Straight Connector 150"/>
          <p:cNvCxnSpPr>
            <a:stCxn id="31" idx="7"/>
          </p:cNvCxnSpPr>
          <p:nvPr/>
        </p:nvCxnSpPr>
        <p:spPr>
          <a:xfrm flipV="1">
            <a:off x="2794068" y="1383604"/>
            <a:ext cx="992455" cy="257425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3" idx="5"/>
          </p:cNvCxnSpPr>
          <p:nvPr/>
        </p:nvCxnSpPr>
        <p:spPr>
          <a:xfrm>
            <a:off x="3890904" y="1318105"/>
            <a:ext cx="2792384" cy="168022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endCxn id="25" idx="4"/>
          </p:cNvCxnSpPr>
          <p:nvPr/>
        </p:nvCxnSpPr>
        <p:spPr>
          <a:xfrm flipV="1">
            <a:off x="6873891" y="1294178"/>
            <a:ext cx="758019" cy="168601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FE5D035D-CE19-4A78-8159-EC91B5064EE8}"/>
              </a:ext>
            </a:extLst>
          </p:cNvPr>
          <p:cNvSpPr/>
          <p:nvPr/>
        </p:nvSpPr>
        <p:spPr>
          <a:xfrm>
            <a:off x="16441943" y="1673069"/>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a:extLst>
              <a:ext uri="{FF2B5EF4-FFF2-40B4-BE49-F238E27FC236}">
                <a16:creationId xmlns:a16="http://schemas.microsoft.com/office/drawing/2014/main" id="{4D132E2B-4F89-4F3B-AD72-70EBD95ABBB5}"/>
              </a:ext>
            </a:extLst>
          </p:cNvPr>
          <p:cNvSpPr/>
          <p:nvPr/>
        </p:nvSpPr>
        <p:spPr>
          <a:xfrm>
            <a:off x="19313635" y="3743376"/>
            <a:ext cx="746186" cy="746186"/>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42D7DFC4-FB5C-4928-85DD-001161058D8E}"/>
              </a:ext>
            </a:extLst>
          </p:cNvPr>
          <p:cNvSpPr/>
          <p:nvPr/>
        </p:nvSpPr>
        <p:spPr>
          <a:xfrm>
            <a:off x="16498951" y="3874743"/>
            <a:ext cx="653423" cy="653423"/>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F7458B2C-7EFA-4F92-B294-A28877FBCE9D}"/>
              </a:ext>
            </a:extLst>
          </p:cNvPr>
          <p:cNvSpPr/>
          <p:nvPr/>
        </p:nvSpPr>
        <p:spPr>
          <a:xfrm>
            <a:off x="16294376" y="2663656"/>
            <a:ext cx="939267" cy="939267"/>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3C8E9141-9C6E-4A97-B006-F83D6C0FA681}"/>
              </a:ext>
            </a:extLst>
          </p:cNvPr>
          <p:cNvSpPr/>
          <p:nvPr/>
        </p:nvSpPr>
        <p:spPr>
          <a:xfrm>
            <a:off x="16204704" y="780985"/>
            <a:ext cx="746186" cy="746186"/>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a:extLst>
              <a:ext uri="{FF2B5EF4-FFF2-40B4-BE49-F238E27FC236}">
                <a16:creationId xmlns:a16="http://schemas.microsoft.com/office/drawing/2014/main" id="{72C9D8D0-6E76-44DF-88CA-2EC10CFEFAE8}"/>
              </a:ext>
            </a:extLst>
          </p:cNvPr>
          <p:cNvSpPr/>
          <p:nvPr/>
        </p:nvSpPr>
        <p:spPr>
          <a:xfrm>
            <a:off x="17736642" y="2063353"/>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a:extLst>
              <a:ext uri="{FF2B5EF4-FFF2-40B4-BE49-F238E27FC236}">
                <a16:creationId xmlns:a16="http://schemas.microsoft.com/office/drawing/2014/main" id="{9CFE8D52-C1EF-4F15-BB6D-4343ABAC3075}"/>
              </a:ext>
            </a:extLst>
          </p:cNvPr>
          <p:cNvSpPr/>
          <p:nvPr/>
        </p:nvSpPr>
        <p:spPr>
          <a:xfrm>
            <a:off x="17255884" y="4932505"/>
            <a:ext cx="746186" cy="746186"/>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78A407BC-F8C3-4C21-B624-4589D092F819}"/>
              </a:ext>
            </a:extLst>
          </p:cNvPr>
          <p:cNvSpPr/>
          <p:nvPr/>
        </p:nvSpPr>
        <p:spPr>
          <a:xfrm>
            <a:off x="17543592" y="819464"/>
            <a:ext cx="991108" cy="99110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D9BA1B93-B642-466E-8F6A-73BAC3B82916}"/>
              </a:ext>
            </a:extLst>
          </p:cNvPr>
          <p:cNvSpPr/>
          <p:nvPr/>
        </p:nvSpPr>
        <p:spPr>
          <a:xfrm>
            <a:off x="17390581" y="3338561"/>
            <a:ext cx="1176868" cy="117686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5586A65B-4175-46AB-B9D2-82F74564F0E9}"/>
              </a:ext>
            </a:extLst>
          </p:cNvPr>
          <p:cNvSpPr/>
          <p:nvPr/>
        </p:nvSpPr>
        <p:spPr>
          <a:xfrm>
            <a:off x="18567449" y="2856738"/>
            <a:ext cx="746186" cy="746186"/>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1CD815AE-1E6D-4215-BE77-41CA734FD68C}"/>
              </a:ext>
            </a:extLst>
          </p:cNvPr>
          <p:cNvSpPr/>
          <p:nvPr/>
        </p:nvSpPr>
        <p:spPr>
          <a:xfrm>
            <a:off x="18953134" y="1048293"/>
            <a:ext cx="1291502" cy="1291503"/>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a:extLst>
              <a:ext uri="{FF2B5EF4-FFF2-40B4-BE49-F238E27FC236}">
                <a16:creationId xmlns:a16="http://schemas.microsoft.com/office/drawing/2014/main" id="{2DCD69FB-B821-4D1E-A39D-BC3BCC2F8091}"/>
              </a:ext>
            </a:extLst>
          </p:cNvPr>
          <p:cNvSpPr/>
          <p:nvPr/>
        </p:nvSpPr>
        <p:spPr>
          <a:xfrm>
            <a:off x="18491775" y="4509707"/>
            <a:ext cx="991895" cy="991896"/>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a:extLst>
              <a:ext uri="{FF2B5EF4-FFF2-40B4-BE49-F238E27FC236}">
                <a16:creationId xmlns:a16="http://schemas.microsoft.com/office/drawing/2014/main" id="{F113FE30-9BC7-4765-8099-D3088FD4916B}"/>
              </a:ext>
            </a:extLst>
          </p:cNvPr>
          <p:cNvSpPr/>
          <p:nvPr/>
        </p:nvSpPr>
        <p:spPr>
          <a:xfrm>
            <a:off x="19813225" y="4698834"/>
            <a:ext cx="1543277" cy="1543277"/>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a:extLst>
              <a:ext uri="{FF2B5EF4-FFF2-40B4-BE49-F238E27FC236}">
                <a16:creationId xmlns:a16="http://schemas.microsoft.com/office/drawing/2014/main" id="{150D0869-DFB5-407C-A7CA-097F1D2C05D2}"/>
              </a:ext>
            </a:extLst>
          </p:cNvPr>
          <p:cNvSpPr/>
          <p:nvPr/>
        </p:nvSpPr>
        <p:spPr>
          <a:xfrm>
            <a:off x="15505688" y="3735425"/>
            <a:ext cx="746186" cy="746186"/>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a:extLst>
              <a:ext uri="{FF2B5EF4-FFF2-40B4-BE49-F238E27FC236}">
                <a16:creationId xmlns:a16="http://schemas.microsoft.com/office/drawing/2014/main" id="{B2EFE044-4B36-4CAF-A468-5162860DF976}"/>
              </a:ext>
            </a:extLst>
          </p:cNvPr>
          <p:cNvSpPr/>
          <p:nvPr/>
        </p:nvSpPr>
        <p:spPr>
          <a:xfrm>
            <a:off x="15193453" y="2212241"/>
            <a:ext cx="653423" cy="653423"/>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a:extLst>
              <a:ext uri="{FF2B5EF4-FFF2-40B4-BE49-F238E27FC236}">
                <a16:creationId xmlns:a16="http://schemas.microsoft.com/office/drawing/2014/main" id="{1B8B13FF-C55D-481C-8814-E4712207AB05}"/>
              </a:ext>
            </a:extLst>
          </p:cNvPr>
          <p:cNvSpPr/>
          <p:nvPr/>
        </p:nvSpPr>
        <p:spPr>
          <a:xfrm>
            <a:off x="14229538" y="267295"/>
            <a:ext cx="1543277" cy="1543277"/>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a:extLst>
              <a:ext uri="{FF2B5EF4-FFF2-40B4-BE49-F238E27FC236}">
                <a16:creationId xmlns:a16="http://schemas.microsoft.com/office/drawing/2014/main" id="{8AAC8A04-CC0F-44A3-A1DC-8BD2CA7CBDE2}"/>
              </a:ext>
            </a:extLst>
          </p:cNvPr>
          <p:cNvSpPr/>
          <p:nvPr/>
        </p:nvSpPr>
        <p:spPr>
          <a:xfrm>
            <a:off x="20589851" y="2531686"/>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Oval 170">
            <a:extLst>
              <a:ext uri="{FF2B5EF4-FFF2-40B4-BE49-F238E27FC236}">
                <a16:creationId xmlns:a16="http://schemas.microsoft.com/office/drawing/2014/main" id="{B5E2275D-AB8F-4A26-BBF4-2BF34EA29C3D}"/>
              </a:ext>
            </a:extLst>
          </p:cNvPr>
          <p:cNvSpPr/>
          <p:nvPr/>
        </p:nvSpPr>
        <p:spPr>
          <a:xfrm>
            <a:off x="20442284" y="3522273"/>
            <a:ext cx="939267" cy="939267"/>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Oval 171">
            <a:extLst>
              <a:ext uri="{FF2B5EF4-FFF2-40B4-BE49-F238E27FC236}">
                <a16:creationId xmlns:a16="http://schemas.microsoft.com/office/drawing/2014/main" id="{6AEA2A9A-4687-48B3-AD92-A430B3FB6ED5}"/>
              </a:ext>
            </a:extLst>
          </p:cNvPr>
          <p:cNvSpPr/>
          <p:nvPr/>
        </p:nvSpPr>
        <p:spPr>
          <a:xfrm>
            <a:off x="19536801" y="2442628"/>
            <a:ext cx="746186" cy="746186"/>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94E32BBD-3C17-4316-82EA-D1531EBC6376}"/>
              </a:ext>
            </a:extLst>
          </p:cNvPr>
          <p:cNvSpPr/>
          <p:nvPr/>
        </p:nvSpPr>
        <p:spPr>
          <a:xfrm>
            <a:off x="21884550" y="2921970"/>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B68D86D-F7F8-4B3A-A358-09F6090825DE}"/>
              </a:ext>
            </a:extLst>
          </p:cNvPr>
          <p:cNvSpPr/>
          <p:nvPr/>
        </p:nvSpPr>
        <p:spPr>
          <a:xfrm>
            <a:off x="21691500" y="1678081"/>
            <a:ext cx="991108" cy="99110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9539D49A-2192-4738-A06F-A548F4BFF4D3}"/>
              </a:ext>
            </a:extLst>
          </p:cNvPr>
          <p:cNvSpPr/>
          <p:nvPr/>
        </p:nvSpPr>
        <p:spPr>
          <a:xfrm>
            <a:off x="21538489" y="4197178"/>
            <a:ext cx="1176868" cy="117686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Oval 175">
            <a:extLst>
              <a:ext uri="{FF2B5EF4-FFF2-40B4-BE49-F238E27FC236}">
                <a16:creationId xmlns:a16="http://schemas.microsoft.com/office/drawing/2014/main" id="{7B5D6B1C-7206-48FB-B546-58D5ADD0C342}"/>
              </a:ext>
            </a:extLst>
          </p:cNvPr>
          <p:cNvSpPr/>
          <p:nvPr/>
        </p:nvSpPr>
        <p:spPr>
          <a:xfrm>
            <a:off x="15850635" y="4579520"/>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C3B7C4A1-1245-4B6B-B25A-A03B3356087D}"/>
              </a:ext>
            </a:extLst>
          </p:cNvPr>
          <p:cNvSpPr/>
          <p:nvPr/>
        </p:nvSpPr>
        <p:spPr>
          <a:xfrm>
            <a:off x="16005730" y="5600865"/>
            <a:ext cx="746186" cy="746186"/>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A54EB806-DF67-4B5C-BCD9-282A9B85665B}"/>
              </a:ext>
            </a:extLst>
          </p:cNvPr>
          <p:cNvSpPr/>
          <p:nvPr/>
        </p:nvSpPr>
        <p:spPr>
          <a:xfrm>
            <a:off x="17180666" y="6013890"/>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a:extLst>
              <a:ext uri="{FF2B5EF4-FFF2-40B4-BE49-F238E27FC236}">
                <a16:creationId xmlns:a16="http://schemas.microsoft.com/office/drawing/2014/main" id="{C8DC81BD-7F79-476F-8F6C-B3E11E044CAC}"/>
              </a:ext>
            </a:extLst>
          </p:cNvPr>
          <p:cNvSpPr/>
          <p:nvPr/>
        </p:nvSpPr>
        <p:spPr>
          <a:xfrm>
            <a:off x="21572544" y="5699740"/>
            <a:ext cx="991108" cy="99110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a:extLst>
              <a:ext uri="{FF2B5EF4-FFF2-40B4-BE49-F238E27FC236}">
                <a16:creationId xmlns:a16="http://schemas.microsoft.com/office/drawing/2014/main" id="{E646C4B9-4361-473C-9B37-CF5904308739}"/>
              </a:ext>
            </a:extLst>
          </p:cNvPr>
          <p:cNvSpPr/>
          <p:nvPr/>
        </p:nvSpPr>
        <p:spPr>
          <a:xfrm>
            <a:off x="22791741" y="5099576"/>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47388709-D0CA-4A18-923E-83F88AC63738}"/>
              </a:ext>
            </a:extLst>
          </p:cNvPr>
          <p:cNvSpPr/>
          <p:nvPr/>
        </p:nvSpPr>
        <p:spPr>
          <a:xfrm>
            <a:off x="18621126" y="5848375"/>
            <a:ext cx="1291502" cy="1291503"/>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val 181">
            <a:extLst>
              <a:ext uri="{FF2B5EF4-FFF2-40B4-BE49-F238E27FC236}">
                <a16:creationId xmlns:a16="http://schemas.microsoft.com/office/drawing/2014/main" id="{BE140D4A-568C-4310-B770-DDC9860976DC}"/>
              </a:ext>
            </a:extLst>
          </p:cNvPr>
          <p:cNvSpPr/>
          <p:nvPr/>
        </p:nvSpPr>
        <p:spPr>
          <a:xfrm>
            <a:off x="15695757" y="-166035"/>
            <a:ext cx="746186" cy="746186"/>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Oval 182">
            <a:extLst>
              <a:ext uri="{FF2B5EF4-FFF2-40B4-BE49-F238E27FC236}">
                <a16:creationId xmlns:a16="http://schemas.microsoft.com/office/drawing/2014/main" id="{A0E6E0BC-8697-4032-A0BB-F049D22F2F8B}"/>
              </a:ext>
            </a:extLst>
          </p:cNvPr>
          <p:cNvSpPr/>
          <p:nvPr/>
        </p:nvSpPr>
        <p:spPr>
          <a:xfrm>
            <a:off x="20517001" y="-226831"/>
            <a:ext cx="1543277" cy="1543277"/>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Oval 183">
            <a:extLst>
              <a:ext uri="{FF2B5EF4-FFF2-40B4-BE49-F238E27FC236}">
                <a16:creationId xmlns:a16="http://schemas.microsoft.com/office/drawing/2014/main" id="{3C35F9A6-21CC-4A14-B8E2-4B9721906E21}"/>
              </a:ext>
            </a:extLst>
          </p:cNvPr>
          <p:cNvSpPr/>
          <p:nvPr/>
        </p:nvSpPr>
        <p:spPr>
          <a:xfrm>
            <a:off x="22242265" y="-728487"/>
            <a:ext cx="1176868" cy="117686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Oval 184">
            <a:extLst>
              <a:ext uri="{FF2B5EF4-FFF2-40B4-BE49-F238E27FC236}">
                <a16:creationId xmlns:a16="http://schemas.microsoft.com/office/drawing/2014/main" id="{46848434-FF88-4649-A491-DE34EAE44121}"/>
              </a:ext>
            </a:extLst>
          </p:cNvPr>
          <p:cNvSpPr/>
          <p:nvPr/>
        </p:nvSpPr>
        <p:spPr>
          <a:xfrm>
            <a:off x="22937775" y="2320671"/>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Oval 185">
            <a:extLst>
              <a:ext uri="{FF2B5EF4-FFF2-40B4-BE49-F238E27FC236}">
                <a16:creationId xmlns:a16="http://schemas.microsoft.com/office/drawing/2014/main" id="{516FECFA-4DDE-42A4-86E0-DCD3C5B43164}"/>
              </a:ext>
            </a:extLst>
          </p:cNvPr>
          <p:cNvSpPr/>
          <p:nvPr/>
        </p:nvSpPr>
        <p:spPr>
          <a:xfrm>
            <a:off x="22317556" y="830160"/>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a:extLst>
              <a:ext uri="{FF2B5EF4-FFF2-40B4-BE49-F238E27FC236}">
                <a16:creationId xmlns:a16="http://schemas.microsoft.com/office/drawing/2014/main" id="{CF16F7E6-42B4-4B73-9FF6-C21D8CAC23B4}"/>
              </a:ext>
            </a:extLst>
          </p:cNvPr>
          <p:cNvSpPr/>
          <p:nvPr/>
        </p:nvSpPr>
        <p:spPr>
          <a:xfrm>
            <a:off x="20570090" y="1533219"/>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Oval 187">
            <a:extLst>
              <a:ext uri="{FF2B5EF4-FFF2-40B4-BE49-F238E27FC236}">
                <a16:creationId xmlns:a16="http://schemas.microsoft.com/office/drawing/2014/main" id="{0109F9C4-273A-45D6-902A-342BEBAEA79E}"/>
              </a:ext>
            </a:extLst>
          </p:cNvPr>
          <p:cNvSpPr/>
          <p:nvPr/>
        </p:nvSpPr>
        <p:spPr>
          <a:xfrm>
            <a:off x="18567449" y="27674"/>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Oval 188">
            <a:extLst>
              <a:ext uri="{FF2B5EF4-FFF2-40B4-BE49-F238E27FC236}">
                <a16:creationId xmlns:a16="http://schemas.microsoft.com/office/drawing/2014/main" id="{B9B60DF1-0CCA-47B3-BBF4-3EE8A40D8C82}"/>
              </a:ext>
            </a:extLst>
          </p:cNvPr>
          <p:cNvSpPr/>
          <p:nvPr/>
        </p:nvSpPr>
        <p:spPr>
          <a:xfrm>
            <a:off x="22964900" y="3977953"/>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a:extLst>
              <a:ext uri="{FF2B5EF4-FFF2-40B4-BE49-F238E27FC236}">
                <a16:creationId xmlns:a16="http://schemas.microsoft.com/office/drawing/2014/main" id="{DFBE6361-7873-452C-B518-51D5CDB827E2}"/>
              </a:ext>
            </a:extLst>
          </p:cNvPr>
          <p:cNvSpPr/>
          <p:nvPr/>
        </p:nvSpPr>
        <p:spPr>
          <a:xfrm>
            <a:off x="19574973" y="-159835"/>
            <a:ext cx="746186" cy="746186"/>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a:extLst>
              <a:ext uri="{FF2B5EF4-FFF2-40B4-BE49-F238E27FC236}">
                <a16:creationId xmlns:a16="http://schemas.microsoft.com/office/drawing/2014/main" id="{C983AAB2-AAA4-4026-8952-D91BCEF94D40}"/>
              </a:ext>
            </a:extLst>
          </p:cNvPr>
          <p:cNvSpPr/>
          <p:nvPr/>
        </p:nvSpPr>
        <p:spPr>
          <a:xfrm>
            <a:off x="16756559" y="-572404"/>
            <a:ext cx="1291502" cy="1291503"/>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a:extLst>
              <a:ext uri="{FF2B5EF4-FFF2-40B4-BE49-F238E27FC236}">
                <a16:creationId xmlns:a16="http://schemas.microsoft.com/office/drawing/2014/main" id="{6606EF2C-1C63-424E-860A-3C8921E1F36A}"/>
              </a:ext>
            </a:extLst>
          </p:cNvPr>
          <p:cNvSpPr/>
          <p:nvPr/>
        </p:nvSpPr>
        <p:spPr>
          <a:xfrm>
            <a:off x="14923662" y="3036636"/>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2463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51"/>
                                        </p:tgtEl>
                                        <p:attrNameLst>
                                          <p:attrName>style.visibility</p:attrName>
                                        </p:attrNameLst>
                                      </p:cBhvr>
                                      <p:to>
                                        <p:strVal val="visible"/>
                                      </p:to>
                                    </p:set>
                                    <p:animEffect transition="in" filter="wipe(down)">
                                      <p:cBhvr>
                                        <p:cTn id="7" dur="500"/>
                                        <p:tgtEl>
                                          <p:spTgt spid="151"/>
                                        </p:tgtEl>
                                      </p:cBhvr>
                                    </p:animEffect>
                                  </p:childTnLst>
                                </p:cTn>
                              </p:par>
                              <p:par>
                                <p:cTn id="8" presetID="6" presetClass="emph" presetSubtype="0" fill="hold" grpId="0" nodeType="withEffect">
                                  <p:stCondLst>
                                    <p:cond delay="500"/>
                                  </p:stCondLst>
                                  <p:childTnLst>
                                    <p:animScale>
                                      <p:cBhvr>
                                        <p:cTn id="9" dur="500" fill="hold"/>
                                        <p:tgtEl>
                                          <p:spTgt spid="48"/>
                                        </p:tgtEl>
                                      </p:cBhvr>
                                      <p:by x="130000" y="130000"/>
                                    </p:animScale>
                                  </p:childTnLst>
                                </p:cTn>
                              </p:par>
                              <p:par>
                                <p:cTn id="10" presetID="10" presetClass="exit" presetSubtype="0" fill="hold" grpId="0" nodeType="withEffect">
                                  <p:stCondLst>
                                    <p:cond delay="50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xit" presetSubtype="0" fill="hold" grpId="0" nodeType="withEffect">
                                  <p:stCondLst>
                                    <p:cond delay="50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22" presetClass="entr" presetSubtype="8" fill="hold" nodeType="withEffect">
                                  <p:stCondLst>
                                    <p:cond delay="1250"/>
                                  </p:stCondLst>
                                  <p:childTnLst>
                                    <p:set>
                                      <p:cBhvr>
                                        <p:cTn id="17" dur="1" fill="hold">
                                          <p:stCondLst>
                                            <p:cond delay="0"/>
                                          </p:stCondLst>
                                        </p:cTn>
                                        <p:tgtEl>
                                          <p:spTgt spid="152"/>
                                        </p:tgtEl>
                                        <p:attrNameLst>
                                          <p:attrName>style.visibility</p:attrName>
                                        </p:attrNameLst>
                                      </p:cBhvr>
                                      <p:to>
                                        <p:strVal val="visible"/>
                                      </p:to>
                                    </p:set>
                                    <p:animEffect transition="in" filter="wipe(left)">
                                      <p:cBhvr>
                                        <p:cTn id="18" dur="500"/>
                                        <p:tgtEl>
                                          <p:spTgt spid="152"/>
                                        </p:tgtEl>
                                      </p:cBhvr>
                                    </p:animEffect>
                                  </p:childTnLst>
                                </p:cTn>
                              </p:par>
                              <p:par>
                                <p:cTn id="19" presetID="6" presetClass="emph" presetSubtype="0" fill="hold" grpId="0" nodeType="withEffect">
                                  <p:stCondLst>
                                    <p:cond delay="1250"/>
                                  </p:stCondLst>
                                  <p:childTnLst>
                                    <p:animScale>
                                      <p:cBhvr>
                                        <p:cTn id="20" dur="500" fill="hold"/>
                                        <p:tgtEl>
                                          <p:spTgt spid="49"/>
                                        </p:tgtEl>
                                      </p:cBhvr>
                                      <p:by x="160000" y="160000"/>
                                    </p:animScale>
                                  </p:childTnLst>
                                </p:cTn>
                              </p:par>
                              <p:par>
                                <p:cTn id="21" presetID="10" presetClass="exit" presetSubtype="0" fill="hold" grpId="0" nodeType="withEffect">
                                  <p:stCondLst>
                                    <p:cond delay="125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22" presetClass="entr" presetSubtype="4" fill="hold" nodeType="withEffect">
                                  <p:stCondLst>
                                    <p:cond delay="2000"/>
                                  </p:stCondLst>
                                  <p:childTnLst>
                                    <p:set>
                                      <p:cBhvr>
                                        <p:cTn id="25" dur="1" fill="hold">
                                          <p:stCondLst>
                                            <p:cond delay="0"/>
                                          </p:stCondLst>
                                        </p:cTn>
                                        <p:tgtEl>
                                          <p:spTgt spid="153"/>
                                        </p:tgtEl>
                                        <p:attrNameLst>
                                          <p:attrName>style.visibility</p:attrName>
                                        </p:attrNameLst>
                                      </p:cBhvr>
                                      <p:to>
                                        <p:strVal val="visible"/>
                                      </p:to>
                                    </p:set>
                                    <p:animEffect transition="in" filter="wipe(down)">
                                      <p:cBhvr>
                                        <p:cTn id="26" dur="500"/>
                                        <p:tgtEl>
                                          <p:spTgt spid="153"/>
                                        </p:tgtEl>
                                      </p:cBhvr>
                                    </p:animEffect>
                                  </p:childTnLst>
                                </p:cTn>
                              </p:par>
                              <p:par>
                                <p:cTn id="27" presetID="6" presetClass="emph" presetSubtype="0" fill="hold" grpId="0" nodeType="withEffect">
                                  <p:stCondLst>
                                    <p:cond delay="1750"/>
                                  </p:stCondLst>
                                  <p:childTnLst>
                                    <p:animScale>
                                      <p:cBhvr>
                                        <p:cTn id="28" dur="500" fill="hold"/>
                                        <p:tgtEl>
                                          <p:spTgt spid="52"/>
                                        </p:tgtEl>
                                      </p:cBhvr>
                                      <p:by x="190000" y="190000"/>
                                    </p:animScale>
                                  </p:childTnLst>
                                </p:cTn>
                              </p:par>
                              <p:par>
                                <p:cTn id="29" presetID="10" presetClass="exit" presetSubtype="0" fill="hold" grpId="0" nodeType="withEffect">
                                  <p:stCondLst>
                                    <p:cond delay="175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3" grpId="0" animBg="1"/>
      <p:bldP spid="48" grpId="0"/>
      <p:bldP spid="25" grpId="0" animBg="1"/>
      <p:bldP spid="52" grpId="0"/>
      <p:bldP spid="31" grpId="0" animBg="1"/>
      <p:bldP spid="20" grpId="0" animBg="1"/>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128" descr="fractals.png">
            <a:extLst>
              <a:ext uri="{FF2B5EF4-FFF2-40B4-BE49-F238E27FC236}">
                <a16:creationId xmlns:a16="http://schemas.microsoft.com/office/drawing/2014/main" id="{CAD28049-75D0-8D4A-8B9C-669ECD3BD234}"/>
              </a:ext>
            </a:extLst>
          </p:cNvPr>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a:off x="5139691" y="1122199"/>
            <a:ext cx="7254380" cy="6858000"/>
          </a:xfrm>
          <a:prstGeom prst="rect">
            <a:avLst/>
          </a:prstGeom>
        </p:spPr>
      </p:pic>
      <p:sp>
        <p:nvSpPr>
          <p:cNvPr id="2" name="TextBox 1">
            <a:extLst>
              <a:ext uri="{FF2B5EF4-FFF2-40B4-BE49-F238E27FC236}">
                <a16:creationId xmlns:a16="http://schemas.microsoft.com/office/drawing/2014/main" id="{CC375759-F3DF-A24F-9BC9-1A376BB78541}"/>
              </a:ext>
            </a:extLst>
          </p:cNvPr>
          <p:cNvSpPr txBox="1"/>
          <p:nvPr/>
        </p:nvSpPr>
        <p:spPr>
          <a:xfrm>
            <a:off x="946432" y="2329881"/>
            <a:ext cx="10655923" cy="2862322"/>
          </a:xfrm>
          <a:prstGeom prst="rect">
            <a:avLst/>
          </a:prstGeom>
          <a:noFill/>
        </p:spPr>
        <p:txBody>
          <a:bodyPr wrap="square" rtlCol="0">
            <a:spAutoFit/>
          </a:bodyPr>
          <a:lstStyle/>
          <a:p>
            <a:pPr marL="514350" indent="-514350">
              <a:buFont typeface="+mj-lt"/>
              <a:buAutoNum type="arabicPeriod"/>
            </a:pPr>
            <a:r>
              <a:rPr lang="en-US" sz="3600" b="1" dirty="0">
                <a:latin typeface="Duplicate Sans" pitchFamily="2" charset="77"/>
                <a:cs typeface="Arial Narrow" panose="020B0604020202020204" pitchFamily="34" charset="0"/>
              </a:rPr>
              <a:t>Think about someone from whom you’ve learned something positive </a:t>
            </a:r>
            <a:r>
              <a:rPr lang="en-US" sz="3600" dirty="0">
                <a:latin typeface="Duplicate Sans" pitchFamily="2" charset="77"/>
                <a:cs typeface="Arial Narrow" panose="020B0604020202020204" pitchFamily="34" charset="0"/>
              </a:rPr>
              <a:t>related to one of the SAIL skills/attributes—not necessarily in the classroom.</a:t>
            </a:r>
            <a:br>
              <a:rPr lang="en-US" sz="3600" dirty="0">
                <a:latin typeface="Duplicate Sans" pitchFamily="2" charset="77"/>
                <a:cs typeface="Arial Narrow" panose="020B0604020202020204" pitchFamily="34" charset="0"/>
              </a:rPr>
            </a:br>
            <a:endParaRPr lang="en-US" sz="3600" dirty="0">
              <a:latin typeface="Duplicate Sans" pitchFamily="2" charset="77"/>
              <a:cs typeface="Arial Narrow" panose="020B0604020202020204" pitchFamily="34" charset="0"/>
            </a:endParaRPr>
          </a:p>
          <a:p>
            <a:r>
              <a:rPr lang="en-US" sz="3600" dirty="0">
                <a:latin typeface="Duplicate Sans" pitchFamily="2" charset="77"/>
                <a:cs typeface="Arial Narrow" panose="020B0604020202020204" pitchFamily="34" charset="0"/>
              </a:rPr>
              <a:t>	Write down their name.  </a:t>
            </a:r>
          </a:p>
        </p:txBody>
      </p:sp>
      <p:pic>
        <p:nvPicPr>
          <p:cNvPr id="131" name="Picture 130">
            <a:extLst>
              <a:ext uri="{FF2B5EF4-FFF2-40B4-BE49-F238E27FC236}">
                <a16:creationId xmlns:a16="http://schemas.microsoft.com/office/drawing/2014/main" id="{7F731D0F-688D-B24E-A5FF-E8C6FE46F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0010" y="5584571"/>
            <a:ext cx="1129731" cy="1080478"/>
          </a:xfrm>
          <a:prstGeom prst="rect">
            <a:avLst/>
          </a:prstGeom>
        </p:spPr>
      </p:pic>
      <p:sp>
        <p:nvSpPr>
          <p:cNvPr id="8" name="TextBox 7">
            <a:extLst>
              <a:ext uri="{FF2B5EF4-FFF2-40B4-BE49-F238E27FC236}">
                <a16:creationId xmlns:a16="http://schemas.microsoft.com/office/drawing/2014/main" id="{B7BC3D68-B503-4A67-945A-5B8E681F59FC}"/>
              </a:ext>
            </a:extLst>
          </p:cNvPr>
          <p:cNvSpPr txBox="1"/>
          <p:nvPr/>
        </p:nvSpPr>
        <p:spPr>
          <a:xfrm>
            <a:off x="0" y="0"/>
            <a:ext cx="10481613" cy="857035"/>
          </a:xfrm>
          <a:prstGeom prst="rect">
            <a:avLst/>
          </a:prstGeom>
          <a:noFill/>
        </p:spPr>
        <p:txBody>
          <a:bodyPr wrap="square" lIns="117226" tIns="58613" rIns="117226" bIns="58613" rtlCol="0">
            <a:spAutoFit/>
          </a:bodyPr>
          <a:lstStyle/>
          <a:p>
            <a:r>
              <a:rPr lang="en-US" sz="4800" dirty="0">
                <a:latin typeface="Duplicate Sans" pitchFamily="2" charset="77"/>
                <a:ea typeface="Helvetica Neue" charset="0"/>
                <a:cs typeface="Arial Narrow" panose="020B0604020202020204" pitchFamily="34" charset="0"/>
              </a:rPr>
              <a:t>Activity</a:t>
            </a:r>
          </a:p>
        </p:txBody>
      </p:sp>
      <p:cxnSp>
        <p:nvCxnSpPr>
          <p:cNvPr id="9" name="Straight Connector 8">
            <a:extLst>
              <a:ext uri="{FF2B5EF4-FFF2-40B4-BE49-F238E27FC236}">
                <a16:creationId xmlns:a16="http://schemas.microsoft.com/office/drawing/2014/main" id="{728D7877-4BA0-4ADC-A026-ABCCA9FE5D45}"/>
              </a:ext>
            </a:extLst>
          </p:cNvPr>
          <p:cNvCxnSpPr>
            <a:cxnSpLocks/>
          </p:cNvCxnSpPr>
          <p:nvPr/>
        </p:nvCxnSpPr>
        <p:spPr>
          <a:xfrm flipV="1">
            <a:off x="0" y="958313"/>
            <a:ext cx="2085975" cy="1"/>
          </a:xfrm>
          <a:prstGeom prst="line">
            <a:avLst/>
          </a:prstGeom>
          <a:ln w="38100">
            <a:solidFill>
              <a:srgbClr val="43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61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val 95">
            <a:extLst>
              <a:ext uri="{FF2B5EF4-FFF2-40B4-BE49-F238E27FC236}">
                <a16:creationId xmlns:a16="http://schemas.microsoft.com/office/drawing/2014/main" id="{F23C972C-EEDD-408E-9CD0-0F46743037EC}"/>
              </a:ext>
            </a:extLst>
          </p:cNvPr>
          <p:cNvSpPr/>
          <p:nvPr/>
        </p:nvSpPr>
        <p:spPr>
          <a:xfrm>
            <a:off x="6268286" y="3702434"/>
            <a:ext cx="1176868" cy="117686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23F38D51-0BA8-4F1F-85B6-295B6A6EA9F0}"/>
              </a:ext>
            </a:extLst>
          </p:cNvPr>
          <p:cNvSpPr/>
          <p:nvPr/>
        </p:nvSpPr>
        <p:spPr>
          <a:xfrm>
            <a:off x="7830839" y="1412166"/>
            <a:ext cx="1291502" cy="1291503"/>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C239F4D-4B64-4621-8E77-F31310C671AF}"/>
              </a:ext>
            </a:extLst>
          </p:cNvPr>
          <p:cNvSpPr/>
          <p:nvPr/>
        </p:nvSpPr>
        <p:spPr>
          <a:xfrm>
            <a:off x="4071158" y="2576114"/>
            <a:ext cx="653423" cy="653423"/>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CCA524F5-B39C-4020-A261-4910950DBB4E}"/>
              </a:ext>
            </a:extLst>
          </p:cNvPr>
          <p:cNvSpPr/>
          <p:nvPr/>
        </p:nvSpPr>
        <p:spPr>
          <a:xfrm>
            <a:off x="9394706" y="137042"/>
            <a:ext cx="1543277" cy="1543277"/>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4" name="Group 423">
            <a:extLst>
              <a:ext uri="{FF2B5EF4-FFF2-40B4-BE49-F238E27FC236}">
                <a16:creationId xmlns:a16="http://schemas.microsoft.com/office/drawing/2014/main" id="{7BC1039E-3D76-4A45-9D1D-3C06C2D7F429}"/>
              </a:ext>
            </a:extLst>
          </p:cNvPr>
          <p:cNvGrpSpPr/>
          <p:nvPr/>
        </p:nvGrpSpPr>
        <p:grpSpPr>
          <a:xfrm>
            <a:off x="567267" y="223820"/>
            <a:ext cx="11998058" cy="6214115"/>
            <a:chOff x="567267" y="223820"/>
            <a:chExt cx="11998058" cy="6214115"/>
          </a:xfrm>
        </p:grpSpPr>
        <p:cxnSp>
          <p:nvCxnSpPr>
            <p:cNvPr id="334" name="Straight Connector 333">
              <a:extLst>
                <a:ext uri="{FF2B5EF4-FFF2-40B4-BE49-F238E27FC236}">
                  <a16:creationId xmlns:a16="http://schemas.microsoft.com/office/drawing/2014/main" id="{32E823F2-98E3-43C2-9EB8-51588431B55F}"/>
                </a:ext>
              </a:extLst>
            </p:cNvPr>
            <p:cNvCxnSpPr>
              <a:cxnSpLocks/>
              <a:stCxn id="173" idx="1"/>
              <a:endCxn id="165" idx="0"/>
            </p:cNvCxnSpPr>
            <p:nvPr/>
          </p:nvCxnSpPr>
          <p:spPr>
            <a:xfrm>
              <a:off x="636409" y="3779702"/>
              <a:ext cx="386079" cy="2582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0BA16A44-7423-4D0B-B717-7E616E18B17E}"/>
                </a:ext>
              </a:extLst>
            </p:cNvPr>
            <p:cNvCxnSpPr>
              <a:cxnSpLocks/>
            </p:cNvCxnSpPr>
            <p:nvPr/>
          </p:nvCxnSpPr>
          <p:spPr>
            <a:xfrm flipV="1">
              <a:off x="567267" y="2895559"/>
              <a:ext cx="408835" cy="5643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F1C3DF6-C129-4C13-9771-D02046AFC3CA}"/>
                </a:ext>
              </a:extLst>
            </p:cNvPr>
            <p:cNvCxnSpPr>
              <a:cxnSpLocks/>
              <a:stCxn id="157" idx="1"/>
            </p:cNvCxnSpPr>
            <p:nvPr/>
          </p:nvCxnSpPr>
          <p:spPr>
            <a:xfrm flipH="1" flipV="1">
              <a:off x="1453444" y="2840063"/>
              <a:ext cx="162270" cy="14177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7AA5698-9378-45BC-8E90-F2DE473D985C}"/>
                </a:ext>
              </a:extLst>
            </p:cNvPr>
            <p:cNvCxnSpPr>
              <a:cxnSpLocks/>
            </p:cNvCxnSpPr>
            <p:nvPr/>
          </p:nvCxnSpPr>
          <p:spPr>
            <a:xfrm flipH="1">
              <a:off x="1813869" y="2622975"/>
              <a:ext cx="718768" cy="4787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64142C1-5688-495A-8FDC-61441E2BD32F}"/>
                </a:ext>
              </a:extLst>
            </p:cNvPr>
            <p:cNvCxnSpPr>
              <a:cxnSpLocks/>
            </p:cNvCxnSpPr>
            <p:nvPr/>
          </p:nvCxnSpPr>
          <p:spPr>
            <a:xfrm flipH="1" flipV="1">
              <a:off x="2943578" y="2622976"/>
              <a:ext cx="327378" cy="1604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E0E2B330-F50A-434D-A56A-D3B3036AD0CF}"/>
                </a:ext>
              </a:extLst>
            </p:cNvPr>
            <p:cNvCxnSpPr>
              <a:cxnSpLocks/>
              <a:stCxn id="148" idx="0"/>
              <a:endCxn id="164" idx="1"/>
            </p:cNvCxnSpPr>
            <p:nvPr/>
          </p:nvCxnSpPr>
          <p:spPr>
            <a:xfrm flipH="1">
              <a:off x="1677408" y="3481976"/>
              <a:ext cx="541852" cy="4089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75F5D19-3309-4AAA-9F37-EF906E0E8004}"/>
                </a:ext>
              </a:extLst>
            </p:cNvPr>
            <p:cNvCxnSpPr>
              <a:cxnSpLocks/>
            </p:cNvCxnSpPr>
            <p:nvPr/>
          </p:nvCxnSpPr>
          <p:spPr>
            <a:xfrm>
              <a:off x="1832838" y="3229537"/>
              <a:ext cx="317761" cy="943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28A694D2-8340-4699-8428-2069E1C196A2}"/>
                </a:ext>
              </a:extLst>
            </p:cNvPr>
            <p:cNvCxnSpPr>
              <a:cxnSpLocks/>
              <a:endCxn id="155" idx="0"/>
            </p:cNvCxnSpPr>
            <p:nvPr/>
          </p:nvCxnSpPr>
          <p:spPr>
            <a:xfrm>
              <a:off x="1672127" y="4069575"/>
              <a:ext cx="229267" cy="12340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B0A8A6D-6B84-4D42-A7B4-E0BE31731E8F}"/>
                </a:ext>
              </a:extLst>
            </p:cNvPr>
            <p:cNvCxnSpPr>
              <a:cxnSpLocks/>
            </p:cNvCxnSpPr>
            <p:nvPr/>
          </p:nvCxnSpPr>
          <p:spPr>
            <a:xfrm flipH="1">
              <a:off x="2258975" y="4087897"/>
              <a:ext cx="400804" cy="193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7F110DDF-A7C7-4846-87A5-B69B11FCB0F5}"/>
                </a:ext>
              </a:extLst>
            </p:cNvPr>
            <p:cNvCxnSpPr>
              <a:cxnSpLocks/>
            </p:cNvCxnSpPr>
            <p:nvPr/>
          </p:nvCxnSpPr>
          <p:spPr>
            <a:xfrm flipH="1">
              <a:off x="2508305" y="3355174"/>
              <a:ext cx="651515" cy="990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695E14E3-F191-4615-8977-DB7B9FF166E1}"/>
                </a:ext>
              </a:extLst>
            </p:cNvPr>
            <p:cNvCxnSpPr>
              <a:cxnSpLocks/>
              <a:stCxn id="212" idx="1"/>
              <a:endCxn id="170" idx="0"/>
            </p:cNvCxnSpPr>
            <p:nvPr/>
          </p:nvCxnSpPr>
          <p:spPr>
            <a:xfrm flipH="1">
              <a:off x="3314818" y="3682515"/>
              <a:ext cx="522947" cy="22256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9E72D232-1EDC-46EE-9090-1255DD2774D3}"/>
                </a:ext>
              </a:extLst>
            </p:cNvPr>
            <p:cNvCxnSpPr>
              <a:cxnSpLocks/>
              <a:stCxn id="200" idx="1"/>
            </p:cNvCxnSpPr>
            <p:nvPr/>
          </p:nvCxnSpPr>
          <p:spPr>
            <a:xfrm flipH="1">
              <a:off x="3692446" y="2391122"/>
              <a:ext cx="1658440" cy="60105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035B4805-C92C-4BF3-90D2-6636D3041F50}"/>
                </a:ext>
              </a:extLst>
            </p:cNvPr>
            <p:cNvCxnSpPr>
              <a:cxnSpLocks/>
              <a:endCxn id="135" idx="6"/>
            </p:cNvCxnSpPr>
            <p:nvPr/>
          </p:nvCxnSpPr>
          <p:spPr>
            <a:xfrm flipH="1">
              <a:off x="4500156" y="3606681"/>
              <a:ext cx="716650" cy="14322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4A0ABB1-F71F-47C1-BED2-518134619025}"/>
                </a:ext>
              </a:extLst>
            </p:cNvPr>
            <p:cNvCxnSpPr>
              <a:cxnSpLocks/>
            </p:cNvCxnSpPr>
            <p:nvPr/>
          </p:nvCxnSpPr>
          <p:spPr>
            <a:xfrm flipH="1" flipV="1">
              <a:off x="4313402" y="4020489"/>
              <a:ext cx="201037" cy="17092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7F72353-6669-47D3-8310-5A17AAB8E401}"/>
                </a:ext>
              </a:extLst>
            </p:cNvPr>
            <p:cNvCxnSpPr>
              <a:cxnSpLocks/>
            </p:cNvCxnSpPr>
            <p:nvPr/>
          </p:nvCxnSpPr>
          <p:spPr>
            <a:xfrm flipH="1">
              <a:off x="3036656" y="3394037"/>
              <a:ext cx="221271" cy="3448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6A2D08EF-2CC4-41FE-AD30-27721E8C5414}"/>
                </a:ext>
              </a:extLst>
            </p:cNvPr>
            <p:cNvCxnSpPr>
              <a:cxnSpLocks/>
            </p:cNvCxnSpPr>
            <p:nvPr/>
          </p:nvCxnSpPr>
          <p:spPr>
            <a:xfrm flipH="1">
              <a:off x="5917031" y="1849007"/>
              <a:ext cx="546408" cy="31973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21E675AD-3E68-48C6-BC87-6BF996070FF1}"/>
                </a:ext>
              </a:extLst>
            </p:cNvPr>
            <p:cNvCxnSpPr>
              <a:cxnSpLocks/>
            </p:cNvCxnSpPr>
            <p:nvPr/>
          </p:nvCxnSpPr>
          <p:spPr>
            <a:xfrm flipH="1" flipV="1">
              <a:off x="4931502" y="4765990"/>
              <a:ext cx="83028" cy="18887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861260C9-581E-4B75-AA8D-5303D5FFF1FB}"/>
                </a:ext>
              </a:extLst>
            </p:cNvPr>
            <p:cNvCxnSpPr>
              <a:cxnSpLocks/>
              <a:endCxn id="256" idx="1"/>
            </p:cNvCxnSpPr>
            <p:nvPr/>
          </p:nvCxnSpPr>
          <p:spPr>
            <a:xfrm flipH="1" flipV="1">
              <a:off x="5350014" y="5456334"/>
              <a:ext cx="791359" cy="18512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A36DACEC-9E3B-4D28-91CC-A195BC8F175F}"/>
                </a:ext>
              </a:extLst>
            </p:cNvPr>
            <p:cNvCxnSpPr>
              <a:cxnSpLocks/>
              <a:stCxn id="94" idx="6"/>
            </p:cNvCxnSpPr>
            <p:nvPr/>
          </p:nvCxnSpPr>
          <p:spPr>
            <a:xfrm flipV="1">
              <a:off x="6879775" y="5495001"/>
              <a:ext cx="545899" cy="17447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C7C6C112-4531-4080-AC40-3D7ACCAA58D2}"/>
                </a:ext>
              </a:extLst>
            </p:cNvPr>
            <p:cNvCxnSpPr>
              <a:cxnSpLocks/>
            </p:cNvCxnSpPr>
            <p:nvPr/>
          </p:nvCxnSpPr>
          <p:spPr>
            <a:xfrm>
              <a:off x="8313850" y="5556824"/>
              <a:ext cx="406093" cy="6907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11D5FE4D-E2F3-4C20-9240-BE0EAA74FE67}"/>
                </a:ext>
              </a:extLst>
            </p:cNvPr>
            <p:cNvCxnSpPr>
              <a:cxnSpLocks/>
            </p:cNvCxnSpPr>
            <p:nvPr/>
          </p:nvCxnSpPr>
          <p:spPr>
            <a:xfrm flipV="1">
              <a:off x="8011576" y="4707205"/>
              <a:ext cx="268017" cy="24765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CBA3D085-BB95-4616-86A2-E83B5EDF525F}"/>
                </a:ext>
              </a:extLst>
            </p:cNvPr>
            <p:cNvCxnSpPr>
              <a:cxnSpLocks/>
            </p:cNvCxnSpPr>
            <p:nvPr/>
          </p:nvCxnSpPr>
          <p:spPr>
            <a:xfrm flipV="1">
              <a:off x="8583231" y="3492734"/>
              <a:ext cx="199756" cy="636735"/>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5911CC86-5AA3-4617-AF37-60C049AD4A13}"/>
                </a:ext>
              </a:extLst>
            </p:cNvPr>
            <p:cNvCxnSpPr>
              <a:cxnSpLocks/>
            </p:cNvCxnSpPr>
            <p:nvPr/>
          </p:nvCxnSpPr>
          <p:spPr>
            <a:xfrm flipV="1">
              <a:off x="8960590" y="2419547"/>
              <a:ext cx="531698" cy="43912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3204D2A8-4C33-4D4E-9BBC-5B6A21CA30AA}"/>
                </a:ext>
              </a:extLst>
            </p:cNvPr>
            <p:cNvCxnSpPr>
              <a:cxnSpLocks/>
              <a:endCxn id="129" idx="2"/>
            </p:cNvCxnSpPr>
            <p:nvPr/>
          </p:nvCxnSpPr>
          <p:spPr>
            <a:xfrm>
              <a:off x="7199713" y="1287223"/>
              <a:ext cx="2248082" cy="105818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2F3D047F-4BBB-46A6-86FC-DC814BAAFF02}"/>
                </a:ext>
              </a:extLst>
            </p:cNvPr>
            <p:cNvCxnSpPr>
              <a:cxnSpLocks/>
            </p:cNvCxnSpPr>
            <p:nvPr/>
          </p:nvCxnSpPr>
          <p:spPr>
            <a:xfrm flipV="1">
              <a:off x="7136958" y="830721"/>
              <a:ext cx="384110" cy="43198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A3A9961A-88AF-4155-969C-38B46D67DA06}"/>
                </a:ext>
              </a:extLst>
            </p:cNvPr>
            <p:cNvCxnSpPr>
              <a:cxnSpLocks/>
              <a:stCxn id="272" idx="1"/>
              <a:endCxn id="267" idx="0"/>
            </p:cNvCxnSpPr>
            <p:nvPr/>
          </p:nvCxnSpPr>
          <p:spPr>
            <a:xfrm flipV="1">
              <a:off x="8107235" y="615366"/>
              <a:ext cx="373065" cy="7455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BA8E99CA-564D-4806-B752-2820FC64BE0C}"/>
                </a:ext>
              </a:extLst>
            </p:cNvPr>
            <p:cNvCxnSpPr>
              <a:cxnSpLocks/>
              <a:stCxn id="132" idx="6"/>
              <a:endCxn id="125" idx="2"/>
            </p:cNvCxnSpPr>
            <p:nvPr/>
          </p:nvCxnSpPr>
          <p:spPr>
            <a:xfrm flipV="1">
              <a:off x="9198864" y="223820"/>
              <a:ext cx="1921106" cy="35331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F90AA2C-2508-47AE-A5AF-4F47EA336AB0}"/>
                </a:ext>
              </a:extLst>
            </p:cNvPr>
            <p:cNvCxnSpPr>
              <a:cxnSpLocks/>
              <a:stCxn id="228" idx="0"/>
              <a:endCxn id="281" idx="0"/>
            </p:cNvCxnSpPr>
            <p:nvPr/>
          </p:nvCxnSpPr>
          <p:spPr>
            <a:xfrm>
              <a:off x="10305642" y="2321433"/>
              <a:ext cx="331071" cy="5975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FDECF62F-126B-4225-95DB-18FAC0554624}"/>
                </a:ext>
              </a:extLst>
            </p:cNvPr>
            <p:cNvCxnSpPr>
              <a:cxnSpLocks/>
            </p:cNvCxnSpPr>
            <p:nvPr/>
          </p:nvCxnSpPr>
          <p:spPr>
            <a:xfrm>
              <a:off x="11439143" y="2789449"/>
              <a:ext cx="417031" cy="15451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2D310A6A-86B5-4244-9D9F-7C71B6C3A133}"/>
                </a:ext>
              </a:extLst>
            </p:cNvPr>
            <p:cNvCxnSpPr>
              <a:cxnSpLocks/>
              <a:endCxn id="307" idx="1"/>
            </p:cNvCxnSpPr>
            <p:nvPr/>
          </p:nvCxnSpPr>
          <p:spPr>
            <a:xfrm flipV="1">
              <a:off x="11251158" y="1833883"/>
              <a:ext cx="153815" cy="25332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DF3DF31-6C8E-4940-B27D-642425D7D4A4}"/>
                </a:ext>
              </a:extLst>
            </p:cNvPr>
            <p:cNvCxnSpPr>
              <a:cxnSpLocks/>
            </p:cNvCxnSpPr>
            <p:nvPr/>
          </p:nvCxnSpPr>
          <p:spPr>
            <a:xfrm flipV="1">
              <a:off x="11849342" y="1262707"/>
              <a:ext cx="715983" cy="16558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23FBC1A4-BC88-4C03-8DF0-7DD25ED50A64}"/>
                </a:ext>
              </a:extLst>
            </p:cNvPr>
            <p:cNvCxnSpPr>
              <a:cxnSpLocks/>
              <a:stCxn id="194" idx="0"/>
            </p:cNvCxnSpPr>
            <p:nvPr/>
          </p:nvCxnSpPr>
          <p:spPr>
            <a:xfrm flipV="1">
              <a:off x="10090540" y="5342693"/>
              <a:ext cx="389941" cy="15884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3F540864-264D-4C2E-9935-95E6B812D98E}"/>
                </a:ext>
              </a:extLst>
            </p:cNvPr>
            <p:cNvCxnSpPr>
              <a:cxnSpLocks/>
              <a:endCxn id="274" idx="1"/>
            </p:cNvCxnSpPr>
            <p:nvPr/>
          </p:nvCxnSpPr>
          <p:spPr>
            <a:xfrm>
              <a:off x="10075975" y="6237579"/>
              <a:ext cx="430223" cy="20035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59B9BCE8-BEE9-4D37-A56C-DFE57AF2BE74}"/>
                </a:ext>
              </a:extLst>
            </p:cNvPr>
            <p:cNvCxnSpPr>
              <a:cxnSpLocks/>
            </p:cNvCxnSpPr>
            <p:nvPr/>
          </p:nvCxnSpPr>
          <p:spPr>
            <a:xfrm flipV="1">
              <a:off x="11318118" y="5985965"/>
              <a:ext cx="390286" cy="33181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D1737C0D-1E07-4FD4-841F-713A37287FA9}"/>
                </a:ext>
              </a:extLst>
            </p:cNvPr>
            <p:cNvCxnSpPr>
              <a:cxnSpLocks/>
            </p:cNvCxnSpPr>
            <p:nvPr/>
          </p:nvCxnSpPr>
          <p:spPr>
            <a:xfrm>
              <a:off x="11479093" y="5436678"/>
              <a:ext cx="332414" cy="26857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E6A3BDAF-4E80-49B0-A568-9349C9E7AEB5}"/>
                </a:ext>
              </a:extLst>
            </p:cNvPr>
            <p:cNvCxnSpPr>
              <a:cxnSpLocks/>
              <a:stCxn id="283" idx="0"/>
              <a:endCxn id="221" idx="0"/>
            </p:cNvCxnSpPr>
            <p:nvPr/>
          </p:nvCxnSpPr>
          <p:spPr>
            <a:xfrm>
              <a:off x="6079267" y="3467549"/>
              <a:ext cx="2163740" cy="89772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E6CA14D0-18FB-4362-B911-1F79EF636278}"/>
              </a:ext>
            </a:extLst>
          </p:cNvPr>
          <p:cNvSpPr/>
          <p:nvPr/>
        </p:nvSpPr>
        <p:spPr>
          <a:xfrm>
            <a:off x="5319648" y="2036942"/>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125F37D4-43C2-44A3-9740-FEEB07D1EA38}"/>
              </a:ext>
            </a:extLst>
          </p:cNvPr>
          <p:cNvSpPr/>
          <p:nvPr/>
        </p:nvSpPr>
        <p:spPr>
          <a:xfrm>
            <a:off x="8191340" y="4107249"/>
            <a:ext cx="746186" cy="746186"/>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24F141D6-1ACB-4FBF-9B5D-7ABAA7F5B2F6}"/>
              </a:ext>
            </a:extLst>
          </p:cNvPr>
          <p:cNvSpPr/>
          <p:nvPr/>
        </p:nvSpPr>
        <p:spPr>
          <a:xfrm>
            <a:off x="5376656" y="4238616"/>
            <a:ext cx="653423" cy="653423"/>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899ABD4-691E-49B2-9912-654E807D941B}"/>
              </a:ext>
            </a:extLst>
          </p:cNvPr>
          <p:cNvSpPr/>
          <p:nvPr/>
        </p:nvSpPr>
        <p:spPr>
          <a:xfrm>
            <a:off x="5172081" y="3027529"/>
            <a:ext cx="939267" cy="939267"/>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35924AE7-207B-4C36-9507-36E6318FF37F}"/>
              </a:ext>
            </a:extLst>
          </p:cNvPr>
          <p:cNvSpPr/>
          <p:nvPr/>
        </p:nvSpPr>
        <p:spPr>
          <a:xfrm>
            <a:off x="5082409" y="1144858"/>
            <a:ext cx="746186" cy="746186"/>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1D5B1BDA-0071-4812-9145-77DA552F8258}"/>
              </a:ext>
            </a:extLst>
          </p:cNvPr>
          <p:cNvSpPr/>
          <p:nvPr/>
        </p:nvSpPr>
        <p:spPr>
          <a:xfrm>
            <a:off x="6614347" y="2427226"/>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5ECEC8E7-8F8C-429F-915A-0237491073BA}"/>
              </a:ext>
            </a:extLst>
          </p:cNvPr>
          <p:cNvSpPr/>
          <p:nvPr/>
        </p:nvSpPr>
        <p:spPr>
          <a:xfrm>
            <a:off x="6133589" y="5296378"/>
            <a:ext cx="746186" cy="746186"/>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9300CB2D-6CF5-4792-A5D2-CBAC2C188FA1}"/>
              </a:ext>
            </a:extLst>
          </p:cNvPr>
          <p:cNvSpPr/>
          <p:nvPr/>
        </p:nvSpPr>
        <p:spPr>
          <a:xfrm>
            <a:off x="6421297" y="1183337"/>
            <a:ext cx="991108" cy="99110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B76D4C23-5F6F-488E-8B69-512EC79F229C}"/>
              </a:ext>
            </a:extLst>
          </p:cNvPr>
          <p:cNvSpPr/>
          <p:nvPr/>
        </p:nvSpPr>
        <p:spPr>
          <a:xfrm>
            <a:off x="7445154" y="3220611"/>
            <a:ext cx="746186" cy="746186"/>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76ED8260-AAC9-424B-90E0-0C0379700957}"/>
              </a:ext>
            </a:extLst>
          </p:cNvPr>
          <p:cNvSpPr/>
          <p:nvPr/>
        </p:nvSpPr>
        <p:spPr>
          <a:xfrm>
            <a:off x="7369480" y="4873580"/>
            <a:ext cx="991895" cy="991896"/>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86915E8F-DDD0-44F0-B48E-F1719C1CF79C}"/>
              </a:ext>
            </a:extLst>
          </p:cNvPr>
          <p:cNvSpPr/>
          <p:nvPr/>
        </p:nvSpPr>
        <p:spPr>
          <a:xfrm>
            <a:off x="8690930" y="5062707"/>
            <a:ext cx="1543277" cy="1543277"/>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540B9325-C5A3-46DE-96E0-3AFDED9898BC}"/>
              </a:ext>
            </a:extLst>
          </p:cNvPr>
          <p:cNvSpPr/>
          <p:nvPr/>
        </p:nvSpPr>
        <p:spPr>
          <a:xfrm>
            <a:off x="4383393" y="4099298"/>
            <a:ext cx="746186" cy="746186"/>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EFE83FE0-DCEF-4D8A-AB9F-A2600DD8E1BD}"/>
              </a:ext>
            </a:extLst>
          </p:cNvPr>
          <p:cNvSpPr/>
          <p:nvPr/>
        </p:nvSpPr>
        <p:spPr>
          <a:xfrm>
            <a:off x="3107243" y="631168"/>
            <a:ext cx="1543277" cy="1543277"/>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A1DB82-5251-420E-97FF-A698C8D968C4}"/>
              </a:ext>
            </a:extLst>
          </p:cNvPr>
          <p:cNvSpPr txBox="1"/>
          <p:nvPr/>
        </p:nvSpPr>
        <p:spPr>
          <a:xfrm>
            <a:off x="242264" y="4899148"/>
            <a:ext cx="3977838" cy="1754326"/>
          </a:xfrm>
          <a:prstGeom prst="rect">
            <a:avLst/>
          </a:prstGeom>
          <a:solidFill>
            <a:schemeClr val="bg1"/>
          </a:solidFill>
          <a:effectLst>
            <a:softEdge rad="127000"/>
          </a:effectLst>
        </p:spPr>
        <p:txBody>
          <a:bodyPr wrap="square" rtlCol="0">
            <a:spAutoFit/>
          </a:bodyPr>
          <a:lstStyle/>
          <a:p>
            <a:pPr algn="ctr"/>
            <a:r>
              <a:rPr lang="en-US" sz="3600" b="1" u="sng" dirty="0">
                <a:latin typeface="Duplicate Sans Regular" pitchFamily="50" charset="0"/>
              </a:rPr>
              <a:t>Articulate &amp; author </a:t>
            </a:r>
            <a:r>
              <a:rPr lang="en-US" sz="3600" dirty="0">
                <a:latin typeface="Duplicate Sans Regular" pitchFamily="50" charset="0"/>
              </a:rPr>
              <a:t>one’s lifelong learning journey</a:t>
            </a:r>
          </a:p>
        </p:txBody>
      </p:sp>
      <p:sp>
        <p:nvSpPr>
          <p:cNvPr id="103" name="Oval 102">
            <a:extLst>
              <a:ext uri="{FF2B5EF4-FFF2-40B4-BE49-F238E27FC236}">
                <a16:creationId xmlns:a16="http://schemas.microsoft.com/office/drawing/2014/main" id="{B30785BD-7488-4306-8347-EBB3A17CF60C}"/>
              </a:ext>
            </a:extLst>
          </p:cNvPr>
          <p:cNvSpPr/>
          <p:nvPr/>
        </p:nvSpPr>
        <p:spPr>
          <a:xfrm>
            <a:off x="9467556" y="2895559"/>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D789FB42-3CB5-4941-B4C1-ED565ED528AA}"/>
              </a:ext>
            </a:extLst>
          </p:cNvPr>
          <p:cNvSpPr/>
          <p:nvPr/>
        </p:nvSpPr>
        <p:spPr>
          <a:xfrm>
            <a:off x="9319989" y="3886146"/>
            <a:ext cx="939267" cy="939267"/>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DE9E447C-D567-47D3-99FD-F255B02345A3}"/>
              </a:ext>
            </a:extLst>
          </p:cNvPr>
          <p:cNvSpPr/>
          <p:nvPr/>
        </p:nvSpPr>
        <p:spPr>
          <a:xfrm>
            <a:off x="8414506" y="2806501"/>
            <a:ext cx="746186" cy="746186"/>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AE92A894-FC62-4FD9-AF32-38B4BC343DFD}"/>
              </a:ext>
            </a:extLst>
          </p:cNvPr>
          <p:cNvSpPr/>
          <p:nvPr/>
        </p:nvSpPr>
        <p:spPr>
          <a:xfrm>
            <a:off x="10762255" y="3285843"/>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9BA26B43-95B2-41CC-B462-34D4DC59367B}"/>
              </a:ext>
            </a:extLst>
          </p:cNvPr>
          <p:cNvSpPr/>
          <p:nvPr/>
        </p:nvSpPr>
        <p:spPr>
          <a:xfrm>
            <a:off x="10569205" y="2041954"/>
            <a:ext cx="991108" cy="99110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BC3D0BC1-146F-42B5-B0B7-7455ED6899A4}"/>
              </a:ext>
            </a:extLst>
          </p:cNvPr>
          <p:cNvSpPr/>
          <p:nvPr/>
        </p:nvSpPr>
        <p:spPr>
          <a:xfrm>
            <a:off x="10404537" y="4607217"/>
            <a:ext cx="1176868" cy="117686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95A3FE19-7EFC-4E9F-B007-572A78A23FA9}"/>
              </a:ext>
            </a:extLst>
          </p:cNvPr>
          <p:cNvSpPr/>
          <p:nvPr/>
        </p:nvSpPr>
        <p:spPr>
          <a:xfrm>
            <a:off x="4728340" y="4943393"/>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31E03AB2-0A6B-4199-B43C-62664B6EC784}"/>
              </a:ext>
            </a:extLst>
          </p:cNvPr>
          <p:cNvSpPr/>
          <p:nvPr/>
        </p:nvSpPr>
        <p:spPr>
          <a:xfrm>
            <a:off x="4883435" y="5964738"/>
            <a:ext cx="746186" cy="746186"/>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8144C12E-2B6B-4445-87F6-6A2C42991A0C}"/>
              </a:ext>
            </a:extLst>
          </p:cNvPr>
          <p:cNvSpPr/>
          <p:nvPr/>
        </p:nvSpPr>
        <p:spPr>
          <a:xfrm>
            <a:off x="6058371" y="6377763"/>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0A6E03E1-98BC-478C-AC13-CBE2ED4C25D1}"/>
              </a:ext>
            </a:extLst>
          </p:cNvPr>
          <p:cNvSpPr/>
          <p:nvPr/>
        </p:nvSpPr>
        <p:spPr>
          <a:xfrm>
            <a:off x="10450249" y="6063613"/>
            <a:ext cx="991108" cy="99110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B683493B-F993-4E22-BE70-EF6E629599D6}"/>
              </a:ext>
            </a:extLst>
          </p:cNvPr>
          <p:cNvSpPr/>
          <p:nvPr/>
        </p:nvSpPr>
        <p:spPr>
          <a:xfrm>
            <a:off x="11669446" y="5463449"/>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4F3CA13E-D178-443E-8718-3B649F1C35B5}"/>
              </a:ext>
            </a:extLst>
          </p:cNvPr>
          <p:cNvSpPr/>
          <p:nvPr/>
        </p:nvSpPr>
        <p:spPr>
          <a:xfrm>
            <a:off x="7498831" y="6212248"/>
            <a:ext cx="1291502" cy="1291503"/>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53E6E4C8-31F1-4E1D-A522-9FF0C4D56E24}"/>
              </a:ext>
            </a:extLst>
          </p:cNvPr>
          <p:cNvSpPr/>
          <p:nvPr/>
        </p:nvSpPr>
        <p:spPr>
          <a:xfrm>
            <a:off x="4573462" y="197838"/>
            <a:ext cx="746186" cy="746186"/>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9626C2F7-CC86-4496-B167-6A2DBCFC1472}"/>
              </a:ext>
            </a:extLst>
          </p:cNvPr>
          <p:cNvSpPr/>
          <p:nvPr/>
        </p:nvSpPr>
        <p:spPr>
          <a:xfrm>
            <a:off x="11119970" y="-364614"/>
            <a:ext cx="1176868" cy="1176868"/>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ACB470A0-F534-4DF6-A78C-8AABBF9DA5F0}"/>
              </a:ext>
            </a:extLst>
          </p:cNvPr>
          <p:cNvSpPr/>
          <p:nvPr/>
        </p:nvSpPr>
        <p:spPr>
          <a:xfrm>
            <a:off x="11815480" y="2684544"/>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A5295450-FC17-4F6E-94DD-A7BCFFC5A7D3}"/>
              </a:ext>
            </a:extLst>
          </p:cNvPr>
          <p:cNvSpPr/>
          <p:nvPr/>
        </p:nvSpPr>
        <p:spPr>
          <a:xfrm>
            <a:off x="11195261" y="1194033"/>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a:extLst>
              <a:ext uri="{FF2B5EF4-FFF2-40B4-BE49-F238E27FC236}">
                <a16:creationId xmlns:a16="http://schemas.microsoft.com/office/drawing/2014/main" id="{68F9D324-0B1A-4EF5-93EB-EC34DEAB747C}"/>
              </a:ext>
            </a:extLst>
          </p:cNvPr>
          <p:cNvSpPr/>
          <p:nvPr/>
        </p:nvSpPr>
        <p:spPr>
          <a:xfrm>
            <a:off x="9447795" y="1897092"/>
            <a:ext cx="896622" cy="896622"/>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a16="http://schemas.microsoft.com/office/drawing/2014/main" id="{7F6CE3E3-7977-430D-BD86-951434266E23}"/>
              </a:ext>
            </a:extLst>
          </p:cNvPr>
          <p:cNvSpPr/>
          <p:nvPr/>
        </p:nvSpPr>
        <p:spPr>
          <a:xfrm>
            <a:off x="7445154" y="391547"/>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a:extLst>
              <a:ext uri="{FF2B5EF4-FFF2-40B4-BE49-F238E27FC236}">
                <a16:creationId xmlns:a16="http://schemas.microsoft.com/office/drawing/2014/main" id="{32B3B95C-EDDB-41C3-82B9-E12DCF452E56}"/>
              </a:ext>
            </a:extLst>
          </p:cNvPr>
          <p:cNvSpPr/>
          <p:nvPr/>
        </p:nvSpPr>
        <p:spPr>
          <a:xfrm>
            <a:off x="11842605" y="4341826"/>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9C7DC97B-2395-44CB-9DCB-12EFC5DAFDCB}"/>
              </a:ext>
            </a:extLst>
          </p:cNvPr>
          <p:cNvSpPr/>
          <p:nvPr/>
        </p:nvSpPr>
        <p:spPr>
          <a:xfrm>
            <a:off x="8452678" y="204038"/>
            <a:ext cx="746186" cy="746186"/>
          </a:xfrm>
          <a:prstGeom prst="ellipse">
            <a:avLst/>
          </a:prstGeom>
          <a:solidFill>
            <a:srgbClr val="F9F9F9"/>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725F2DBF-FB82-4095-B7F8-6D73E878A0F9}"/>
              </a:ext>
            </a:extLst>
          </p:cNvPr>
          <p:cNvSpPr/>
          <p:nvPr/>
        </p:nvSpPr>
        <p:spPr>
          <a:xfrm>
            <a:off x="5634264" y="-208531"/>
            <a:ext cx="1291502" cy="1291503"/>
          </a:xfrm>
          <a:prstGeom prst="ellipse">
            <a:avLst/>
          </a:prstGeom>
          <a:solidFill>
            <a:schemeClr val="bg1">
              <a:lumMod val="9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a:extLst>
              <a:ext uri="{FF2B5EF4-FFF2-40B4-BE49-F238E27FC236}">
                <a16:creationId xmlns:a16="http://schemas.microsoft.com/office/drawing/2014/main" id="{B5A086A9-8133-4DD1-85C4-07AEA12DF704}"/>
              </a:ext>
            </a:extLst>
          </p:cNvPr>
          <p:cNvSpPr/>
          <p:nvPr/>
        </p:nvSpPr>
        <p:spPr>
          <a:xfrm>
            <a:off x="3801367" y="3400509"/>
            <a:ext cx="698789" cy="698789"/>
          </a:xfrm>
          <a:prstGeom prst="ellipse">
            <a:avLst/>
          </a:prstGeom>
          <a:solidFill>
            <a:schemeClr val="bg1">
              <a:lumMod val="85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A67050A1-ADE8-413C-8117-88B0A73463BE}"/>
              </a:ext>
            </a:extLst>
          </p:cNvPr>
          <p:cNvGrpSpPr/>
          <p:nvPr/>
        </p:nvGrpSpPr>
        <p:grpSpPr>
          <a:xfrm>
            <a:off x="334552" y="2278349"/>
            <a:ext cx="3411346" cy="2149859"/>
            <a:chOff x="334552" y="2278349"/>
            <a:chExt cx="3411346" cy="2149859"/>
          </a:xfrm>
        </p:grpSpPr>
        <p:grpSp>
          <p:nvGrpSpPr>
            <p:cNvPr id="137" name="Group 136">
              <a:extLst>
                <a:ext uri="{FF2B5EF4-FFF2-40B4-BE49-F238E27FC236}">
                  <a16:creationId xmlns:a16="http://schemas.microsoft.com/office/drawing/2014/main" id="{A9B3BA55-3F1C-4DB9-A9C6-BA8C2F6598C2}"/>
                </a:ext>
              </a:extLst>
            </p:cNvPr>
            <p:cNvGrpSpPr/>
            <p:nvPr/>
          </p:nvGrpSpPr>
          <p:grpSpPr>
            <a:xfrm>
              <a:off x="825850" y="2282117"/>
              <a:ext cx="732906" cy="732906"/>
              <a:chOff x="8244910" y="585303"/>
              <a:chExt cx="1642129" cy="1642131"/>
            </a:xfrm>
          </p:grpSpPr>
          <p:sp>
            <p:nvSpPr>
              <p:cNvPr id="186" name="Block Arc 185">
                <a:extLst>
                  <a:ext uri="{FF2B5EF4-FFF2-40B4-BE49-F238E27FC236}">
                    <a16:creationId xmlns:a16="http://schemas.microsoft.com/office/drawing/2014/main" id="{E79AFCA7-467C-4605-B8FB-BD8E5FCF24DC}"/>
                  </a:ext>
                </a:extLst>
              </p:cNvPr>
              <p:cNvSpPr/>
              <p:nvPr/>
            </p:nvSpPr>
            <p:spPr>
              <a:xfrm rot="16200000">
                <a:off x="8244910" y="585305"/>
                <a:ext cx="1642129" cy="1642127"/>
              </a:xfrm>
              <a:prstGeom prst="blockArc">
                <a:avLst>
                  <a:gd name="adj1" fmla="val 5161863"/>
                  <a:gd name="adj2" fmla="val 9086751"/>
                  <a:gd name="adj3" fmla="val 786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7" name="Block Arc 186">
                <a:extLst>
                  <a:ext uri="{FF2B5EF4-FFF2-40B4-BE49-F238E27FC236}">
                    <a16:creationId xmlns:a16="http://schemas.microsoft.com/office/drawing/2014/main" id="{0C2CE8AB-3743-4537-B15C-0E860BEB0E40}"/>
                  </a:ext>
                </a:extLst>
              </p:cNvPr>
              <p:cNvSpPr/>
              <p:nvPr/>
            </p:nvSpPr>
            <p:spPr>
              <a:xfrm rot="9204636">
                <a:off x="8244910" y="585303"/>
                <a:ext cx="1642128" cy="1642130"/>
              </a:xfrm>
              <a:prstGeom prst="blockArc">
                <a:avLst>
                  <a:gd name="adj1" fmla="val 16553468"/>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8" name="Block Arc 187">
                <a:extLst>
                  <a:ext uri="{FF2B5EF4-FFF2-40B4-BE49-F238E27FC236}">
                    <a16:creationId xmlns:a16="http://schemas.microsoft.com/office/drawing/2014/main" id="{E3D34D4D-FEDB-4FC3-BE82-F758D7B6ECCE}"/>
                  </a:ext>
                </a:extLst>
              </p:cNvPr>
              <p:cNvSpPr/>
              <p:nvPr/>
            </p:nvSpPr>
            <p:spPr>
              <a:xfrm rot="14832030">
                <a:off x="8244910" y="585305"/>
                <a:ext cx="1642130" cy="1642127"/>
              </a:xfrm>
              <a:prstGeom prst="blockArc">
                <a:avLst>
                  <a:gd name="adj1" fmla="val 20155630"/>
                  <a:gd name="adj2" fmla="val 4679797"/>
                  <a:gd name="adj3" fmla="val 834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9" name="Block Arc 188">
                <a:extLst>
                  <a:ext uri="{FF2B5EF4-FFF2-40B4-BE49-F238E27FC236}">
                    <a16:creationId xmlns:a16="http://schemas.microsoft.com/office/drawing/2014/main" id="{10851351-4C2C-4124-863C-CBEC2F6C3DF7}"/>
                  </a:ext>
                </a:extLst>
              </p:cNvPr>
              <p:cNvSpPr/>
              <p:nvPr/>
            </p:nvSpPr>
            <p:spPr>
              <a:xfrm rot="10633041">
                <a:off x="8244910" y="585304"/>
                <a:ext cx="1642128" cy="1642130"/>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90" name="Block Arc 189">
                <a:extLst>
                  <a:ext uri="{FF2B5EF4-FFF2-40B4-BE49-F238E27FC236}">
                    <a16:creationId xmlns:a16="http://schemas.microsoft.com/office/drawing/2014/main" id="{0E18BF18-59E1-4773-8A34-183A4A5B0319}"/>
                  </a:ext>
                </a:extLst>
              </p:cNvPr>
              <p:cNvSpPr/>
              <p:nvPr/>
            </p:nvSpPr>
            <p:spPr>
              <a:xfrm rot="12800091">
                <a:off x="8244912" y="585305"/>
                <a:ext cx="1642127" cy="1642129"/>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38" name="Group 137">
              <a:extLst>
                <a:ext uri="{FF2B5EF4-FFF2-40B4-BE49-F238E27FC236}">
                  <a16:creationId xmlns:a16="http://schemas.microsoft.com/office/drawing/2014/main" id="{4A159D29-1D8F-494D-B7A7-B3B8258BF6A8}"/>
                </a:ext>
              </a:extLst>
            </p:cNvPr>
            <p:cNvGrpSpPr/>
            <p:nvPr/>
          </p:nvGrpSpPr>
          <p:grpSpPr>
            <a:xfrm>
              <a:off x="2497736" y="2278349"/>
              <a:ext cx="479721" cy="479721"/>
              <a:chOff x="3823933" y="2259268"/>
              <a:chExt cx="4515206" cy="4515209"/>
            </a:xfrm>
          </p:grpSpPr>
          <p:sp>
            <p:nvSpPr>
              <p:cNvPr id="181" name="Block Arc 180">
                <a:extLst>
                  <a:ext uri="{FF2B5EF4-FFF2-40B4-BE49-F238E27FC236}">
                    <a16:creationId xmlns:a16="http://schemas.microsoft.com/office/drawing/2014/main" id="{7FD6F728-BF53-4D10-9BC1-C8D141C3D4E8}"/>
                  </a:ext>
                </a:extLst>
              </p:cNvPr>
              <p:cNvSpPr/>
              <p:nvPr/>
            </p:nvSpPr>
            <p:spPr>
              <a:xfrm rot="16200000">
                <a:off x="3823934" y="2259272"/>
                <a:ext cx="4515204" cy="4515201"/>
              </a:xfrm>
              <a:prstGeom prst="blockArc">
                <a:avLst>
                  <a:gd name="adj1" fmla="val 5161863"/>
                  <a:gd name="adj2" fmla="val 9086751"/>
                  <a:gd name="adj3" fmla="val 7863"/>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2" name="Block Arc 181">
                <a:extLst>
                  <a:ext uri="{FF2B5EF4-FFF2-40B4-BE49-F238E27FC236}">
                    <a16:creationId xmlns:a16="http://schemas.microsoft.com/office/drawing/2014/main" id="{C7173EE5-A98C-46E1-AE29-5F21814D93AF}"/>
                  </a:ext>
                </a:extLst>
              </p:cNvPr>
              <p:cNvSpPr/>
              <p:nvPr/>
            </p:nvSpPr>
            <p:spPr>
              <a:xfrm rot="9204636">
                <a:off x="3823934" y="2259268"/>
                <a:ext cx="4515203" cy="4515206"/>
              </a:xfrm>
              <a:prstGeom prst="blockArc">
                <a:avLst>
                  <a:gd name="adj1" fmla="val 16553468"/>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3" name="Block Arc 182">
                <a:extLst>
                  <a:ext uri="{FF2B5EF4-FFF2-40B4-BE49-F238E27FC236}">
                    <a16:creationId xmlns:a16="http://schemas.microsoft.com/office/drawing/2014/main" id="{0C4EEFA3-CC70-4AA9-94F9-A1702A040BDD}"/>
                  </a:ext>
                </a:extLst>
              </p:cNvPr>
              <p:cNvSpPr/>
              <p:nvPr/>
            </p:nvSpPr>
            <p:spPr>
              <a:xfrm rot="14832030">
                <a:off x="3823934" y="2259273"/>
                <a:ext cx="4515207" cy="4515201"/>
              </a:xfrm>
              <a:prstGeom prst="blockArc">
                <a:avLst>
                  <a:gd name="adj1" fmla="val 20155630"/>
                  <a:gd name="adj2" fmla="val 4679797"/>
                  <a:gd name="adj3" fmla="val 834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4" name="Block Arc 183">
                <a:extLst>
                  <a:ext uri="{FF2B5EF4-FFF2-40B4-BE49-F238E27FC236}">
                    <a16:creationId xmlns:a16="http://schemas.microsoft.com/office/drawing/2014/main" id="{10490C79-85FD-456E-AEC7-1489DD597673}"/>
                  </a:ext>
                </a:extLst>
              </p:cNvPr>
              <p:cNvSpPr/>
              <p:nvPr/>
            </p:nvSpPr>
            <p:spPr>
              <a:xfrm rot="10633041">
                <a:off x="3823933" y="2259270"/>
                <a:ext cx="4515203" cy="4515206"/>
              </a:xfrm>
              <a:prstGeom prst="blockArc">
                <a:avLst>
                  <a:gd name="adj1" fmla="val 1339123"/>
                  <a:gd name="adj2" fmla="val 2361357"/>
                  <a:gd name="adj3" fmla="val 8128"/>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5" name="Block Arc 184">
                <a:extLst>
                  <a:ext uri="{FF2B5EF4-FFF2-40B4-BE49-F238E27FC236}">
                    <a16:creationId xmlns:a16="http://schemas.microsoft.com/office/drawing/2014/main" id="{9346454E-73F8-4D73-AB8C-33AA43784719}"/>
                  </a:ext>
                </a:extLst>
              </p:cNvPr>
              <p:cNvSpPr/>
              <p:nvPr/>
            </p:nvSpPr>
            <p:spPr>
              <a:xfrm rot="12800091">
                <a:off x="3823938" y="2259273"/>
                <a:ext cx="4515201" cy="4515204"/>
              </a:xfrm>
              <a:prstGeom prst="blockArc">
                <a:avLst>
                  <a:gd name="adj1" fmla="val 7163904"/>
                  <a:gd name="adj2" fmla="val 8273865"/>
                  <a:gd name="adj3" fmla="val 7737"/>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39" name="Group 138">
              <a:extLst>
                <a:ext uri="{FF2B5EF4-FFF2-40B4-BE49-F238E27FC236}">
                  <a16:creationId xmlns:a16="http://schemas.microsoft.com/office/drawing/2014/main" id="{106A3B05-1B5D-4B98-86D1-C50C2EC2BDD0}"/>
                </a:ext>
              </a:extLst>
            </p:cNvPr>
            <p:cNvGrpSpPr/>
            <p:nvPr/>
          </p:nvGrpSpPr>
          <p:grpSpPr>
            <a:xfrm>
              <a:off x="3012992" y="2726977"/>
              <a:ext cx="732906" cy="732906"/>
              <a:chOff x="3823933" y="2259268"/>
              <a:chExt cx="4515206" cy="4515209"/>
            </a:xfrm>
          </p:grpSpPr>
          <p:sp>
            <p:nvSpPr>
              <p:cNvPr id="176" name="Block Arc 175">
                <a:extLst>
                  <a:ext uri="{FF2B5EF4-FFF2-40B4-BE49-F238E27FC236}">
                    <a16:creationId xmlns:a16="http://schemas.microsoft.com/office/drawing/2014/main" id="{97C36BCC-0575-44ED-88E2-C4D469E25D3D}"/>
                  </a:ext>
                </a:extLst>
              </p:cNvPr>
              <p:cNvSpPr/>
              <p:nvPr/>
            </p:nvSpPr>
            <p:spPr>
              <a:xfrm rot="16200000">
                <a:off x="3823934" y="2259272"/>
                <a:ext cx="4515204" cy="4515201"/>
              </a:xfrm>
              <a:prstGeom prst="blockArc">
                <a:avLst>
                  <a:gd name="adj1" fmla="val 5161863"/>
                  <a:gd name="adj2" fmla="val 9086751"/>
                  <a:gd name="adj3" fmla="val 7863"/>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7" name="Block Arc 176">
                <a:extLst>
                  <a:ext uri="{FF2B5EF4-FFF2-40B4-BE49-F238E27FC236}">
                    <a16:creationId xmlns:a16="http://schemas.microsoft.com/office/drawing/2014/main" id="{8B4E896B-6DF2-40B7-9160-EB41762BCE2F}"/>
                  </a:ext>
                </a:extLst>
              </p:cNvPr>
              <p:cNvSpPr/>
              <p:nvPr/>
            </p:nvSpPr>
            <p:spPr>
              <a:xfrm rot="9204636">
                <a:off x="3823934" y="2259268"/>
                <a:ext cx="4515203" cy="4515206"/>
              </a:xfrm>
              <a:prstGeom prst="blockArc">
                <a:avLst>
                  <a:gd name="adj1" fmla="val 16553468"/>
                  <a:gd name="adj2" fmla="val 2500016"/>
                  <a:gd name="adj3" fmla="val 7888"/>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8" name="Block Arc 177">
                <a:extLst>
                  <a:ext uri="{FF2B5EF4-FFF2-40B4-BE49-F238E27FC236}">
                    <a16:creationId xmlns:a16="http://schemas.microsoft.com/office/drawing/2014/main" id="{F28E2DDD-511E-43E5-B1F8-FCF59068DAC8}"/>
                  </a:ext>
                </a:extLst>
              </p:cNvPr>
              <p:cNvSpPr/>
              <p:nvPr/>
            </p:nvSpPr>
            <p:spPr>
              <a:xfrm rot="14832030">
                <a:off x="3823934" y="2259273"/>
                <a:ext cx="4515207" cy="4515201"/>
              </a:xfrm>
              <a:prstGeom prst="blockArc">
                <a:avLst>
                  <a:gd name="adj1" fmla="val 20155630"/>
                  <a:gd name="adj2" fmla="val 4679797"/>
                  <a:gd name="adj3" fmla="val 8346"/>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9" name="Block Arc 178">
                <a:extLst>
                  <a:ext uri="{FF2B5EF4-FFF2-40B4-BE49-F238E27FC236}">
                    <a16:creationId xmlns:a16="http://schemas.microsoft.com/office/drawing/2014/main" id="{2FE82E95-BE56-4F95-9474-2A2C7BA8FEE5}"/>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0" name="Block Arc 179">
                <a:extLst>
                  <a:ext uri="{FF2B5EF4-FFF2-40B4-BE49-F238E27FC236}">
                    <a16:creationId xmlns:a16="http://schemas.microsoft.com/office/drawing/2014/main" id="{5E1A812D-1347-40D6-BB55-7ED08815C971}"/>
                  </a:ext>
                </a:extLst>
              </p:cNvPr>
              <p:cNvSpPr/>
              <p:nvPr/>
            </p:nvSpPr>
            <p:spPr>
              <a:xfrm rot="12800091">
                <a:off x="3823938" y="2259273"/>
                <a:ext cx="4515201" cy="4515204"/>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40" name="Group 139">
              <a:extLst>
                <a:ext uri="{FF2B5EF4-FFF2-40B4-BE49-F238E27FC236}">
                  <a16:creationId xmlns:a16="http://schemas.microsoft.com/office/drawing/2014/main" id="{82BD76FF-E650-4FCD-8DB0-5C1C3A37DE3F}"/>
                </a:ext>
              </a:extLst>
            </p:cNvPr>
            <p:cNvGrpSpPr/>
            <p:nvPr/>
          </p:nvGrpSpPr>
          <p:grpSpPr>
            <a:xfrm>
              <a:off x="334552" y="3433232"/>
              <a:ext cx="395325" cy="395325"/>
              <a:chOff x="3823933" y="2259268"/>
              <a:chExt cx="4515209" cy="4515209"/>
            </a:xfrm>
          </p:grpSpPr>
          <p:sp>
            <p:nvSpPr>
              <p:cNvPr id="171" name="Block Arc 170">
                <a:extLst>
                  <a:ext uri="{FF2B5EF4-FFF2-40B4-BE49-F238E27FC236}">
                    <a16:creationId xmlns:a16="http://schemas.microsoft.com/office/drawing/2014/main" id="{C4F2C452-FA6D-4643-9B31-A2758D19E6DD}"/>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2" name="Block Arc 171">
                <a:extLst>
                  <a:ext uri="{FF2B5EF4-FFF2-40B4-BE49-F238E27FC236}">
                    <a16:creationId xmlns:a16="http://schemas.microsoft.com/office/drawing/2014/main" id="{EA74621D-F703-4F75-A734-C4E3C86A791C}"/>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3" name="Block Arc 172">
                <a:extLst>
                  <a:ext uri="{FF2B5EF4-FFF2-40B4-BE49-F238E27FC236}">
                    <a16:creationId xmlns:a16="http://schemas.microsoft.com/office/drawing/2014/main" id="{3B1AC2BC-C57F-4D66-B0B8-CEF1C95305D2}"/>
                  </a:ext>
                </a:extLst>
              </p:cNvPr>
              <p:cNvSpPr/>
              <p:nvPr/>
            </p:nvSpPr>
            <p:spPr>
              <a:xfrm rot="14832030">
                <a:off x="3823934" y="2259273"/>
                <a:ext cx="4515207" cy="4515201"/>
              </a:xfrm>
              <a:prstGeom prst="blockArc">
                <a:avLst>
                  <a:gd name="adj1" fmla="val 20845674"/>
                  <a:gd name="adj2" fmla="val 10067997"/>
                  <a:gd name="adj3" fmla="val 809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4" name="Block Arc 173">
                <a:extLst>
                  <a:ext uri="{FF2B5EF4-FFF2-40B4-BE49-F238E27FC236}">
                    <a16:creationId xmlns:a16="http://schemas.microsoft.com/office/drawing/2014/main" id="{2490A7CC-F4DF-4347-848F-8448A1E93558}"/>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5" name="Block Arc 174">
                <a:extLst>
                  <a:ext uri="{FF2B5EF4-FFF2-40B4-BE49-F238E27FC236}">
                    <a16:creationId xmlns:a16="http://schemas.microsoft.com/office/drawing/2014/main" id="{FD1BBC66-B852-4E6E-BCBC-22F4F0AC9035}"/>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41" name="Group 140">
              <a:extLst>
                <a:ext uri="{FF2B5EF4-FFF2-40B4-BE49-F238E27FC236}">
                  <a16:creationId xmlns:a16="http://schemas.microsoft.com/office/drawing/2014/main" id="{F7D5B074-CC3D-42EA-AA2C-209FD16B5340}"/>
                </a:ext>
              </a:extLst>
            </p:cNvPr>
            <p:cNvGrpSpPr/>
            <p:nvPr/>
          </p:nvGrpSpPr>
          <p:grpSpPr>
            <a:xfrm rot="16378244">
              <a:off x="2648759" y="3695302"/>
              <a:ext cx="732906" cy="732906"/>
              <a:chOff x="3823933" y="2259268"/>
              <a:chExt cx="4515209" cy="4515209"/>
            </a:xfrm>
          </p:grpSpPr>
          <p:sp>
            <p:nvSpPr>
              <p:cNvPr id="166" name="Block Arc 165">
                <a:extLst>
                  <a:ext uri="{FF2B5EF4-FFF2-40B4-BE49-F238E27FC236}">
                    <a16:creationId xmlns:a16="http://schemas.microsoft.com/office/drawing/2014/main" id="{34AEF9D6-47C0-4FBF-A6DB-C7BE08A6CB59}"/>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7" name="Block Arc 166">
                <a:extLst>
                  <a:ext uri="{FF2B5EF4-FFF2-40B4-BE49-F238E27FC236}">
                    <a16:creationId xmlns:a16="http://schemas.microsoft.com/office/drawing/2014/main" id="{C038BB95-A3ED-4DA0-9170-9D0FE7B263C6}"/>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8" name="Block Arc 167">
                <a:extLst>
                  <a:ext uri="{FF2B5EF4-FFF2-40B4-BE49-F238E27FC236}">
                    <a16:creationId xmlns:a16="http://schemas.microsoft.com/office/drawing/2014/main" id="{E78FDE7D-F3E2-47A2-A10F-97FB70BE54C3}"/>
                  </a:ext>
                </a:extLst>
              </p:cNvPr>
              <p:cNvSpPr/>
              <p:nvPr/>
            </p:nvSpPr>
            <p:spPr>
              <a:xfrm rot="14832030">
                <a:off x="3823934" y="2259273"/>
                <a:ext cx="4515207" cy="4515201"/>
              </a:xfrm>
              <a:prstGeom prst="blockArc">
                <a:avLst>
                  <a:gd name="adj1" fmla="val 20845674"/>
                  <a:gd name="adj2" fmla="val 10067997"/>
                  <a:gd name="adj3" fmla="val 809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9" name="Block Arc 168">
                <a:extLst>
                  <a:ext uri="{FF2B5EF4-FFF2-40B4-BE49-F238E27FC236}">
                    <a16:creationId xmlns:a16="http://schemas.microsoft.com/office/drawing/2014/main" id="{AC8BE894-0A7C-4B95-99F1-9171E6A4C67C}"/>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0" name="Block Arc 169">
                <a:extLst>
                  <a:ext uri="{FF2B5EF4-FFF2-40B4-BE49-F238E27FC236}">
                    <a16:creationId xmlns:a16="http://schemas.microsoft.com/office/drawing/2014/main" id="{5A4DCBE0-3070-48C5-A478-DDFD48659741}"/>
                  </a:ext>
                </a:extLst>
              </p:cNvPr>
              <p:cNvSpPr/>
              <p:nvPr/>
            </p:nvSpPr>
            <p:spPr>
              <a:xfrm rot="18001405">
                <a:off x="3823939" y="2259272"/>
                <a:ext cx="4515200" cy="4515206"/>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42" name="Group 141">
              <a:extLst>
                <a:ext uri="{FF2B5EF4-FFF2-40B4-BE49-F238E27FC236}">
                  <a16:creationId xmlns:a16="http://schemas.microsoft.com/office/drawing/2014/main" id="{866C6862-74DD-4485-A58C-E43548F461B5}"/>
                </a:ext>
              </a:extLst>
            </p:cNvPr>
            <p:cNvGrpSpPr/>
            <p:nvPr/>
          </p:nvGrpSpPr>
          <p:grpSpPr>
            <a:xfrm rot="6843312">
              <a:off x="991947" y="3633116"/>
              <a:ext cx="732906" cy="732906"/>
              <a:chOff x="3823933" y="2259268"/>
              <a:chExt cx="4515209" cy="4515209"/>
            </a:xfrm>
          </p:grpSpPr>
          <p:sp>
            <p:nvSpPr>
              <p:cNvPr id="161" name="Block Arc 160">
                <a:extLst>
                  <a:ext uri="{FF2B5EF4-FFF2-40B4-BE49-F238E27FC236}">
                    <a16:creationId xmlns:a16="http://schemas.microsoft.com/office/drawing/2014/main" id="{E7190FB2-4D55-4925-B408-86B781C0431C}"/>
                  </a:ext>
                </a:extLst>
              </p:cNvPr>
              <p:cNvSpPr/>
              <p:nvPr/>
            </p:nvSpPr>
            <p:spPr>
              <a:xfrm rot="16200000">
                <a:off x="3823934" y="2259272"/>
                <a:ext cx="4515204" cy="4515201"/>
              </a:xfrm>
              <a:prstGeom prst="blockArc">
                <a:avLst>
                  <a:gd name="adj1" fmla="val 10464460"/>
                  <a:gd name="adj2" fmla="val 12301985"/>
                  <a:gd name="adj3" fmla="val 834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2" name="Block Arc 161">
                <a:extLst>
                  <a:ext uri="{FF2B5EF4-FFF2-40B4-BE49-F238E27FC236}">
                    <a16:creationId xmlns:a16="http://schemas.microsoft.com/office/drawing/2014/main" id="{6167A4C7-8BC2-4A29-A43F-66B9B75E1091}"/>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3" name="Block Arc 162">
                <a:extLst>
                  <a:ext uri="{FF2B5EF4-FFF2-40B4-BE49-F238E27FC236}">
                    <a16:creationId xmlns:a16="http://schemas.microsoft.com/office/drawing/2014/main" id="{5BE3E7CB-7B62-4F23-9AD4-9B1A2E91F177}"/>
                  </a:ext>
                </a:extLst>
              </p:cNvPr>
              <p:cNvSpPr/>
              <p:nvPr/>
            </p:nvSpPr>
            <p:spPr>
              <a:xfrm rot="14832030">
                <a:off x="3823934" y="2259273"/>
                <a:ext cx="4515207" cy="4515201"/>
              </a:xfrm>
              <a:prstGeom prst="blockArc">
                <a:avLst>
                  <a:gd name="adj1" fmla="val 20845674"/>
                  <a:gd name="adj2" fmla="val 10067997"/>
                  <a:gd name="adj3" fmla="val 8096"/>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4" name="Block Arc 163">
                <a:extLst>
                  <a:ext uri="{FF2B5EF4-FFF2-40B4-BE49-F238E27FC236}">
                    <a16:creationId xmlns:a16="http://schemas.microsoft.com/office/drawing/2014/main" id="{85E316AE-8F5E-4633-AC86-BAF9EEBE054F}"/>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5" name="Block Arc 164">
                <a:extLst>
                  <a:ext uri="{FF2B5EF4-FFF2-40B4-BE49-F238E27FC236}">
                    <a16:creationId xmlns:a16="http://schemas.microsoft.com/office/drawing/2014/main" id="{9A142DF2-BDB1-40A2-9962-4FCDBCC75B5B}"/>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43" name="Group 142">
              <a:extLst>
                <a:ext uri="{FF2B5EF4-FFF2-40B4-BE49-F238E27FC236}">
                  <a16:creationId xmlns:a16="http://schemas.microsoft.com/office/drawing/2014/main" id="{4D09523D-9439-4976-BB96-D44069190ABD}"/>
                </a:ext>
              </a:extLst>
            </p:cNvPr>
            <p:cNvGrpSpPr/>
            <p:nvPr/>
          </p:nvGrpSpPr>
          <p:grpSpPr>
            <a:xfrm rot="4732563">
              <a:off x="1360621" y="2962395"/>
              <a:ext cx="479721" cy="479721"/>
              <a:chOff x="3823933" y="2259268"/>
              <a:chExt cx="4515206" cy="4515210"/>
            </a:xfrm>
          </p:grpSpPr>
          <p:sp>
            <p:nvSpPr>
              <p:cNvPr id="156" name="Block Arc 155">
                <a:extLst>
                  <a:ext uri="{FF2B5EF4-FFF2-40B4-BE49-F238E27FC236}">
                    <a16:creationId xmlns:a16="http://schemas.microsoft.com/office/drawing/2014/main" id="{A219C88B-E60C-4473-9B92-8052DCA76D1F}"/>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7" name="Block Arc 156">
                <a:extLst>
                  <a:ext uri="{FF2B5EF4-FFF2-40B4-BE49-F238E27FC236}">
                    <a16:creationId xmlns:a16="http://schemas.microsoft.com/office/drawing/2014/main" id="{9CD93E51-F957-4DB3-A309-05780312F03E}"/>
                  </a:ext>
                </a:extLst>
              </p:cNvPr>
              <p:cNvSpPr/>
              <p:nvPr/>
            </p:nvSpPr>
            <p:spPr>
              <a:xfrm rot="9204636">
                <a:off x="3823934" y="2259268"/>
                <a:ext cx="4515203" cy="4515206"/>
              </a:xfrm>
              <a:prstGeom prst="blockArc">
                <a:avLst>
                  <a:gd name="adj1" fmla="val 15894580"/>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8" name="Block Arc 157">
                <a:extLst>
                  <a:ext uri="{FF2B5EF4-FFF2-40B4-BE49-F238E27FC236}">
                    <a16:creationId xmlns:a16="http://schemas.microsoft.com/office/drawing/2014/main" id="{810FF1B7-9583-4D20-9D82-EBB4B0C3D1FB}"/>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9" name="Block Arc 158">
                <a:extLst>
                  <a:ext uri="{FF2B5EF4-FFF2-40B4-BE49-F238E27FC236}">
                    <a16:creationId xmlns:a16="http://schemas.microsoft.com/office/drawing/2014/main" id="{39417AD5-B36D-4DEB-947F-84A393F7655A}"/>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0" name="Block Arc 159">
                <a:extLst>
                  <a:ext uri="{FF2B5EF4-FFF2-40B4-BE49-F238E27FC236}">
                    <a16:creationId xmlns:a16="http://schemas.microsoft.com/office/drawing/2014/main" id="{8829FB71-401F-4880-9A31-0E8EBBCB6C91}"/>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44" name="Group 143">
              <a:extLst>
                <a:ext uri="{FF2B5EF4-FFF2-40B4-BE49-F238E27FC236}">
                  <a16:creationId xmlns:a16="http://schemas.microsoft.com/office/drawing/2014/main" id="{CF1646DB-D030-4D95-A416-7076F163D1D9}"/>
                </a:ext>
              </a:extLst>
            </p:cNvPr>
            <p:cNvGrpSpPr/>
            <p:nvPr/>
          </p:nvGrpSpPr>
          <p:grpSpPr>
            <a:xfrm rot="10434829">
              <a:off x="1884760" y="4001790"/>
              <a:ext cx="395325" cy="395325"/>
              <a:chOff x="3823933" y="2259268"/>
              <a:chExt cx="4515206" cy="4515210"/>
            </a:xfrm>
          </p:grpSpPr>
          <p:sp>
            <p:nvSpPr>
              <p:cNvPr id="151" name="Block Arc 150">
                <a:extLst>
                  <a:ext uri="{FF2B5EF4-FFF2-40B4-BE49-F238E27FC236}">
                    <a16:creationId xmlns:a16="http://schemas.microsoft.com/office/drawing/2014/main" id="{E60659F0-6F96-4B13-BF01-85806C7116F2}"/>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2" name="Block Arc 151">
                <a:extLst>
                  <a:ext uri="{FF2B5EF4-FFF2-40B4-BE49-F238E27FC236}">
                    <a16:creationId xmlns:a16="http://schemas.microsoft.com/office/drawing/2014/main" id="{D0BD57D0-463E-4ABF-B083-71B1E9ADF5A1}"/>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3" name="Block Arc 152">
                <a:extLst>
                  <a:ext uri="{FF2B5EF4-FFF2-40B4-BE49-F238E27FC236}">
                    <a16:creationId xmlns:a16="http://schemas.microsoft.com/office/drawing/2014/main" id="{0394DE78-9197-4A79-837C-1E133B40DFC3}"/>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4" name="Block Arc 153">
                <a:extLst>
                  <a:ext uri="{FF2B5EF4-FFF2-40B4-BE49-F238E27FC236}">
                    <a16:creationId xmlns:a16="http://schemas.microsoft.com/office/drawing/2014/main" id="{1CF72E18-B150-49FD-9E5D-1854509BBD87}"/>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5" name="Block Arc 154">
                <a:extLst>
                  <a:ext uri="{FF2B5EF4-FFF2-40B4-BE49-F238E27FC236}">
                    <a16:creationId xmlns:a16="http://schemas.microsoft.com/office/drawing/2014/main" id="{C71CF507-6C96-4E33-9F8F-E7335C329DE9}"/>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45" name="Group 144">
              <a:extLst>
                <a:ext uri="{FF2B5EF4-FFF2-40B4-BE49-F238E27FC236}">
                  <a16:creationId xmlns:a16="http://schemas.microsoft.com/office/drawing/2014/main" id="{628B0949-DA96-4DD8-8588-AF0904D996C5}"/>
                </a:ext>
              </a:extLst>
            </p:cNvPr>
            <p:cNvGrpSpPr/>
            <p:nvPr/>
          </p:nvGrpSpPr>
          <p:grpSpPr>
            <a:xfrm rot="16355255">
              <a:off x="2151271" y="3157837"/>
              <a:ext cx="395325" cy="395325"/>
              <a:chOff x="3823933" y="2259268"/>
              <a:chExt cx="4515206" cy="4515210"/>
            </a:xfrm>
          </p:grpSpPr>
          <p:sp>
            <p:nvSpPr>
              <p:cNvPr id="146" name="Block Arc 145">
                <a:extLst>
                  <a:ext uri="{FF2B5EF4-FFF2-40B4-BE49-F238E27FC236}">
                    <a16:creationId xmlns:a16="http://schemas.microsoft.com/office/drawing/2014/main" id="{553DC9BE-04BF-4F3E-BEC0-FDBCE942FF03}"/>
                  </a:ext>
                </a:extLst>
              </p:cNvPr>
              <p:cNvSpPr/>
              <p:nvPr/>
            </p:nvSpPr>
            <p:spPr>
              <a:xfrm rot="6657094">
                <a:off x="3823932" y="2259271"/>
                <a:ext cx="4515206" cy="4515203"/>
              </a:xfrm>
              <a:prstGeom prst="blockArc">
                <a:avLst>
                  <a:gd name="adj1" fmla="val 16942160"/>
                  <a:gd name="adj2" fmla="val 18062263"/>
                  <a:gd name="adj3" fmla="val 7083"/>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47" name="Block Arc 146">
                <a:extLst>
                  <a:ext uri="{FF2B5EF4-FFF2-40B4-BE49-F238E27FC236}">
                    <a16:creationId xmlns:a16="http://schemas.microsoft.com/office/drawing/2014/main" id="{F4CEE494-D7CE-4852-9816-48A443C0B903}"/>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48" name="Block Arc 147">
                <a:extLst>
                  <a:ext uri="{FF2B5EF4-FFF2-40B4-BE49-F238E27FC236}">
                    <a16:creationId xmlns:a16="http://schemas.microsoft.com/office/drawing/2014/main" id="{BF7FB9E6-210A-4996-BB4E-FBC27EBBAC8E}"/>
                  </a:ext>
                </a:extLst>
              </p:cNvPr>
              <p:cNvSpPr/>
              <p:nvPr/>
            </p:nvSpPr>
            <p:spPr>
              <a:xfrm rot="14832030">
                <a:off x="3823934" y="2259273"/>
                <a:ext cx="4515207" cy="4515201"/>
              </a:xfrm>
              <a:prstGeom prst="blockArc">
                <a:avLst>
                  <a:gd name="adj1" fmla="val 20155630"/>
                  <a:gd name="adj2" fmla="val 7084143"/>
                  <a:gd name="adj3" fmla="val 835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49" name="Block Arc 148">
                <a:extLst>
                  <a:ext uri="{FF2B5EF4-FFF2-40B4-BE49-F238E27FC236}">
                    <a16:creationId xmlns:a16="http://schemas.microsoft.com/office/drawing/2014/main" id="{005227F6-3A5E-4169-8026-2C720D10CE69}"/>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0" name="Block Arc 149">
                <a:extLst>
                  <a:ext uri="{FF2B5EF4-FFF2-40B4-BE49-F238E27FC236}">
                    <a16:creationId xmlns:a16="http://schemas.microsoft.com/office/drawing/2014/main" id="{CE8E4302-01D5-48C0-990E-F09BDD870DE4}"/>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grpSp>
        <p:nvGrpSpPr>
          <p:cNvPr id="102" name="Group 101">
            <a:extLst>
              <a:ext uri="{FF2B5EF4-FFF2-40B4-BE49-F238E27FC236}">
                <a16:creationId xmlns:a16="http://schemas.microsoft.com/office/drawing/2014/main" id="{D843FDC4-04C3-4A31-824D-71EC3AB661F9}"/>
              </a:ext>
            </a:extLst>
          </p:cNvPr>
          <p:cNvGrpSpPr/>
          <p:nvPr/>
        </p:nvGrpSpPr>
        <p:grpSpPr>
          <a:xfrm>
            <a:off x="7370064" y="4882896"/>
            <a:ext cx="996696" cy="996696"/>
            <a:chOff x="8244910" y="585303"/>
            <a:chExt cx="1642129" cy="1642131"/>
          </a:xfrm>
        </p:grpSpPr>
        <p:sp>
          <p:nvSpPr>
            <p:cNvPr id="233" name="Block Arc 232">
              <a:extLst>
                <a:ext uri="{FF2B5EF4-FFF2-40B4-BE49-F238E27FC236}">
                  <a16:creationId xmlns:a16="http://schemas.microsoft.com/office/drawing/2014/main" id="{5D450871-59FC-464A-9024-7D33BF569275}"/>
                </a:ext>
              </a:extLst>
            </p:cNvPr>
            <p:cNvSpPr/>
            <p:nvPr/>
          </p:nvSpPr>
          <p:spPr>
            <a:xfrm rot="16200000">
              <a:off x="8244910" y="585305"/>
              <a:ext cx="1642129" cy="1642127"/>
            </a:xfrm>
            <a:prstGeom prst="blockArc">
              <a:avLst>
                <a:gd name="adj1" fmla="val 5161863"/>
                <a:gd name="adj2" fmla="val 9086751"/>
                <a:gd name="adj3" fmla="val 786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34" name="Block Arc 233">
              <a:extLst>
                <a:ext uri="{FF2B5EF4-FFF2-40B4-BE49-F238E27FC236}">
                  <a16:creationId xmlns:a16="http://schemas.microsoft.com/office/drawing/2014/main" id="{8B93871D-73EE-48D1-8100-72DB5F8DCBF6}"/>
                </a:ext>
              </a:extLst>
            </p:cNvPr>
            <p:cNvSpPr/>
            <p:nvPr/>
          </p:nvSpPr>
          <p:spPr>
            <a:xfrm rot="9204636">
              <a:off x="8244910" y="585303"/>
              <a:ext cx="1642128" cy="1642130"/>
            </a:xfrm>
            <a:prstGeom prst="blockArc">
              <a:avLst>
                <a:gd name="adj1" fmla="val 16553468"/>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35" name="Block Arc 234">
              <a:extLst>
                <a:ext uri="{FF2B5EF4-FFF2-40B4-BE49-F238E27FC236}">
                  <a16:creationId xmlns:a16="http://schemas.microsoft.com/office/drawing/2014/main" id="{D7E3DC98-2DFF-47E0-8554-ADF44D8B22A0}"/>
                </a:ext>
              </a:extLst>
            </p:cNvPr>
            <p:cNvSpPr/>
            <p:nvPr/>
          </p:nvSpPr>
          <p:spPr>
            <a:xfrm rot="14832030">
              <a:off x="8244910" y="585305"/>
              <a:ext cx="1642130" cy="1642127"/>
            </a:xfrm>
            <a:prstGeom prst="blockArc">
              <a:avLst>
                <a:gd name="adj1" fmla="val 20155630"/>
                <a:gd name="adj2" fmla="val 4679797"/>
                <a:gd name="adj3" fmla="val 834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36" name="Block Arc 235">
              <a:extLst>
                <a:ext uri="{FF2B5EF4-FFF2-40B4-BE49-F238E27FC236}">
                  <a16:creationId xmlns:a16="http://schemas.microsoft.com/office/drawing/2014/main" id="{E4F2000C-8E9E-4316-84C6-15E8831BC595}"/>
                </a:ext>
              </a:extLst>
            </p:cNvPr>
            <p:cNvSpPr/>
            <p:nvPr/>
          </p:nvSpPr>
          <p:spPr>
            <a:xfrm rot="10633041">
              <a:off x="8244910" y="585304"/>
              <a:ext cx="1642128" cy="1642130"/>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37" name="Block Arc 236">
              <a:extLst>
                <a:ext uri="{FF2B5EF4-FFF2-40B4-BE49-F238E27FC236}">
                  <a16:creationId xmlns:a16="http://schemas.microsoft.com/office/drawing/2014/main" id="{E7D28291-1DDE-4C50-9573-EA169B3BEE02}"/>
                </a:ext>
              </a:extLst>
            </p:cNvPr>
            <p:cNvSpPr/>
            <p:nvPr/>
          </p:nvSpPr>
          <p:spPr>
            <a:xfrm rot="12800091">
              <a:off x="8244912" y="585305"/>
              <a:ext cx="1642127" cy="1642129"/>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09" name="Group 108">
            <a:extLst>
              <a:ext uri="{FF2B5EF4-FFF2-40B4-BE49-F238E27FC236}">
                <a16:creationId xmlns:a16="http://schemas.microsoft.com/office/drawing/2014/main" id="{7FD3C805-213E-4491-9DBD-0944CF8EB67E}"/>
              </a:ext>
            </a:extLst>
          </p:cNvPr>
          <p:cNvGrpSpPr/>
          <p:nvPr/>
        </p:nvGrpSpPr>
        <p:grpSpPr>
          <a:xfrm>
            <a:off x="9445752" y="1901952"/>
            <a:ext cx="896112" cy="896112"/>
            <a:chOff x="3823933" y="2259268"/>
            <a:chExt cx="4515206" cy="4515209"/>
          </a:xfrm>
        </p:grpSpPr>
        <p:sp>
          <p:nvSpPr>
            <p:cNvPr id="228" name="Block Arc 227">
              <a:extLst>
                <a:ext uri="{FF2B5EF4-FFF2-40B4-BE49-F238E27FC236}">
                  <a16:creationId xmlns:a16="http://schemas.microsoft.com/office/drawing/2014/main" id="{A336F3AE-AC78-4567-8F76-0C0331F612B6}"/>
                </a:ext>
              </a:extLst>
            </p:cNvPr>
            <p:cNvSpPr/>
            <p:nvPr/>
          </p:nvSpPr>
          <p:spPr>
            <a:xfrm rot="16200000">
              <a:off x="3823934" y="2259272"/>
              <a:ext cx="4515204" cy="4515201"/>
            </a:xfrm>
            <a:prstGeom prst="blockArc">
              <a:avLst>
                <a:gd name="adj1" fmla="val 5161863"/>
                <a:gd name="adj2" fmla="val 9086751"/>
                <a:gd name="adj3" fmla="val 7863"/>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9" name="Block Arc 228">
              <a:extLst>
                <a:ext uri="{FF2B5EF4-FFF2-40B4-BE49-F238E27FC236}">
                  <a16:creationId xmlns:a16="http://schemas.microsoft.com/office/drawing/2014/main" id="{75FE4EB4-74B8-4C87-AE83-17FE3E4B9B4A}"/>
                </a:ext>
              </a:extLst>
            </p:cNvPr>
            <p:cNvSpPr/>
            <p:nvPr/>
          </p:nvSpPr>
          <p:spPr>
            <a:xfrm rot="9204636">
              <a:off x="3823934" y="2259268"/>
              <a:ext cx="4515203" cy="4515206"/>
            </a:xfrm>
            <a:prstGeom prst="blockArc">
              <a:avLst>
                <a:gd name="adj1" fmla="val 16553468"/>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30" name="Block Arc 229">
              <a:extLst>
                <a:ext uri="{FF2B5EF4-FFF2-40B4-BE49-F238E27FC236}">
                  <a16:creationId xmlns:a16="http://schemas.microsoft.com/office/drawing/2014/main" id="{A1067D31-F203-4499-8406-5394E87A8E78}"/>
                </a:ext>
              </a:extLst>
            </p:cNvPr>
            <p:cNvSpPr/>
            <p:nvPr/>
          </p:nvSpPr>
          <p:spPr>
            <a:xfrm rot="14832030">
              <a:off x="3823934" y="2259273"/>
              <a:ext cx="4515207" cy="4515201"/>
            </a:xfrm>
            <a:prstGeom prst="blockArc">
              <a:avLst>
                <a:gd name="adj1" fmla="val 20155630"/>
                <a:gd name="adj2" fmla="val 4679797"/>
                <a:gd name="adj3" fmla="val 834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31" name="Block Arc 230">
              <a:extLst>
                <a:ext uri="{FF2B5EF4-FFF2-40B4-BE49-F238E27FC236}">
                  <a16:creationId xmlns:a16="http://schemas.microsoft.com/office/drawing/2014/main" id="{6F87FC21-D041-4826-8E98-D568FA3C6BC2}"/>
                </a:ext>
              </a:extLst>
            </p:cNvPr>
            <p:cNvSpPr/>
            <p:nvPr/>
          </p:nvSpPr>
          <p:spPr>
            <a:xfrm rot="10633041">
              <a:off x="3823933" y="2259270"/>
              <a:ext cx="4515203" cy="4515206"/>
            </a:xfrm>
            <a:prstGeom prst="blockArc">
              <a:avLst>
                <a:gd name="adj1" fmla="val 1339123"/>
                <a:gd name="adj2" fmla="val 2361357"/>
                <a:gd name="adj3" fmla="val 8128"/>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32" name="Block Arc 231">
              <a:extLst>
                <a:ext uri="{FF2B5EF4-FFF2-40B4-BE49-F238E27FC236}">
                  <a16:creationId xmlns:a16="http://schemas.microsoft.com/office/drawing/2014/main" id="{10B43CDF-6BEA-41A7-A6DC-92C37D650191}"/>
                </a:ext>
              </a:extLst>
            </p:cNvPr>
            <p:cNvSpPr/>
            <p:nvPr/>
          </p:nvSpPr>
          <p:spPr>
            <a:xfrm rot="12800091">
              <a:off x="3823938" y="2259273"/>
              <a:ext cx="4515201" cy="4515204"/>
            </a:xfrm>
            <a:prstGeom prst="blockArc">
              <a:avLst>
                <a:gd name="adj1" fmla="val 7163904"/>
                <a:gd name="adj2" fmla="val 8273865"/>
                <a:gd name="adj3" fmla="val 7737"/>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14" name="Group 113">
            <a:extLst>
              <a:ext uri="{FF2B5EF4-FFF2-40B4-BE49-F238E27FC236}">
                <a16:creationId xmlns:a16="http://schemas.microsoft.com/office/drawing/2014/main" id="{7865C362-E9CB-4E20-B2FB-8D48A8E00BD1}"/>
              </a:ext>
            </a:extLst>
          </p:cNvPr>
          <p:cNvGrpSpPr/>
          <p:nvPr/>
        </p:nvGrpSpPr>
        <p:grpSpPr>
          <a:xfrm>
            <a:off x="6419088" y="1179576"/>
            <a:ext cx="987552" cy="987552"/>
            <a:chOff x="3823933" y="2259268"/>
            <a:chExt cx="4515206" cy="4515209"/>
          </a:xfrm>
        </p:grpSpPr>
        <p:sp>
          <p:nvSpPr>
            <p:cNvPr id="223" name="Block Arc 222">
              <a:extLst>
                <a:ext uri="{FF2B5EF4-FFF2-40B4-BE49-F238E27FC236}">
                  <a16:creationId xmlns:a16="http://schemas.microsoft.com/office/drawing/2014/main" id="{DA7C5820-3F72-475B-96E3-C939957560CF}"/>
                </a:ext>
              </a:extLst>
            </p:cNvPr>
            <p:cNvSpPr/>
            <p:nvPr/>
          </p:nvSpPr>
          <p:spPr>
            <a:xfrm rot="16200000">
              <a:off x="3823934" y="2259272"/>
              <a:ext cx="4515204" cy="4515201"/>
            </a:xfrm>
            <a:prstGeom prst="blockArc">
              <a:avLst>
                <a:gd name="adj1" fmla="val 5161863"/>
                <a:gd name="adj2" fmla="val 9086751"/>
                <a:gd name="adj3" fmla="val 7863"/>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4" name="Block Arc 223">
              <a:extLst>
                <a:ext uri="{FF2B5EF4-FFF2-40B4-BE49-F238E27FC236}">
                  <a16:creationId xmlns:a16="http://schemas.microsoft.com/office/drawing/2014/main" id="{D18D0EAA-7D91-4D60-84E9-615C8FEFD8CA}"/>
                </a:ext>
              </a:extLst>
            </p:cNvPr>
            <p:cNvSpPr/>
            <p:nvPr/>
          </p:nvSpPr>
          <p:spPr>
            <a:xfrm rot="9204636">
              <a:off x="3823934" y="2259268"/>
              <a:ext cx="4515203" cy="4515206"/>
            </a:xfrm>
            <a:prstGeom prst="blockArc">
              <a:avLst>
                <a:gd name="adj1" fmla="val 16553468"/>
                <a:gd name="adj2" fmla="val 2500016"/>
                <a:gd name="adj3" fmla="val 7888"/>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5" name="Block Arc 224">
              <a:extLst>
                <a:ext uri="{FF2B5EF4-FFF2-40B4-BE49-F238E27FC236}">
                  <a16:creationId xmlns:a16="http://schemas.microsoft.com/office/drawing/2014/main" id="{762159EA-D459-449D-8AD8-61CB482EB970}"/>
                </a:ext>
              </a:extLst>
            </p:cNvPr>
            <p:cNvSpPr/>
            <p:nvPr/>
          </p:nvSpPr>
          <p:spPr>
            <a:xfrm rot="14832030">
              <a:off x="3823934" y="2259273"/>
              <a:ext cx="4515207" cy="4515201"/>
            </a:xfrm>
            <a:prstGeom prst="blockArc">
              <a:avLst>
                <a:gd name="adj1" fmla="val 20155630"/>
                <a:gd name="adj2" fmla="val 4679797"/>
                <a:gd name="adj3" fmla="val 8346"/>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6" name="Block Arc 225">
              <a:extLst>
                <a:ext uri="{FF2B5EF4-FFF2-40B4-BE49-F238E27FC236}">
                  <a16:creationId xmlns:a16="http://schemas.microsoft.com/office/drawing/2014/main" id="{4253790E-D137-4AA9-BB7E-13A129FEE980}"/>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7" name="Block Arc 226">
              <a:extLst>
                <a:ext uri="{FF2B5EF4-FFF2-40B4-BE49-F238E27FC236}">
                  <a16:creationId xmlns:a16="http://schemas.microsoft.com/office/drawing/2014/main" id="{4D32ED3C-0467-4522-94A9-4CCE818A3A9E}"/>
                </a:ext>
              </a:extLst>
            </p:cNvPr>
            <p:cNvSpPr/>
            <p:nvPr/>
          </p:nvSpPr>
          <p:spPr>
            <a:xfrm rot="12800091">
              <a:off x="3823938" y="2259273"/>
              <a:ext cx="4515201" cy="4515204"/>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20" name="Group 119">
            <a:extLst>
              <a:ext uri="{FF2B5EF4-FFF2-40B4-BE49-F238E27FC236}">
                <a16:creationId xmlns:a16="http://schemas.microsoft.com/office/drawing/2014/main" id="{A64D949E-AFD4-4B22-8D70-BAEDAAD7F00B}"/>
              </a:ext>
            </a:extLst>
          </p:cNvPr>
          <p:cNvGrpSpPr/>
          <p:nvPr/>
        </p:nvGrpSpPr>
        <p:grpSpPr>
          <a:xfrm>
            <a:off x="8193024" y="4105656"/>
            <a:ext cx="749808" cy="749808"/>
            <a:chOff x="3823933" y="2259268"/>
            <a:chExt cx="4515209" cy="4515209"/>
          </a:xfrm>
        </p:grpSpPr>
        <p:sp>
          <p:nvSpPr>
            <p:cNvPr id="218" name="Block Arc 217">
              <a:extLst>
                <a:ext uri="{FF2B5EF4-FFF2-40B4-BE49-F238E27FC236}">
                  <a16:creationId xmlns:a16="http://schemas.microsoft.com/office/drawing/2014/main" id="{C9CD859E-B198-40F7-8B0B-54F9087C8638}"/>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19" name="Block Arc 218">
              <a:extLst>
                <a:ext uri="{FF2B5EF4-FFF2-40B4-BE49-F238E27FC236}">
                  <a16:creationId xmlns:a16="http://schemas.microsoft.com/office/drawing/2014/main" id="{973DDF8A-F0A1-48C7-80FB-A62363A551A2}"/>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0" name="Block Arc 219">
              <a:extLst>
                <a:ext uri="{FF2B5EF4-FFF2-40B4-BE49-F238E27FC236}">
                  <a16:creationId xmlns:a16="http://schemas.microsoft.com/office/drawing/2014/main" id="{17C99C29-10CD-44AE-A41C-43F7A3B4F428}"/>
                </a:ext>
              </a:extLst>
            </p:cNvPr>
            <p:cNvSpPr/>
            <p:nvPr/>
          </p:nvSpPr>
          <p:spPr>
            <a:xfrm rot="14832030">
              <a:off x="3823934" y="2259273"/>
              <a:ext cx="4515207" cy="4515201"/>
            </a:xfrm>
            <a:prstGeom prst="blockArc">
              <a:avLst>
                <a:gd name="adj1" fmla="val 20845674"/>
                <a:gd name="adj2" fmla="val 10067997"/>
                <a:gd name="adj3" fmla="val 809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1" name="Block Arc 220">
              <a:extLst>
                <a:ext uri="{FF2B5EF4-FFF2-40B4-BE49-F238E27FC236}">
                  <a16:creationId xmlns:a16="http://schemas.microsoft.com/office/drawing/2014/main" id="{BC857147-06B1-40C5-B8AF-D544C89C2C89}"/>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2" name="Block Arc 221">
              <a:extLst>
                <a:ext uri="{FF2B5EF4-FFF2-40B4-BE49-F238E27FC236}">
                  <a16:creationId xmlns:a16="http://schemas.microsoft.com/office/drawing/2014/main" id="{99733591-2A97-4035-A16E-A1519CAEC2C9}"/>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24" name="Group 123">
            <a:extLst>
              <a:ext uri="{FF2B5EF4-FFF2-40B4-BE49-F238E27FC236}">
                <a16:creationId xmlns:a16="http://schemas.microsoft.com/office/drawing/2014/main" id="{3B548948-D57B-4E26-BE7A-D1224AFB02AA}"/>
              </a:ext>
            </a:extLst>
          </p:cNvPr>
          <p:cNvGrpSpPr/>
          <p:nvPr/>
        </p:nvGrpSpPr>
        <p:grpSpPr>
          <a:xfrm rot="16378244">
            <a:off x="4379976" y="4096512"/>
            <a:ext cx="749808" cy="732906"/>
            <a:chOff x="3823933" y="2259268"/>
            <a:chExt cx="4515209" cy="4515209"/>
          </a:xfrm>
        </p:grpSpPr>
        <p:sp>
          <p:nvSpPr>
            <p:cNvPr id="213" name="Block Arc 212">
              <a:extLst>
                <a:ext uri="{FF2B5EF4-FFF2-40B4-BE49-F238E27FC236}">
                  <a16:creationId xmlns:a16="http://schemas.microsoft.com/office/drawing/2014/main" id="{406A83AD-5E6D-4187-9A49-24388804FE8F}"/>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14" name="Block Arc 213">
              <a:extLst>
                <a:ext uri="{FF2B5EF4-FFF2-40B4-BE49-F238E27FC236}">
                  <a16:creationId xmlns:a16="http://schemas.microsoft.com/office/drawing/2014/main" id="{7330A34F-EC9F-4C33-84AA-44B3BCED9911}"/>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15" name="Block Arc 214">
              <a:extLst>
                <a:ext uri="{FF2B5EF4-FFF2-40B4-BE49-F238E27FC236}">
                  <a16:creationId xmlns:a16="http://schemas.microsoft.com/office/drawing/2014/main" id="{4D1B8B0C-65FA-46E0-BA0F-F900CB375247}"/>
                </a:ext>
              </a:extLst>
            </p:cNvPr>
            <p:cNvSpPr/>
            <p:nvPr/>
          </p:nvSpPr>
          <p:spPr>
            <a:xfrm rot="14832030">
              <a:off x="3823934" y="2259273"/>
              <a:ext cx="4515207" cy="4515201"/>
            </a:xfrm>
            <a:prstGeom prst="blockArc">
              <a:avLst>
                <a:gd name="adj1" fmla="val 20845674"/>
                <a:gd name="adj2" fmla="val 10067997"/>
                <a:gd name="adj3" fmla="val 809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16" name="Block Arc 215">
              <a:extLst>
                <a:ext uri="{FF2B5EF4-FFF2-40B4-BE49-F238E27FC236}">
                  <a16:creationId xmlns:a16="http://schemas.microsoft.com/office/drawing/2014/main" id="{16386B1D-799B-4A46-A4CD-7BE5D860289B}"/>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17" name="Block Arc 216">
              <a:extLst>
                <a:ext uri="{FF2B5EF4-FFF2-40B4-BE49-F238E27FC236}">
                  <a16:creationId xmlns:a16="http://schemas.microsoft.com/office/drawing/2014/main" id="{75089809-EC76-4385-8E22-DE3ECF28C5F3}"/>
                </a:ext>
              </a:extLst>
            </p:cNvPr>
            <p:cNvSpPr/>
            <p:nvPr/>
          </p:nvSpPr>
          <p:spPr>
            <a:xfrm rot="18001405">
              <a:off x="3823939" y="2259272"/>
              <a:ext cx="4515200" cy="4515206"/>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26" name="Group 125">
            <a:extLst>
              <a:ext uri="{FF2B5EF4-FFF2-40B4-BE49-F238E27FC236}">
                <a16:creationId xmlns:a16="http://schemas.microsoft.com/office/drawing/2014/main" id="{1F12B90A-17B7-49B0-950F-4162FD7D7677}"/>
              </a:ext>
            </a:extLst>
          </p:cNvPr>
          <p:cNvGrpSpPr/>
          <p:nvPr/>
        </p:nvGrpSpPr>
        <p:grpSpPr>
          <a:xfrm rot="6843312">
            <a:off x="3803904" y="3401568"/>
            <a:ext cx="694944" cy="694944"/>
            <a:chOff x="3823933" y="2259268"/>
            <a:chExt cx="4515209" cy="4515209"/>
          </a:xfrm>
        </p:grpSpPr>
        <p:sp>
          <p:nvSpPr>
            <p:cNvPr id="208" name="Block Arc 207">
              <a:extLst>
                <a:ext uri="{FF2B5EF4-FFF2-40B4-BE49-F238E27FC236}">
                  <a16:creationId xmlns:a16="http://schemas.microsoft.com/office/drawing/2014/main" id="{A2C9BB4F-F29E-4869-92FE-F2121BEE570C}"/>
                </a:ext>
              </a:extLst>
            </p:cNvPr>
            <p:cNvSpPr/>
            <p:nvPr/>
          </p:nvSpPr>
          <p:spPr>
            <a:xfrm rot="16200000">
              <a:off x="3823934" y="2259272"/>
              <a:ext cx="4515204" cy="4515201"/>
            </a:xfrm>
            <a:prstGeom prst="blockArc">
              <a:avLst>
                <a:gd name="adj1" fmla="val 10464460"/>
                <a:gd name="adj2" fmla="val 12301985"/>
                <a:gd name="adj3" fmla="val 834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09" name="Block Arc 208">
              <a:extLst>
                <a:ext uri="{FF2B5EF4-FFF2-40B4-BE49-F238E27FC236}">
                  <a16:creationId xmlns:a16="http://schemas.microsoft.com/office/drawing/2014/main" id="{B64B19FA-1732-4122-8FB9-867196A16E53}"/>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10" name="Block Arc 209">
              <a:extLst>
                <a:ext uri="{FF2B5EF4-FFF2-40B4-BE49-F238E27FC236}">
                  <a16:creationId xmlns:a16="http://schemas.microsoft.com/office/drawing/2014/main" id="{88029AF5-60F7-4FEC-A220-AC708E4A7306}"/>
                </a:ext>
              </a:extLst>
            </p:cNvPr>
            <p:cNvSpPr/>
            <p:nvPr/>
          </p:nvSpPr>
          <p:spPr>
            <a:xfrm rot="14832030">
              <a:off x="3823934" y="2259273"/>
              <a:ext cx="4515207" cy="4515201"/>
            </a:xfrm>
            <a:prstGeom prst="blockArc">
              <a:avLst>
                <a:gd name="adj1" fmla="val 20845674"/>
                <a:gd name="adj2" fmla="val 10067997"/>
                <a:gd name="adj3" fmla="val 8096"/>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11" name="Block Arc 210">
              <a:extLst>
                <a:ext uri="{FF2B5EF4-FFF2-40B4-BE49-F238E27FC236}">
                  <a16:creationId xmlns:a16="http://schemas.microsoft.com/office/drawing/2014/main" id="{DF9BDE61-633C-4181-8F6E-C72251AE4393}"/>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12" name="Block Arc 211">
              <a:extLst>
                <a:ext uri="{FF2B5EF4-FFF2-40B4-BE49-F238E27FC236}">
                  <a16:creationId xmlns:a16="http://schemas.microsoft.com/office/drawing/2014/main" id="{48C2D0A4-93CA-4E74-9B03-6F0977693A47}"/>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33" name="Group 132">
            <a:extLst>
              <a:ext uri="{FF2B5EF4-FFF2-40B4-BE49-F238E27FC236}">
                <a16:creationId xmlns:a16="http://schemas.microsoft.com/office/drawing/2014/main" id="{38E730E0-B45B-4669-AE39-F6C6264A5F1D}"/>
              </a:ext>
            </a:extLst>
          </p:cNvPr>
          <p:cNvGrpSpPr/>
          <p:nvPr/>
        </p:nvGrpSpPr>
        <p:grpSpPr>
          <a:xfrm rot="4732563">
            <a:off x="6135624" y="5294376"/>
            <a:ext cx="749808" cy="749808"/>
            <a:chOff x="3823933" y="2259268"/>
            <a:chExt cx="4515206" cy="4515210"/>
          </a:xfrm>
        </p:grpSpPr>
        <p:sp>
          <p:nvSpPr>
            <p:cNvPr id="203" name="Block Arc 202">
              <a:extLst>
                <a:ext uri="{FF2B5EF4-FFF2-40B4-BE49-F238E27FC236}">
                  <a16:creationId xmlns:a16="http://schemas.microsoft.com/office/drawing/2014/main" id="{497AB8A1-B14B-4779-9C2E-63F9F1BE4E0E}"/>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04" name="Block Arc 203">
              <a:extLst>
                <a:ext uri="{FF2B5EF4-FFF2-40B4-BE49-F238E27FC236}">
                  <a16:creationId xmlns:a16="http://schemas.microsoft.com/office/drawing/2014/main" id="{FBD04BEC-2F2C-43CC-AAA2-61CDADC8F0AB}"/>
                </a:ext>
              </a:extLst>
            </p:cNvPr>
            <p:cNvSpPr/>
            <p:nvPr/>
          </p:nvSpPr>
          <p:spPr>
            <a:xfrm rot="9204636">
              <a:off x="3823934" y="2259268"/>
              <a:ext cx="4515203" cy="4515206"/>
            </a:xfrm>
            <a:prstGeom prst="blockArc">
              <a:avLst>
                <a:gd name="adj1" fmla="val 15894580"/>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05" name="Block Arc 204">
              <a:extLst>
                <a:ext uri="{FF2B5EF4-FFF2-40B4-BE49-F238E27FC236}">
                  <a16:creationId xmlns:a16="http://schemas.microsoft.com/office/drawing/2014/main" id="{13CFC316-17CE-44D9-9F4D-4A4C0595C791}"/>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06" name="Block Arc 205">
              <a:extLst>
                <a:ext uri="{FF2B5EF4-FFF2-40B4-BE49-F238E27FC236}">
                  <a16:creationId xmlns:a16="http://schemas.microsoft.com/office/drawing/2014/main" id="{84654B59-95C5-49CF-83AF-1A0CFB903D73}"/>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07" name="Block Arc 206">
              <a:extLst>
                <a:ext uri="{FF2B5EF4-FFF2-40B4-BE49-F238E27FC236}">
                  <a16:creationId xmlns:a16="http://schemas.microsoft.com/office/drawing/2014/main" id="{7EAD69DA-9445-4B54-925C-3255DD1F0CFD}"/>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91" name="Group 190">
            <a:extLst>
              <a:ext uri="{FF2B5EF4-FFF2-40B4-BE49-F238E27FC236}">
                <a16:creationId xmlns:a16="http://schemas.microsoft.com/office/drawing/2014/main" id="{93840F01-8AAB-4D2F-BF1F-68BD2E34613B}"/>
              </a:ext>
            </a:extLst>
          </p:cNvPr>
          <p:cNvGrpSpPr/>
          <p:nvPr/>
        </p:nvGrpSpPr>
        <p:grpSpPr>
          <a:xfrm rot="10434829">
            <a:off x="5321808" y="2039112"/>
            <a:ext cx="694944" cy="694944"/>
            <a:chOff x="3823933" y="2259268"/>
            <a:chExt cx="4515206" cy="4515210"/>
          </a:xfrm>
        </p:grpSpPr>
        <p:sp>
          <p:nvSpPr>
            <p:cNvPr id="198" name="Block Arc 197">
              <a:extLst>
                <a:ext uri="{FF2B5EF4-FFF2-40B4-BE49-F238E27FC236}">
                  <a16:creationId xmlns:a16="http://schemas.microsoft.com/office/drawing/2014/main" id="{7B1C152F-6143-4057-A892-00B1A13377B7}"/>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99" name="Block Arc 198">
              <a:extLst>
                <a:ext uri="{FF2B5EF4-FFF2-40B4-BE49-F238E27FC236}">
                  <a16:creationId xmlns:a16="http://schemas.microsoft.com/office/drawing/2014/main" id="{F4FA8B7C-8F2B-498B-9E78-4D5E5860B29C}"/>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00" name="Block Arc 199">
              <a:extLst>
                <a:ext uri="{FF2B5EF4-FFF2-40B4-BE49-F238E27FC236}">
                  <a16:creationId xmlns:a16="http://schemas.microsoft.com/office/drawing/2014/main" id="{27D4978E-D796-4CE3-AC19-9869C16E4552}"/>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01" name="Block Arc 200">
              <a:extLst>
                <a:ext uri="{FF2B5EF4-FFF2-40B4-BE49-F238E27FC236}">
                  <a16:creationId xmlns:a16="http://schemas.microsoft.com/office/drawing/2014/main" id="{7FF11647-C7B8-4D74-8D6B-9CABC05B702D}"/>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02" name="Block Arc 201">
              <a:extLst>
                <a:ext uri="{FF2B5EF4-FFF2-40B4-BE49-F238E27FC236}">
                  <a16:creationId xmlns:a16="http://schemas.microsoft.com/office/drawing/2014/main" id="{E52281B3-33FD-4C7C-B0CA-48E66EAB5B18}"/>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192" name="Group 191">
            <a:extLst>
              <a:ext uri="{FF2B5EF4-FFF2-40B4-BE49-F238E27FC236}">
                <a16:creationId xmlns:a16="http://schemas.microsoft.com/office/drawing/2014/main" id="{F96E0848-6511-4ADD-A558-F9C70561427E}"/>
              </a:ext>
            </a:extLst>
          </p:cNvPr>
          <p:cNvGrpSpPr/>
          <p:nvPr/>
        </p:nvGrpSpPr>
        <p:grpSpPr>
          <a:xfrm rot="16355255">
            <a:off x="8695944" y="5074920"/>
            <a:ext cx="1545336" cy="1545336"/>
            <a:chOff x="3823933" y="2259268"/>
            <a:chExt cx="4515206" cy="4515210"/>
          </a:xfrm>
        </p:grpSpPr>
        <p:sp>
          <p:nvSpPr>
            <p:cNvPr id="193" name="Block Arc 192">
              <a:extLst>
                <a:ext uri="{FF2B5EF4-FFF2-40B4-BE49-F238E27FC236}">
                  <a16:creationId xmlns:a16="http://schemas.microsoft.com/office/drawing/2014/main" id="{03EAF8B3-315F-4E33-A76A-0AC5148C657B}"/>
                </a:ext>
              </a:extLst>
            </p:cNvPr>
            <p:cNvSpPr/>
            <p:nvPr/>
          </p:nvSpPr>
          <p:spPr>
            <a:xfrm rot="6657094">
              <a:off x="3823932" y="2259271"/>
              <a:ext cx="4515206" cy="4515203"/>
            </a:xfrm>
            <a:prstGeom prst="blockArc">
              <a:avLst>
                <a:gd name="adj1" fmla="val 16942160"/>
                <a:gd name="adj2" fmla="val 18062263"/>
                <a:gd name="adj3" fmla="val 7083"/>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94" name="Block Arc 193">
              <a:extLst>
                <a:ext uri="{FF2B5EF4-FFF2-40B4-BE49-F238E27FC236}">
                  <a16:creationId xmlns:a16="http://schemas.microsoft.com/office/drawing/2014/main" id="{DD8B1B4A-13ED-4140-9871-C4EB9004B140}"/>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95" name="Block Arc 194">
              <a:extLst>
                <a:ext uri="{FF2B5EF4-FFF2-40B4-BE49-F238E27FC236}">
                  <a16:creationId xmlns:a16="http://schemas.microsoft.com/office/drawing/2014/main" id="{D390D528-8546-4513-B501-260638DE6792}"/>
                </a:ext>
              </a:extLst>
            </p:cNvPr>
            <p:cNvSpPr/>
            <p:nvPr/>
          </p:nvSpPr>
          <p:spPr>
            <a:xfrm rot="14832030">
              <a:off x="3823934" y="2259273"/>
              <a:ext cx="4515207" cy="4515201"/>
            </a:xfrm>
            <a:prstGeom prst="blockArc">
              <a:avLst>
                <a:gd name="adj1" fmla="val 20155630"/>
                <a:gd name="adj2" fmla="val 7084143"/>
                <a:gd name="adj3" fmla="val 835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96" name="Block Arc 195">
              <a:extLst>
                <a:ext uri="{FF2B5EF4-FFF2-40B4-BE49-F238E27FC236}">
                  <a16:creationId xmlns:a16="http://schemas.microsoft.com/office/drawing/2014/main" id="{8A4B9097-4D2F-4FF7-A9F2-7FCF375444E4}"/>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97" name="Block Arc 196">
              <a:extLst>
                <a:ext uri="{FF2B5EF4-FFF2-40B4-BE49-F238E27FC236}">
                  <a16:creationId xmlns:a16="http://schemas.microsoft.com/office/drawing/2014/main" id="{FDF33375-9425-45F6-B953-DA9F2C4939A5}"/>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239" name="Group 238">
            <a:extLst>
              <a:ext uri="{FF2B5EF4-FFF2-40B4-BE49-F238E27FC236}">
                <a16:creationId xmlns:a16="http://schemas.microsoft.com/office/drawing/2014/main" id="{1267394D-121D-4E94-BE78-BCC772D6B07B}"/>
              </a:ext>
            </a:extLst>
          </p:cNvPr>
          <p:cNvGrpSpPr/>
          <p:nvPr/>
        </p:nvGrpSpPr>
        <p:grpSpPr>
          <a:xfrm>
            <a:off x="8412480" y="2807208"/>
            <a:ext cx="749808" cy="749808"/>
            <a:chOff x="8244910" y="585303"/>
            <a:chExt cx="1642129" cy="1642131"/>
          </a:xfrm>
        </p:grpSpPr>
        <p:sp>
          <p:nvSpPr>
            <p:cNvPr id="288" name="Block Arc 287">
              <a:extLst>
                <a:ext uri="{FF2B5EF4-FFF2-40B4-BE49-F238E27FC236}">
                  <a16:creationId xmlns:a16="http://schemas.microsoft.com/office/drawing/2014/main" id="{E8DC5789-4588-47D3-B965-33AE00B6C617}"/>
                </a:ext>
              </a:extLst>
            </p:cNvPr>
            <p:cNvSpPr/>
            <p:nvPr/>
          </p:nvSpPr>
          <p:spPr>
            <a:xfrm rot="16200000">
              <a:off x="8244910" y="585305"/>
              <a:ext cx="1642129" cy="1642127"/>
            </a:xfrm>
            <a:prstGeom prst="blockArc">
              <a:avLst>
                <a:gd name="adj1" fmla="val 5161863"/>
                <a:gd name="adj2" fmla="val 9086751"/>
                <a:gd name="adj3" fmla="val 786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89" name="Block Arc 288">
              <a:extLst>
                <a:ext uri="{FF2B5EF4-FFF2-40B4-BE49-F238E27FC236}">
                  <a16:creationId xmlns:a16="http://schemas.microsoft.com/office/drawing/2014/main" id="{986B2F40-31AB-4748-BD27-D7DC76637D69}"/>
                </a:ext>
              </a:extLst>
            </p:cNvPr>
            <p:cNvSpPr/>
            <p:nvPr/>
          </p:nvSpPr>
          <p:spPr>
            <a:xfrm rot="9204636">
              <a:off x="8244910" y="585303"/>
              <a:ext cx="1642128" cy="1642130"/>
            </a:xfrm>
            <a:prstGeom prst="blockArc">
              <a:avLst>
                <a:gd name="adj1" fmla="val 16553468"/>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90" name="Block Arc 289">
              <a:extLst>
                <a:ext uri="{FF2B5EF4-FFF2-40B4-BE49-F238E27FC236}">
                  <a16:creationId xmlns:a16="http://schemas.microsoft.com/office/drawing/2014/main" id="{F5BEB33D-73F4-44B9-98BC-546B2C9C028E}"/>
                </a:ext>
              </a:extLst>
            </p:cNvPr>
            <p:cNvSpPr/>
            <p:nvPr/>
          </p:nvSpPr>
          <p:spPr>
            <a:xfrm rot="14832030">
              <a:off x="8244910" y="585305"/>
              <a:ext cx="1642130" cy="1642127"/>
            </a:xfrm>
            <a:prstGeom prst="blockArc">
              <a:avLst>
                <a:gd name="adj1" fmla="val 20155630"/>
                <a:gd name="adj2" fmla="val 4679797"/>
                <a:gd name="adj3" fmla="val 834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91" name="Block Arc 290">
              <a:extLst>
                <a:ext uri="{FF2B5EF4-FFF2-40B4-BE49-F238E27FC236}">
                  <a16:creationId xmlns:a16="http://schemas.microsoft.com/office/drawing/2014/main" id="{7E17AB66-DFCB-48BF-8818-47E6DC14ADBC}"/>
                </a:ext>
              </a:extLst>
            </p:cNvPr>
            <p:cNvSpPr/>
            <p:nvPr/>
          </p:nvSpPr>
          <p:spPr>
            <a:xfrm rot="10633041">
              <a:off x="8244910" y="585304"/>
              <a:ext cx="1642128" cy="1642130"/>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92" name="Block Arc 291">
              <a:extLst>
                <a:ext uri="{FF2B5EF4-FFF2-40B4-BE49-F238E27FC236}">
                  <a16:creationId xmlns:a16="http://schemas.microsoft.com/office/drawing/2014/main" id="{A9E340A0-DD09-4EB2-A499-0DF42463BC61}"/>
                </a:ext>
              </a:extLst>
            </p:cNvPr>
            <p:cNvSpPr/>
            <p:nvPr/>
          </p:nvSpPr>
          <p:spPr>
            <a:xfrm rot="12800091">
              <a:off x="8244912" y="585305"/>
              <a:ext cx="1642127" cy="1642129"/>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240" name="Group 239">
            <a:extLst>
              <a:ext uri="{FF2B5EF4-FFF2-40B4-BE49-F238E27FC236}">
                <a16:creationId xmlns:a16="http://schemas.microsoft.com/office/drawing/2014/main" id="{D3B9243E-2509-4C7B-A971-3A00B96D501E}"/>
              </a:ext>
            </a:extLst>
          </p:cNvPr>
          <p:cNvGrpSpPr/>
          <p:nvPr/>
        </p:nvGrpSpPr>
        <p:grpSpPr>
          <a:xfrm>
            <a:off x="5175504" y="3026664"/>
            <a:ext cx="941832" cy="941832"/>
            <a:chOff x="3823933" y="2259268"/>
            <a:chExt cx="4515206" cy="4515209"/>
          </a:xfrm>
        </p:grpSpPr>
        <p:sp>
          <p:nvSpPr>
            <p:cNvPr id="283" name="Block Arc 282">
              <a:extLst>
                <a:ext uri="{FF2B5EF4-FFF2-40B4-BE49-F238E27FC236}">
                  <a16:creationId xmlns:a16="http://schemas.microsoft.com/office/drawing/2014/main" id="{B0DD03A9-1FAD-4B0C-BBD0-2380789CEF64}"/>
                </a:ext>
              </a:extLst>
            </p:cNvPr>
            <p:cNvSpPr/>
            <p:nvPr/>
          </p:nvSpPr>
          <p:spPr>
            <a:xfrm rot="16200000">
              <a:off x="3823934" y="2259272"/>
              <a:ext cx="4515204" cy="4515201"/>
            </a:xfrm>
            <a:prstGeom prst="blockArc">
              <a:avLst>
                <a:gd name="adj1" fmla="val 5161863"/>
                <a:gd name="adj2" fmla="val 9086751"/>
                <a:gd name="adj3" fmla="val 7863"/>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84" name="Block Arc 283">
              <a:extLst>
                <a:ext uri="{FF2B5EF4-FFF2-40B4-BE49-F238E27FC236}">
                  <a16:creationId xmlns:a16="http://schemas.microsoft.com/office/drawing/2014/main" id="{A95A1842-FD9D-47D3-BD8E-C9703DA307A9}"/>
                </a:ext>
              </a:extLst>
            </p:cNvPr>
            <p:cNvSpPr/>
            <p:nvPr/>
          </p:nvSpPr>
          <p:spPr>
            <a:xfrm rot="9204636">
              <a:off x="3823934" y="2259268"/>
              <a:ext cx="4515203" cy="4515206"/>
            </a:xfrm>
            <a:prstGeom prst="blockArc">
              <a:avLst>
                <a:gd name="adj1" fmla="val 16553468"/>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85" name="Block Arc 284">
              <a:extLst>
                <a:ext uri="{FF2B5EF4-FFF2-40B4-BE49-F238E27FC236}">
                  <a16:creationId xmlns:a16="http://schemas.microsoft.com/office/drawing/2014/main" id="{F7038393-9B9C-43EE-BCD4-CF0BB398A5E9}"/>
                </a:ext>
              </a:extLst>
            </p:cNvPr>
            <p:cNvSpPr/>
            <p:nvPr/>
          </p:nvSpPr>
          <p:spPr>
            <a:xfrm rot="14832030">
              <a:off x="3823934" y="2259273"/>
              <a:ext cx="4515207" cy="4515201"/>
            </a:xfrm>
            <a:prstGeom prst="blockArc">
              <a:avLst>
                <a:gd name="adj1" fmla="val 20155630"/>
                <a:gd name="adj2" fmla="val 4679797"/>
                <a:gd name="adj3" fmla="val 834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86" name="Block Arc 285">
              <a:extLst>
                <a:ext uri="{FF2B5EF4-FFF2-40B4-BE49-F238E27FC236}">
                  <a16:creationId xmlns:a16="http://schemas.microsoft.com/office/drawing/2014/main" id="{52EEAFF3-682F-4630-9CFC-CB48E715359B}"/>
                </a:ext>
              </a:extLst>
            </p:cNvPr>
            <p:cNvSpPr/>
            <p:nvPr/>
          </p:nvSpPr>
          <p:spPr>
            <a:xfrm rot="10633041">
              <a:off x="3823933" y="2259270"/>
              <a:ext cx="4515203" cy="4515206"/>
            </a:xfrm>
            <a:prstGeom prst="blockArc">
              <a:avLst>
                <a:gd name="adj1" fmla="val 1339123"/>
                <a:gd name="adj2" fmla="val 2361357"/>
                <a:gd name="adj3" fmla="val 8128"/>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87" name="Block Arc 286">
              <a:extLst>
                <a:ext uri="{FF2B5EF4-FFF2-40B4-BE49-F238E27FC236}">
                  <a16:creationId xmlns:a16="http://schemas.microsoft.com/office/drawing/2014/main" id="{7464767B-2F0F-474D-A51E-BC7E397D78A6}"/>
                </a:ext>
              </a:extLst>
            </p:cNvPr>
            <p:cNvSpPr/>
            <p:nvPr/>
          </p:nvSpPr>
          <p:spPr>
            <a:xfrm rot="12800091">
              <a:off x="3823938" y="2259273"/>
              <a:ext cx="4515201" cy="4515204"/>
            </a:xfrm>
            <a:prstGeom prst="blockArc">
              <a:avLst>
                <a:gd name="adj1" fmla="val 7163904"/>
                <a:gd name="adj2" fmla="val 8273865"/>
                <a:gd name="adj3" fmla="val 7737"/>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241" name="Group 240">
            <a:extLst>
              <a:ext uri="{FF2B5EF4-FFF2-40B4-BE49-F238E27FC236}">
                <a16:creationId xmlns:a16="http://schemas.microsoft.com/office/drawing/2014/main" id="{99DCA563-1AFD-4B27-9CCA-41A5AD47A44F}"/>
              </a:ext>
            </a:extLst>
          </p:cNvPr>
          <p:cNvGrpSpPr/>
          <p:nvPr/>
        </p:nvGrpSpPr>
        <p:grpSpPr>
          <a:xfrm>
            <a:off x="10570464" y="2039112"/>
            <a:ext cx="987552" cy="987552"/>
            <a:chOff x="3823933" y="2259268"/>
            <a:chExt cx="4515206" cy="4515209"/>
          </a:xfrm>
        </p:grpSpPr>
        <p:sp>
          <p:nvSpPr>
            <p:cNvPr id="278" name="Block Arc 277">
              <a:extLst>
                <a:ext uri="{FF2B5EF4-FFF2-40B4-BE49-F238E27FC236}">
                  <a16:creationId xmlns:a16="http://schemas.microsoft.com/office/drawing/2014/main" id="{8D47DA2F-A9AB-4068-A747-C7D4940222DD}"/>
                </a:ext>
              </a:extLst>
            </p:cNvPr>
            <p:cNvSpPr/>
            <p:nvPr/>
          </p:nvSpPr>
          <p:spPr>
            <a:xfrm rot="16200000">
              <a:off x="3823934" y="2259272"/>
              <a:ext cx="4515204" cy="4515201"/>
            </a:xfrm>
            <a:prstGeom prst="blockArc">
              <a:avLst>
                <a:gd name="adj1" fmla="val 5161863"/>
                <a:gd name="adj2" fmla="val 9086751"/>
                <a:gd name="adj3" fmla="val 7863"/>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79" name="Block Arc 278">
              <a:extLst>
                <a:ext uri="{FF2B5EF4-FFF2-40B4-BE49-F238E27FC236}">
                  <a16:creationId xmlns:a16="http://schemas.microsoft.com/office/drawing/2014/main" id="{6A18AE6A-C5DC-41D3-8334-315F1260A494}"/>
                </a:ext>
              </a:extLst>
            </p:cNvPr>
            <p:cNvSpPr/>
            <p:nvPr/>
          </p:nvSpPr>
          <p:spPr>
            <a:xfrm rot="9204636">
              <a:off x="3823934" y="2259268"/>
              <a:ext cx="4515203" cy="4515206"/>
            </a:xfrm>
            <a:prstGeom prst="blockArc">
              <a:avLst>
                <a:gd name="adj1" fmla="val 16553468"/>
                <a:gd name="adj2" fmla="val 2500016"/>
                <a:gd name="adj3" fmla="val 7888"/>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80" name="Block Arc 279">
              <a:extLst>
                <a:ext uri="{FF2B5EF4-FFF2-40B4-BE49-F238E27FC236}">
                  <a16:creationId xmlns:a16="http://schemas.microsoft.com/office/drawing/2014/main" id="{6CD8E153-2C09-4B5F-9471-F7AEC77989A9}"/>
                </a:ext>
              </a:extLst>
            </p:cNvPr>
            <p:cNvSpPr/>
            <p:nvPr/>
          </p:nvSpPr>
          <p:spPr>
            <a:xfrm rot="14832030">
              <a:off x="3823934" y="2259273"/>
              <a:ext cx="4515207" cy="4515201"/>
            </a:xfrm>
            <a:prstGeom prst="blockArc">
              <a:avLst>
                <a:gd name="adj1" fmla="val 20155630"/>
                <a:gd name="adj2" fmla="val 4679797"/>
                <a:gd name="adj3" fmla="val 8346"/>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81" name="Block Arc 280">
              <a:extLst>
                <a:ext uri="{FF2B5EF4-FFF2-40B4-BE49-F238E27FC236}">
                  <a16:creationId xmlns:a16="http://schemas.microsoft.com/office/drawing/2014/main" id="{F9D35BEC-B97E-467A-89B0-77A78E65E4D0}"/>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82" name="Block Arc 281">
              <a:extLst>
                <a:ext uri="{FF2B5EF4-FFF2-40B4-BE49-F238E27FC236}">
                  <a16:creationId xmlns:a16="http://schemas.microsoft.com/office/drawing/2014/main" id="{5C7D959D-F30F-4A73-B6D5-BD79A9FF682E}"/>
                </a:ext>
              </a:extLst>
            </p:cNvPr>
            <p:cNvSpPr/>
            <p:nvPr/>
          </p:nvSpPr>
          <p:spPr>
            <a:xfrm rot="12800091">
              <a:off x="3823938" y="2259273"/>
              <a:ext cx="4515201" cy="4515204"/>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242" name="Group 241">
            <a:extLst>
              <a:ext uri="{FF2B5EF4-FFF2-40B4-BE49-F238E27FC236}">
                <a16:creationId xmlns:a16="http://schemas.microsoft.com/office/drawing/2014/main" id="{2CE6F73F-C8F8-465A-9EC8-6A81FF6EC1E2}"/>
              </a:ext>
            </a:extLst>
          </p:cNvPr>
          <p:cNvGrpSpPr/>
          <p:nvPr/>
        </p:nvGrpSpPr>
        <p:grpSpPr>
          <a:xfrm>
            <a:off x="10451592" y="6062472"/>
            <a:ext cx="987552" cy="987552"/>
            <a:chOff x="3823933" y="2259268"/>
            <a:chExt cx="4515209" cy="4515209"/>
          </a:xfrm>
        </p:grpSpPr>
        <p:sp>
          <p:nvSpPr>
            <p:cNvPr id="273" name="Block Arc 272">
              <a:extLst>
                <a:ext uri="{FF2B5EF4-FFF2-40B4-BE49-F238E27FC236}">
                  <a16:creationId xmlns:a16="http://schemas.microsoft.com/office/drawing/2014/main" id="{68B2BAE7-FB8D-43EC-8A9E-AC726C8F7CBB}"/>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74" name="Block Arc 273">
              <a:extLst>
                <a:ext uri="{FF2B5EF4-FFF2-40B4-BE49-F238E27FC236}">
                  <a16:creationId xmlns:a16="http://schemas.microsoft.com/office/drawing/2014/main" id="{BB11B92C-7126-45E0-8047-1459ACC72BE8}"/>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75" name="Block Arc 274">
              <a:extLst>
                <a:ext uri="{FF2B5EF4-FFF2-40B4-BE49-F238E27FC236}">
                  <a16:creationId xmlns:a16="http://schemas.microsoft.com/office/drawing/2014/main" id="{25E03456-BC5A-457D-9119-276847BA2867}"/>
                </a:ext>
              </a:extLst>
            </p:cNvPr>
            <p:cNvSpPr/>
            <p:nvPr/>
          </p:nvSpPr>
          <p:spPr>
            <a:xfrm rot="14832030">
              <a:off x="3823934" y="2259273"/>
              <a:ext cx="4515207" cy="4515201"/>
            </a:xfrm>
            <a:prstGeom prst="blockArc">
              <a:avLst>
                <a:gd name="adj1" fmla="val 20845674"/>
                <a:gd name="adj2" fmla="val 10067997"/>
                <a:gd name="adj3" fmla="val 809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76" name="Block Arc 275">
              <a:extLst>
                <a:ext uri="{FF2B5EF4-FFF2-40B4-BE49-F238E27FC236}">
                  <a16:creationId xmlns:a16="http://schemas.microsoft.com/office/drawing/2014/main" id="{610F8167-53DD-4371-B942-3E63A1DC5FF1}"/>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77" name="Block Arc 276">
              <a:extLst>
                <a:ext uri="{FF2B5EF4-FFF2-40B4-BE49-F238E27FC236}">
                  <a16:creationId xmlns:a16="http://schemas.microsoft.com/office/drawing/2014/main" id="{B4260C65-6D96-4C89-8C94-7755FEE8E48F}"/>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243" name="Group 242">
            <a:extLst>
              <a:ext uri="{FF2B5EF4-FFF2-40B4-BE49-F238E27FC236}">
                <a16:creationId xmlns:a16="http://schemas.microsoft.com/office/drawing/2014/main" id="{0668D6FB-DFEF-47D9-AED7-9CA1A533F997}"/>
              </a:ext>
            </a:extLst>
          </p:cNvPr>
          <p:cNvGrpSpPr/>
          <p:nvPr/>
        </p:nvGrpSpPr>
        <p:grpSpPr>
          <a:xfrm rot="16378244">
            <a:off x="7443216" y="393192"/>
            <a:ext cx="694944" cy="694944"/>
            <a:chOff x="3823933" y="2259268"/>
            <a:chExt cx="4515209" cy="4515209"/>
          </a:xfrm>
        </p:grpSpPr>
        <p:sp>
          <p:nvSpPr>
            <p:cNvPr id="268" name="Block Arc 267">
              <a:extLst>
                <a:ext uri="{FF2B5EF4-FFF2-40B4-BE49-F238E27FC236}">
                  <a16:creationId xmlns:a16="http://schemas.microsoft.com/office/drawing/2014/main" id="{DC90C171-C87F-45BD-AA20-07D56DFAA261}"/>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69" name="Block Arc 268">
              <a:extLst>
                <a:ext uri="{FF2B5EF4-FFF2-40B4-BE49-F238E27FC236}">
                  <a16:creationId xmlns:a16="http://schemas.microsoft.com/office/drawing/2014/main" id="{CBE74359-2C83-4AE8-B3A0-63F7CBF67D50}"/>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70" name="Block Arc 269">
              <a:extLst>
                <a:ext uri="{FF2B5EF4-FFF2-40B4-BE49-F238E27FC236}">
                  <a16:creationId xmlns:a16="http://schemas.microsoft.com/office/drawing/2014/main" id="{FF4F6281-B100-4B1B-A34E-E76BAA252D16}"/>
                </a:ext>
              </a:extLst>
            </p:cNvPr>
            <p:cNvSpPr/>
            <p:nvPr/>
          </p:nvSpPr>
          <p:spPr>
            <a:xfrm rot="14832030">
              <a:off x="3823934" y="2259273"/>
              <a:ext cx="4515207" cy="4515201"/>
            </a:xfrm>
            <a:prstGeom prst="blockArc">
              <a:avLst>
                <a:gd name="adj1" fmla="val 20845674"/>
                <a:gd name="adj2" fmla="val 10067997"/>
                <a:gd name="adj3" fmla="val 809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71" name="Block Arc 270">
              <a:extLst>
                <a:ext uri="{FF2B5EF4-FFF2-40B4-BE49-F238E27FC236}">
                  <a16:creationId xmlns:a16="http://schemas.microsoft.com/office/drawing/2014/main" id="{51920CFE-E5D2-4D40-9004-8FB8BCC6B2FF}"/>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72" name="Block Arc 271">
              <a:extLst>
                <a:ext uri="{FF2B5EF4-FFF2-40B4-BE49-F238E27FC236}">
                  <a16:creationId xmlns:a16="http://schemas.microsoft.com/office/drawing/2014/main" id="{850604E8-D84D-4AAD-8323-AEE355E1E0D3}"/>
                </a:ext>
              </a:extLst>
            </p:cNvPr>
            <p:cNvSpPr/>
            <p:nvPr/>
          </p:nvSpPr>
          <p:spPr>
            <a:xfrm rot="18001405">
              <a:off x="3823939" y="2259272"/>
              <a:ext cx="4515200" cy="4515206"/>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244" name="Group 243">
            <a:extLst>
              <a:ext uri="{FF2B5EF4-FFF2-40B4-BE49-F238E27FC236}">
                <a16:creationId xmlns:a16="http://schemas.microsoft.com/office/drawing/2014/main" id="{B5E6DEF5-8B4B-423D-BCFF-788599003ABB}"/>
              </a:ext>
            </a:extLst>
          </p:cNvPr>
          <p:cNvGrpSpPr/>
          <p:nvPr/>
        </p:nvGrpSpPr>
        <p:grpSpPr>
          <a:xfrm rot="6843312">
            <a:off x="8449056" y="201168"/>
            <a:ext cx="749808" cy="749808"/>
            <a:chOff x="3823933" y="2259268"/>
            <a:chExt cx="4515209" cy="4515209"/>
          </a:xfrm>
        </p:grpSpPr>
        <p:sp>
          <p:nvSpPr>
            <p:cNvPr id="263" name="Block Arc 262">
              <a:extLst>
                <a:ext uri="{FF2B5EF4-FFF2-40B4-BE49-F238E27FC236}">
                  <a16:creationId xmlns:a16="http://schemas.microsoft.com/office/drawing/2014/main" id="{D57B5210-8374-4318-A767-C0CEBC705D53}"/>
                </a:ext>
              </a:extLst>
            </p:cNvPr>
            <p:cNvSpPr/>
            <p:nvPr/>
          </p:nvSpPr>
          <p:spPr>
            <a:xfrm rot="16200000">
              <a:off x="3823934" y="2259272"/>
              <a:ext cx="4515204" cy="4515201"/>
            </a:xfrm>
            <a:prstGeom prst="blockArc">
              <a:avLst>
                <a:gd name="adj1" fmla="val 10464460"/>
                <a:gd name="adj2" fmla="val 12301985"/>
                <a:gd name="adj3" fmla="val 834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64" name="Block Arc 263">
              <a:extLst>
                <a:ext uri="{FF2B5EF4-FFF2-40B4-BE49-F238E27FC236}">
                  <a16:creationId xmlns:a16="http://schemas.microsoft.com/office/drawing/2014/main" id="{ECF67A4A-D730-4E52-81AE-E966E4FEA057}"/>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65" name="Block Arc 264">
              <a:extLst>
                <a:ext uri="{FF2B5EF4-FFF2-40B4-BE49-F238E27FC236}">
                  <a16:creationId xmlns:a16="http://schemas.microsoft.com/office/drawing/2014/main" id="{B77AC62F-EA98-4C99-B1F9-0A11ABC147C8}"/>
                </a:ext>
              </a:extLst>
            </p:cNvPr>
            <p:cNvSpPr/>
            <p:nvPr/>
          </p:nvSpPr>
          <p:spPr>
            <a:xfrm rot="14832030">
              <a:off x="3823934" y="2259273"/>
              <a:ext cx="4515207" cy="4515201"/>
            </a:xfrm>
            <a:prstGeom prst="blockArc">
              <a:avLst>
                <a:gd name="adj1" fmla="val 20845674"/>
                <a:gd name="adj2" fmla="val 10067997"/>
                <a:gd name="adj3" fmla="val 8096"/>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66" name="Block Arc 265">
              <a:extLst>
                <a:ext uri="{FF2B5EF4-FFF2-40B4-BE49-F238E27FC236}">
                  <a16:creationId xmlns:a16="http://schemas.microsoft.com/office/drawing/2014/main" id="{6247F3DE-71A5-450F-B323-504AA8039A5F}"/>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67" name="Block Arc 266">
              <a:extLst>
                <a:ext uri="{FF2B5EF4-FFF2-40B4-BE49-F238E27FC236}">
                  <a16:creationId xmlns:a16="http://schemas.microsoft.com/office/drawing/2014/main" id="{0AE82B88-2728-44EE-A79F-08C6F0BDEBB6}"/>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245" name="Group 244">
            <a:extLst>
              <a:ext uri="{FF2B5EF4-FFF2-40B4-BE49-F238E27FC236}">
                <a16:creationId xmlns:a16="http://schemas.microsoft.com/office/drawing/2014/main" id="{D5190A54-8C43-4ED6-B647-921252ADE3BE}"/>
              </a:ext>
            </a:extLst>
          </p:cNvPr>
          <p:cNvGrpSpPr/>
          <p:nvPr/>
        </p:nvGrpSpPr>
        <p:grpSpPr>
          <a:xfrm rot="4732563">
            <a:off x="10403183" y="4620134"/>
            <a:ext cx="1179576" cy="1179576"/>
            <a:chOff x="3823933" y="2259268"/>
            <a:chExt cx="4515206" cy="4515210"/>
          </a:xfrm>
        </p:grpSpPr>
        <p:sp>
          <p:nvSpPr>
            <p:cNvPr id="258" name="Block Arc 257">
              <a:extLst>
                <a:ext uri="{FF2B5EF4-FFF2-40B4-BE49-F238E27FC236}">
                  <a16:creationId xmlns:a16="http://schemas.microsoft.com/office/drawing/2014/main" id="{E76278FC-C549-4FA8-8C28-B6A63E8E58F1}"/>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9" name="Block Arc 258">
              <a:extLst>
                <a:ext uri="{FF2B5EF4-FFF2-40B4-BE49-F238E27FC236}">
                  <a16:creationId xmlns:a16="http://schemas.microsoft.com/office/drawing/2014/main" id="{A48B566A-7A31-4D17-B870-80A340FFE6BE}"/>
                </a:ext>
              </a:extLst>
            </p:cNvPr>
            <p:cNvSpPr/>
            <p:nvPr/>
          </p:nvSpPr>
          <p:spPr>
            <a:xfrm rot="9204636">
              <a:off x="3823934" y="2259268"/>
              <a:ext cx="4515203" cy="4515206"/>
            </a:xfrm>
            <a:prstGeom prst="blockArc">
              <a:avLst>
                <a:gd name="adj1" fmla="val 15894580"/>
                <a:gd name="adj2" fmla="val 2500016"/>
                <a:gd name="adj3" fmla="val 788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60" name="Block Arc 259">
              <a:extLst>
                <a:ext uri="{FF2B5EF4-FFF2-40B4-BE49-F238E27FC236}">
                  <a16:creationId xmlns:a16="http://schemas.microsoft.com/office/drawing/2014/main" id="{B679939F-FD2A-45DA-9B59-AC430A6A0F54}"/>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61" name="Block Arc 260">
              <a:extLst>
                <a:ext uri="{FF2B5EF4-FFF2-40B4-BE49-F238E27FC236}">
                  <a16:creationId xmlns:a16="http://schemas.microsoft.com/office/drawing/2014/main" id="{F1CA694B-BD20-4371-AAD4-C0440D7F726D}"/>
                </a:ext>
              </a:extLst>
            </p:cNvPr>
            <p:cNvSpPr/>
            <p:nvPr/>
          </p:nvSpPr>
          <p:spPr>
            <a:xfrm rot="10633041">
              <a:off x="3823933" y="2259270"/>
              <a:ext cx="4515203" cy="4515206"/>
            </a:xfrm>
            <a:prstGeom prst="blockArc">
              <a:avLst>
                <a:gd name="adj1" fmla="val 1339123"/>
                <a:gd name="adj2" fmla="val 2361357"/>
                <a:gd name="adj3" fmla="val 812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62" name="Block Arc 261">
              <a:extLst>
                <a:ext uri="{FF2B5EF4-FFF2-40B4-BE49-F238E27FC236}">
                  <a16:creationId xmlns:a16="http://schemas.microsoft.com/office/drawing/2014/main" id="{340EB586-05CB-479B-9094-6600E74C29B6}"/>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246" name="Group 245">
            <a:extLst>
              <a:ext uri="{FF2B5EF4-FFF2-40B4-BE49-F238E27FC236}">
                <a16:creationId xmlns:a16="http://schemas.microsoft.com/office/drawing/2014/main" id="{8F965B3A-147E-453D-97B0-17138A2B6E64}"/>
              </a:ext>
            </a:extLst>
          </p:cNvPr>
          <p:cNvGrpSpPr/>
          <p:nvPr/>
        </p:nvGrpSpPr>
        <p:grpSpPr>
          <a:xfrm rot="10434829">
            <a:off x="4727448" y="4946904"/>
            <a:ext cx="694944" cy="694944"/>
            <a:chOff x="3823933" y="2259268"/>
            <a:chExt cx="4515206" cy="4515210"/>
          </a:xfrm>
        </p:grpSpPr>
        <p:sp>
          <p:nvSpPr>
            <p:cNvPr id="253" name="Block Arc 252">
              <a:extLst>
                <a:ext uri="{FF2B5EF4-FFF2-40B4-BE49-F238E27FC236}">
                  <a16:creationId xmlns:a16="http://schemas.microsoft.com/office/drawing/2014/main" id="{D88058CE-39B8-4B55-BBBD-1FBF45DE73AF}"/>
                </a:ext>
              </a:extLst>
            </p:cNvPr>
            <p:cNvSpPr/>
            <p:nvPr/>
          </p:nvSpPr>
          <p:spPr>
            <a:xfrm rot="6657094">
              <a:off x="3823932" y="2259271"/>
              <a:ext cx="4515206" cy="4515203"/>
            </a:xfrm>
            <a:prstGeom prst="blockArc">
              <a:avLst>
                <a:gd name="adj1" fmla="val 16942160"/>
                <a:gd name="adj2" fmla="val 18062263"/>
                <a:gd name="adj3" fmla="val 708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4" name="Block Arc 253">
              <a:extLst>
                <a:ext uri="{FF2B5EF4-FFF2-40B4-BE49-F238E27FC236}">
                  <a16:creationId xmlns:a16="http://schemas.microsoft.com/office/drawing/2014/main" id="{1F0788CD-CDC8-46CC-816E-5850CA7D3D11}"/>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5" name="Block Arc 254">
              <a:extLst>
                <a:ext uri="{FF2B5EF4-FFF2-40B4-BE49-F238E27FC236}">
                  <a16:creationId xmlns:a16="http://schemas.microsoft.com/office/drawing/2014/main" id="{E46B1B53-5D94-4574-AF24-C49938CA2098}"/>
                </a:ext>
              </a:extLst>
            </p:cNvPr>
            <p:cNvSpPr/>
            <p:nvPr/>
          </p:nvSpPr>
          <p:spPr>
            <a:xfrm rot="14832030">
              <a:off x="3823934" y="2259273"/>
              <a:ext cx="4515207" cy="4515201"/>
            </a:xfrm>
            <a:prstGeom prst="blockArc">
              <a:avLst>
                <a:gd name="adj1" fmla="val 20155630"/>
                <a:gd name="adj2" fmla="val 7084143"/>
                <a:gd name="adj3" fmla="val 8359"/>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6" name="Block Arc 255">
              <a:extLst>
                <a:ext uri="{FF2B5EF4-FFF2-40B4-BE49-F238E27FC236}">
                  <a16:creationId xmlns:a16="http://schemas.microsoft.com/office/drawing/2014/main" id="{FB15CBDA-2138-4108-BC5B-FA9A8C770265}"/>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7" name="Block Arc 256">
              <a:extLst>
                <a:ext uri="{FF2B5EF4-FFF2-40B4-BE49-F238E27FC236}">
                  <a16:creationId xmlns:a16="http://schemas.microsoft.com/office/drawing/2014/main" id="{BA499688-7E48-442A-936D-9238F91AB972}"/>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247" name="Group 246">
            <a:extLst>
              <a:ext uri="{FF2B5EF4-FFF2-40B4-BE49-F238E27FC236}">
                <a16:creationId xmlns:a16="http://schemas.microsoft.com/office/drawing/2014/main" id="{79E5EFFD-D557-4E0F-B4E5-DD03EBAF6449}"/>
              </a:ext>
            </a:extLst>
          </p:cNvPr>
          <p:cNvGrpSpPr/>
          <p:nvPr/>
        </p:nvGrpSpPr>
        <p:grpSpPr>
          <a:xfrm rot="16355255">
            <a:off x="11814048" y="2688336"/>
            <a:ext cx="896112" cy="896112"/>
            <a:chOff x="3823933" y="2259268"/>
            <a:chExt cx="4515206" cy="4515210"/>
          </a:xfrm>
        </p:grpSpPr>
        <p:sp>
          <p:nvSpPr>
            <p:cNvPr id="248" name="Block Arc 247">
              <a:extLst>
                <a:ext uri="{FF2B5EF4-FFF2-40B4-BE49-F238E27FC236}">
                  <a16:creationId xmlns:a16="http://schemas.microsoft.com/office/drawing/2014/main" id="{83B3A506-28A3-4645-B9FD-F43AC1036783}"/>
                </a:ext>
              </a:extLst>
            </p:cNvPr>
            <p:cNvSpPr/>
            <p:nvPr/>
          </p:nvSpPr>
          <p:spPr>
            <a:xfrm rot="6657094">
              <a:off x="3823932" y="2259271"/>
              <a:ext cx="4515206" cy="4515203"/>
            </a:xfrm>
            <a:prstGeom prst="blockArc">
              <a:avLst>
                <a:gd name="adj1" fmla="val 16942160"/>
                <a:gd name="adj2" fmla="val 18062263"/>
                <a:gd name="adj3" fmla="val 7083"/>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49" name="Block Arc 248">
              <a:extLst>
                <a:ext uri="{FF2B5EF4-FFF2-40B4-BE49-F238E27FC236}">
                  <a16:creationId xmlns:a16="http://schemas.microsoft.com/office/drawing/2014/main" id="{8BDEFBD7-1BFC-4E0F-9D7F-7667D960C47A}"/>
                </a:ext>
              </a:extLst>
            </p:cNvPr>
            <p:cNvSpPr/>
            <p:nvPr/>
          </p:nvSpPr>
          <p:spPr>
            <a:xfrm rot="9204636">
              <a:off x="3823934" y="2259268"/>
              <a:ext cx="4515203" cy="4515206"/>
            </a:xfrm>
            <a:prstGeom prst="blockArc">
              <a:avLst>
                <a:gd name="adj1" fmla="val 15894580"/>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0" name="Block Arc 249">
              <a:extLst>
                <a:ext uri="{FF2B5EF4-FFF2-40B4-BE49-F238E27FC236}">
                  <a16:creationId xmlns:a16="http://schemas.microsoft.com/office/drawing/2014/main" id="{25A03802-3566-44DF-9223-AD4115D5982D}"/>
                </a:ext>
              </a:extLst>
            </p:cNvPr>
            <p:cNvSpPr/>
            <p:nvPr/>
          </p:nvSpPr>
          <p:spPr>
            <a:xfrm rot="14832030">
              <a:off x="3823934" y="2259273"/>
              <a:ext cx="4515207" cy="4515201"/>
            </a:xfrm>
            <a:prstGeom prst="blockArc">
              <a:avLst>
                <a:gd name="adj1" fmla="val 20155630"/>
                <a:gd name="adj2" fmla="val 7084143"/>
                <a:gd name="adj3" fmla="val 835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1" name="Block Arc 250">
              <a:extLst>
                <a:ext uri="{FF2B5EF4-FFF2-40B4-BE49-F238E27FC236}">
                  <a16:creationId xmlns:a16="http://schemas.microsoft.com/office/drawing/2014/main" id="{92DC6C70-04EE-40E4-A4CD-6FEA756F37EC}"/>
                </a:ext>
              </a:extLst>
            </p:cNvPr>
            <p:cNvSpPr/>
            <p:nvPr/>
          </p:nvSpPr>
          <p:spPr>
            <a:xfrm rot="10633041">
              <a:off x="3823933" y="2259270"/>
              <a:ext cx="4515203" cy="4515206"/>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2" name="Block Arc 251">
              <a:extLst>
                <a:ext uri="{FF2B5EF4-FFF2-40B4-BE49-F238E27FC236}">
                  <a16:creationId xmlns:a16="http://schemas.microsoft.com/office/drawing/2014/main" id="{6336128E-62D2-48DD-9B25-2D9BEDCEADF5}"/>
                </a:ext>
              </a:extLst>
            </p:cNvPr>
            <p:cNvSpPr/>
            <p:nvPr/>
          </p:nvSpPr>
          <p:spPr>
            <a:xfrm rot="392009">
              <a:off x="3823938" y="2259273"/>
              <a:ext cx="4515201" cy="4515205"/>
            </a:xfrm>
            <a:prstGeom prst="blockArc">
              <a:avLst>
                <a:gd name="adj1" fmla="val 95995"/>
                <a:gd name="adj2" fmla="val 1283263"/>
                <a:gd name="adj3" fmla="val 835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306" name="Group 305">
            <a:extLst>
              <a:ext uri="{FF2B5EF4-FFF2-40B4-BE49-F238E27FC236}">
                <a16:creationId xmlns:a16="http://schemas.microsoft.com/office/drawing/2014/main" id="{2FFF1425-1405-4A49-B5A3-88C8184552B1}"/>
              </a:ext>
            </a:extLst>
          </p:cNvPr>
          <p:cNvGrpSpPr/>
          <p:nvPr/>
        </p:nvGrpSpPr>
        <p:grpSpPr>
          <a:xfrm>
            <a:off x="11192256" y="1197864"/>
            <a:ext cx="694944" cy="694944"/>
            <a:chOff x="3823933" y="2259268"/>
            <a:chExt cx="4515209" cy="4515209"/>
          </a:xfrm>
        </p:grpSpPr>
        <p:sp>
          <p:nvSpPr>
            <p:cNvPr id="307" name="Block Arc 306">
              <a:extLst>
                <a:ext uri="{FF2B5EF4-FFF2-40B4-BE49-F238E27FC236}">
                  <a16:creationId xmlns:a16="http://schemas.microsoft.com/office/drawing/2014/main" id="{0C55C861-E154-47F0-B0D3-91E8A00D0F54}"/>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08" name="Block Arc 307">
              <a:extLst>
                <a:ext uri="{FF2B5EF4-FFF2-40B4-BE49-F238E27FC236}">
                  <a16:creationId xmlns:a16="http://schemas.microsoft.com/office/drawing/2014/main" id="{9FEECD2B-6562-4932-8EF5-65074A8FCD7A}"/>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09" name="Block Arc 308">
              <a:extLst>
                <a:ext uri="{FF2B5EF4-FFF2-40B4-BE49-F238E27FC236}">
                  <a16:creationId xmlns:a16="http://schemas.microsoft.com/office/drawing/2014/main" id="{B3CB1E7E-F762-4BEA-9AF9-B3C49DF299FD}"/>
                </a:ext>
              </a:extLst>
            </p:cNvPr>
            <p:cNvSpPr/>
            <p:nvPr/>
          </p:nvSpPr>
          <p:spPr>
            <a:xfrm rot="14832030">
              <a:off x="3823934" y="2259273"/>
              <a:ext cx="4515207" cy="4515201"/>
            </a:xfrm>
            <a:prstGeom prst="blockArc">
              <a:avLst>
                <a:gd name="adj1" fmla="val 20845674"/>
                <a:gd name="adj2" fmla="val 10067997"/>
                <a:gd name="adj3" fmla="val 809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10" name="Block Arc 309">
              <a:extLst>
                <a:ext uri="{FF2B5EF4-FFF2-40B4-BE49-F238E27FC236}">
                  <a16:creationId xmlns:a16="http://schemas.microsoft.com/office/drawing/2014/main" id="{5932DC2F-8B34-4E30-8508-882C51C763EA}"/>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11" name="Block Arc 310">
              <a:extLst>
                <a:ext uri="{FF2B5EF4-FFF2-40B4-BE49-F238E27FC236}">
                  <a16:creationId xmlns:a16="http://schemas.microsoft.com/office/drawing/2014/main" id="{9E69F503-4C3A-469A-BA26-B4C03ED85BC5}"/>
                </a:ext>
              </a:extLst>
            </p:cNvPr>
            <p:cNvSpPr/>
            <p:nvPr/>
          </p:nvSpPr>
          <p:spPr>
            <a:xfrm rot="18001405">
              <a:off x="3823939" y="2259272"/>
              <a:ext cx="4515200" cy="4515206"/>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312" name="Group 311">
            <a:extLst>
              <a:ext uri="{FF2B5EF4-FFF2-40B4-BE49-F238E27FC236}">
                <a16:creationId xmlns:a16="http://schemas.microsoft.com/office/drawing/2014/main" id="{838D9CA1-B6C1-4CF4-B685-A42C0462647E}"/>
              </a:ext>
            </a:extLst>
          </p:cNvPr>
          <p:cNvGrpSpPr/>
          <p:nvPr/>
        </p:nvGrpSpPr>
        <p:grpSpPr>
          <a:xfrm>
            <a:off x="11119104" y="-365760"/>
            <a:ext cx="1179576" cy="1179576"/>
            <a:chOff x="8244910" y="585303"/>
            <a:chExt cx="1642129" cy="1642131"/>
          </a:xfrm>
        </p:grpSpPr>
        <p:sp>
          <p:nvSpPr>
            <p:cNvPr id="313" name="Block Arc 312">
              <a:extLst>
                <a:ext uri="{FF2B5EF4-FFF2-40B4-BE49-F238E27FC236}">
                  <a16:creationId xmlns:a16="http://schemas.microsoft.com/office/drawing/2014/main" id="{D5F08565-AFF4-4FCD-9052-53FF73BDA4C6}"/>
                </a:ext>
              </a:extLst>
            </p:cNvPr>
            <p:cNvSpPr/>
            <p:nvPr/>
          </p:nvSpPr>
          <p:spPr>
            <a:xfrm rot="16200000">
              <a:off x="8244910" y="585305"/>
              <a:ext cx="1642129" cy="1642127"/>
            </a:xfrm>
            <a:prstGeom prst="blockArc">
              <a:avLst>
                <a:gd name="adj1" fmla="val 5161863"/>
                <a:gd name="adj2" fmla="val 9086751"/>
                <a:gd name="adj3" fmla="val 7863"/>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14" name="Block Arc 313">
              <a:extLst>
                <a:ext uri="{FF2B5EF4-FFF2-40B4-BE49-F238E27FC236}">
                  <a16:creationId xmlns:a16="http://schemas.microsoft.com/office/drawing/2014/main" id="{88A26022-1C11-4FE4-BD5B-D8B2ACA53B84}"/>
                </a:ext>
              </a:extLst>
            </p:cNvPr>
            <p:cNvSpPr/>
            <p:nvPr/>
          </p:nvSpPr>
          <p:spPr>
            <a:xfrm rot="9204636">
              <a:off x="8244910" y="585303"/>
              <a:ext cx="1642128" cy="1642130"/>
            </a:xfrm>
            <a:prstGeom prst="blockArc">
              <a:avLst>
                <a:gd name="adj1" fmla="val 16553468"/>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15" name="Block Arc 314">
              <a:extLst>
                <a:ext uri="{FF2B5EF4-FFF2-40B4-BE49-F238E27FC236}">
                  <a16:creationId xmlns:a16="http://schemas.microsoft.com/office/drawing/2014/main" id="{51C44B07-9F85-49E8-9304-E17564862D4A}"/>
                </a:ext>
              </a:extLst>
            </p:cNvPr>
            <p:cNvSpPr/>
            <p:nvPr/>
          </p:nvSpPr>
          <p:spPr>
            <a:xfrm rot="14832030">
              <a:off x="8244910" y="585305"/>
              <a:ext cx="1642130" cy="1642127"/>
            </a:xfrm>
            <a:prstGeom prst="blockArc">
              <a:avLst>
                <a:gd name="adj1" fmla="val 20155630"/>
                <a:gd name="adj2" fmla="val 4679797"/>
                <a:gd name="adj3" fmla="val 8346"/>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16" name="Block Arc 315">
              <a:extLst>
                <a:ext uri="{FF2B5EF4-FFF2-40B4-BE49-F238E27FC236}">
                  <a16:creationId xmlns:a16="http://schemas.microsoft.com/office/drawing/2014/main" id="{E60D20EF-F75B-43A2-A80B-37AC01AE6AD1}"/>
                </a:ext>
              </a:extLst>
            </p:cNvPr>
            <p:cNvSpPr/>
            <p:nvPr/>
          </p:nvSpPr>
          <p:spPr>
            <a:xfrm rot="10633041">
              <a:off x="8244910" y="585304"/>
              <a:ext cx="1642128" cy="1642130"/>
            </a:xfrm>
            <a:prstGeom prst="blockArc">
              <a:avLst>
                <a:gd name="adj1" fmla="val 1339123"/>
                <a:gd name="adj2" fmla="val 2361357"/>
                <a:gd name="adj3" fmla="val 812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17" name="Block Arc 316">
              <a:extLst>
                <a:ext uri="{FF2B5EF4-FFF2-40B4-BE49-F238E27FC236}">
                  <a16:creationId xmlns:a16="http://schemas.microsoft.com/office/drawing/2014/main" id="{6EB83B96-6FFF-48D6-9C74-90F4330EB4E5}"/>
                </a:ext>
              </a:extLst>
            </p:cNvPr>
            <p:cNvSpPr/>
            <p:nvPr/>
          </p:nvSpPr>
          <p:spPr>
            <a:xfrm rot="12800091">
              <a:off x="8244912" y="585305"/>
              <a:ext cx="1642127" cy="1642129"/>
            </a:xfrm>
            <a:prstGeom prst="blockArc">
              <a:avLst>
                <a:gd name="adj1" fmla="val 7163904"/>
                <a:gd name="adj2" fmla="val 8273865"/>
                <a:gd name="adj3" fmla="val 7737"/>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318" name="Group 317">
            <a:extLst>
              <a:ext uri="{FF2B5EF4-FFF2-40B4-BE49-F238E27FC236}">
                <a16:creationId xmlns:a16="http://schemas.microsoft.com/office/drawing/2014/main" id="{56DC69AD-63F4-46BB-9801-24EA5E8ADE8B}"/>
              </a:ext>
            </a:extLst>
          </p:cNvPr>
          <p:cNvGrpSpPr/>
          <p:nvPr/>
        </p:nvGrpSpPr>
        <p:grpSpPr>
          <a:xfrm rot="16378244">
            <a:off x="11667744" y="5468112"/>
            <a:ext cx="896112" cy="896112"/>
            <a:chOff x="3823933" y="2259268"/>
            <a:chExt cx="4515209" cy="4515209"/>
          </a:xfrm>
        </p:grpSpPr>
        <p:sp>
          <p:nvSpPr>
            <p:cNvPr id="319" name="Block Arc 318">
              <a:extLst>
                <a:ext uri="{FF2B5EF4-FFF2-40B4-BE49-F238E27FC236}">
                  <a16:creationId xmlns:a16="http://schemas.microsoft.com/office/drawing/2014/main" id="{A059F2C3-41E0-45EA-B82A-A854E981C8CB}"/>
                </a:ext>
              </a:extLst>
            </p:cNvPr>
            <p:cNvSpPr/>
            <p:nvPr/>
          </p:nvSpPr>
          <p:spPr>
            <a:xfrm rot="16200000">
              <a:off x="3823934" y="2259272"/>
              <a:ext cx="4515204" cy="4515201"/>
            </a:xfrm>
            <a:prstGeom prst="blockArc">
              <a:avLst>
                <a:gd name="adj1" fmla="val 10464460"/>
                <a:gd name="adj2" fmla="val 12301985"/>
                <a:gd name="adj3" fmla="val 8349"/>
              </a:avLst>
            </a:prstGeom>
            <a:solidFill>
              <a:srgbClr val="E4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20" name="Block Arc 319">
              <a:extLst>
                <a:ext uri="{FF2B5EF4-FFF2-40B4-BE49-F238E27FC236}">
                  <a16:creationId xmlns:a16="http://schemas.microsoft.com/office/drawing/2014/main" id="{D66E3FDB-148C-471B-B59A-BE6FF57A998C}"/>
                </a:ext>
              </a:extLst>
            </p:cNvPr>
            <p:cNvSpPr/>
            <p:nvPr/>
          </p:nvSpPr>
          <p:spPr>
            <a:xfrm rot="9204636">
              <a:off x="3823934" y="2259268"/>
              <a:ext cx="4515203" cy="4515206"/>
            </a:xfrm>
            <a:prstGeom prst="blockArc">
              <a:avLst>
                <a:gd name="adj1" fmla="val 19565559"/>
                <a:gd name="adj2" fmla="val 2500016"/>
                <a:gd name="adj3" fmla="val 7888"/>
              </a:avLst>
            </a:prstGeom>
            <a:solidFill>
              <a:srgbClr val="7BA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21" name="Block Arc 320">
              <a:extLst>
                <a:ext uri="{FF2B5EF4-FFF2-40B4-BE49-F238E27FC236}">
                  <a16:creationId xmlns:a16="http://schemas.microsoft.com/office/drawing/2014/main" id="{E6EE0520-9F91-4579-85EF-C9BA1340409A}"/>
                </a:ext>
              </a:extLst>
            </p:cNvPr>
            <p:cNvSpPr/>
            <p:nvPr/>
          </p:nvSpPr>
          <p:spPr>
            <a:xfrm rot="14832030">
              <a:off x="3823934" y="2259273"/>
              <a:ext cx="4515207" cy="4515201"/>
            </a:xfrm>
            <a:prstGeom prst="blockArc">
              <a:avLst>
                <a:gd name="adj1" fmla="val 20845674"/>
                <a:gd name="adj2" fmla="val 10067997"/>
                <a:gd name="adj3" fmla="val 8096"/>
              </a:avLst>
            </a:prstGeom>
            <a:solidFill>
              <a:srgbClr val="27B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22" name="Block Arc 321">
              <a:extLst>
                <a:ext uri="{FF2B5EF4-FFF2-40B4-BE49-F238E27FC236}">
                  <a16:creationId xmlns:a16="http://schemas.microsoft.com/office/drawing/2014/main" id="{3BF50808-1439-4F81-A29A-2298AB21CF37}"/>
                </a:ext>
              </a:extLst>
            </p:cNvPr>
            <p:cNvSpPr/>
            <p:nvPr/>
          </p:nvSpPr>
          <p:spPr>
            <a:xfrm rot="10633041">
              <a:off x="3823933" y="2259270"/>
              <a:ext cx="4515203" cy="4515206"/>
            </a:xfrm>
            <a:prstGeom prst="blockArc">
              <a:avLst>
                <a:gd name="adj1" fmla="val 1339123"/>
                <a:gd name="adj2" fmla="val 2995329"/>
                <a:gd name="adj3" fmla="val 8038"/>
              </a:avLst>
            </a:prstGeom>
            <a:solidFill>
              <a:srgbClr val="97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23" name="Block Arc 322">
              <a:extLst>
                <a:ext uri="{FF2B5EF4-FFF2-40B4-BE49-F238E27FC236}">
                  <a16:creationId xmlns:a16="http://schemas.microsoft.com/office/drawing/2014/main" id="{9BE15FFA-AB62-45B8-A44E-659866FE6933}"/>
                </a:ext>
              </a:extLst>
            </p:cNvPr>
            <p:cNvSpPr/>
            <p:nvPr/>
          </p:nvSpPr>
          <p:spPr>
            <a:xfrm rot="18001405">
              <a:off x="3823939" y="2259272"/>
              <a:ext cx="4515200" cy="4515206"/>
            </a:xfrm>
            <a:prstGeom prst="blockArc">
              <a:avLst>
                <a:gd name="adj1" fmla="val 7163904"/>
                <a:gd name="adj2" fmla="val 8273865"/>
                <a:gd name="adj3" fmla="val 7737"/>
              </a:avLst>
            </a:prstGeom>
            <a:solidFill>
              <a:srgbClr val="D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spTree>
    <p:extLst>
      <p:ext uri="{BB962C8B-B14F-4D97-AF65-F5344CB8AC3E}">
        <p14:creationId xmlns:p14="http://schemas.microsoft.com/office/powerpoint/2010/main" val="1996117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750"/>
                                  </p:stCondLst>
                                  <p:childTnLst>
                                    <p:animEffect transition="out" filter="fade">
                                      <p:cBhvr>
                                        <p:cTn id="6" dur="500"/>
                                        <p:tgtEl>
                                          <p:spTgt spid="135"/>
                                        </p:tgtEl>
                                      </p:cBhvr>
                                    </p:animEffect>
                                    <p:set>
                                      <p:cBhvr>
                                        <p:cTn id="7" dur="1" fill="hold">
                                          <p:stCondLst>
                                            <p:cond delay="499"/>
                                          </p:stCondLst>
                                        </p:cTn>
                                        <p:tgtEl>
                                          <p:spTgt spid="135"/>
                                        </p:tgtEl>
                                        <p:attrNameLst>
                                          <p:attrName>style.visibility</p:attrName>
                                        </p:attrNameLst>
                                      </p:cBhvr>
                                      <p:to>
                                        <p:strVal val="hidden"/>
                                      </p:to>
                                    </p:set>
                                  </p:childTnLst>
                                </p:cTn>
                              </p:par>
                              <p:par>
                                <p:cTn id="8" presetID="10" presetClass="entr" presetSubtype="0" fill="hold" nodeType="withEffect">
                                  <p:stCondLst>
                                    <p:cond delay="75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500"/>
                                        <p:tgtEl>
                                          <p:spTgt spid="126"/>
                                        </p:tgtEl>
                                      </p:cBhvr>
                                    </p:animEffect>
                                  </p:childTnLst>
                                </p:cTn>
                              </p:par>
                              <p:par>
                                <p:cTn id="11" presetID="10" presetClass="exit" presetSubtype="0" fill="hold" grpId="0" nodeType="withEffect">
                                  <p:stCondLst>
                                    <p:cond delay="1250"/>
                                  </p:stCondLst>
                                  <p:childTnLst>
                                    <p:animEffect transition="out" filter="fad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par>
                                <p:cTn id="14" presetID="10" presetClass="entr" presetSubtype="0" fill="hold" nodeType="withEffect">
                                  <p:stCondLst>
                                    <p:cond delay="1250"/>
                                  </p:stCondLst>
                                  <p:childTnLst>
                                    <p:set>
                                      <p:cBhvr>
                                        <p:cTn id="15" dur="1" fill="hold">
                                          <p:stCondLst>
                                            <p:cond delay="0"/>
                                          </p:stCondLst>
                                        </p:cTn>
                                        <p:tgtEl>
                                          <p:spTgt spid="124"/>
                                        </p:tgtEl>
                                        <p:attrNameLst>
                                          <p:attrName>style.visibility</p:attrName>
                                        </p:attrNameLst>
                                      </p:cBhvr>
                                      <p:to>
                                        <p:strVal val="visible"/>
                                      </p:to>
                                    </p:set>
                                    <p:animEffect transition="in" filter="fade">
                                      <p:cBhvr>
                                        <p:cTn id="16" dur="500"/>
                                        <p:tgtEl>
                                          <p:spTgt spid="124"/>
                                        </p:tgtEl>
                                      </p:cBhvr>
                                    </p:animEffect>
                                  </p:childTnLst>
                                </p:cTn>
                              </p:par>
                              <p:par>
                                <p:cTn id="17" presetID="10" presetClass="exit" presetSubtype="0" fill="hold" grpId="0" nodeType="withEffect">
                                  <p:stCondLst>
                                    <p:cond delay="1500"/>
                                  </p:stCondLst>
                                  <p:childTnLst>
                                    <p:animEffect transition="out" filter="fade">
                                      <p:cBhvr>
                                        <p:cTn id="18" dur="500"/>
                                        <p:tgtEl>
                                          <p:spTgt spid="75"/>
                                        </p:tgtEl>
                                      </p:cBhvr>
                                    </p:animEffect>
                                    <p:set>
                                      <p:cBhvr>
                                        <p:cTn id="19" dur="1" fill="hold">
                                          <p:stCondLst>
                                            <p:cond delay="499"/>
                                          </p:stCondLst>
                                        </p:cTn>
                                        <p:tgtEl>
                                          <p:spTgt spid="75"/>
                                        </p:tgtEl>
                                        <p:attrNameLst>
                                          <p:attrName>style.visibility</p:attrName>
                                        </p:attrNameLst>
                                      </p:cBhvr>
                                      <p:to>
                                        <p:strVal val="hidden"/>
                                      </p:to>
                                    </p:set>
                                  </p:childTnLst>
                                </p:cTn>
                              </p:par>
                              <p:par>
                                <p:cTn id="20" presetID="10" presetClass="entr" presetSubtype="0" fill="hold" nodeType="withEffect">
                                  <p:stCondLst>
                                    <p:cond delay="150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500"/>
                                        <p:tgtEl>
                                          <p:spTgt spid="240"/>
                                        </p:tgtEl>
                                      </p:cBhvr>
                                    </p:animEffect>
                                  </p:childTnLst>
                                </p:cTn>
                              </p:par>
                              <p:par>
                                <p:cTn id="23" presetID="10" presetClass="exit" presetSubtype="0" fill="hold" grpId="0" nodeType="withEffect">
                                  <p:stCondLst>
                                    <p:cond delay="1750"/>
                                  </p:stCondLst>
                                  <p:childTnLst>
                                    <p:animEffect transition="out" filter="fade">
                                      <p:cBhvr>
                                        <p:cTn id="24" dur="500"/>
                                        <p:tgtEl>
                                          <p:spTgt spid="110"/>
                                        </p:tgtEl>
                                      </p:cBhvr>
                                    </p:animEffect>
                                    <p:set>
                                      <p:cBhvr>
                                        <p:cTn id="25" dur="1" fill="hold">
                                          <p:stCondLst>
                                            <p:cond delay="499"/>
                                          </p:stCondLst>
                                        </p:cTn>
                                        <p:tgtEl>
                                          <p:spTgt spid="110"/>
                                        </p:tgtEl>
                                        <p:attrNameLst>
                                          <p:attrName>style.visibility</p:attrName>
                                        </p:attrNameLst>
                                      </p:cBhvr>
                                      <p:to>
                                        <p:strVal val="hidden"/>
                                      </p:to>
                                    </p:set>
                                  </p:childTnLst>
                                </p:cTn>
                              </p:par>
                              <p:par>
                                <p:cTn id="26" presetID="10" presetClass="entr" presetSubtype="0" fill="hold" nodeType="withEffect">
                                  <p:stCondLst>
                                    <p:cond delay="1750"/>
                                  </p:stCondLst>
                                  <p:childTnLst>
                                    <p:set>
                                      <p:cBhvr>
                                        <p:cTn id="27" dur="1" fill="hold">
                                          <p:stCondLst>
                                            <p:cond delay="0"/>
                                          </p:stCondLst>
                                        </p:cTn>
                                        <p:tgtEl>
                                          <p:spTgt spid="246"/>
                                        </p:tgtEl>
                                        <p:attrNameLst>
                                          <p:attrName>style.visibility</p:attrName>
                                        </p:attrNameLst>
                                      </p:cBhvr>
                                      <p:to>
                                        <p:strVal val="visible"/>
                                      </p:to>
                                    </p:set>
                                    <p:animEffect transition="in" filter="fade">
                                      <p:cBhvr>
                                        <p:cTn id="28" dur="500"/>
                                        <p:tgtEl>
                                          <p:spTgt spid="246"/>
                                        </p:tgtEl>
                                      </p:cBhvr>
                                    </p:animEffect>
                                  </p:childTnLst>
                                </p:cTn>
                              </p:par>
                              <p:par>
                                <p:cTn id="29" presetID="10" presetClass="exit" presetSubtype="0" fill="hold" grpId="0" nodeType="withEffect">
                                  <p:stCondLst>
                                    <p:cond delay="175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0" presetClass="entr" presetSubtype="0" fill="hold" nodeType="withEffect">
                                  <p:stCondLst>
                                    <p:cond delay="1750"/>
                                  </p:stCondLst>
                                  <p:childTnLst>
                                    <p:set>
                                      <p:cBhvr>
                                        <p:cTn id="33" dur="1" fill="hold">
                                          <p:stCondLst>
                                            <p:cond delay="0"/>
                                          </p:stCondLst>
                                        </p:cTn>
                                        <p:tgtEl>
                                          <p:spTgt spid="191"/>
                                        </p:tgtEl>
                                        <p:attrNameLst>
                                          <p:attrName>style.visibility</p:attrName>
                                        </p:attrNameLst>
                                      </p:cBhvr>
                                      <p:to>
                                        <p:strVal val="visible"/>
                                      </p:to>
                                    </p:set>
                                    <p:animEffect transition="in" filter="fade">
                                      <p:cBhvr>
                                        <p:cTn id="34" dur="500"/>
                                        <p:tgtEl>
                                          <p:spTgt spid="191"/>
                                        </p:tgtEl>
                                      </p:cBhvr>
                                    </p:animEffect>
                                  </p:childTnLst>
                                </p:cTn>
                              </p:par>
                              <p:par>
                                <p:cTn id="35" presetID="10" presetClass="exit" presetSubtype="0" fill="hold" grpId="0" nodeType="withEffect">
                                  <p:stCondLst>
                                    <p:cond delay="2250"/>
                                  </p:stCondLst>
                                  <p:childTnLst>
                                    <p:animEffect transition="out" filter="fade">
                                      <p:cBhvr>
                                        <p:cTn id="36" dur="500"/>
                                        <p:tgtEl>
                                          <p:spTgt spid="94"/>
                                        </p:tgtEl>
                                      </p:cBhvr>
                                    </p:animEffect>
                                    <p:set>
                                      <p:cBhvr>
                                        <p:cTn id="37" dur="1" fill="hold">
                                          <p:stCondLst>
                                            <p:cond delay="499"/>
                                          </p:stCondLst>
                                        </p:cTn>
                                        <p:tgtEl>
                                          <p:spTgt spid="94"/>
                                        </p:tgtEl>
                                        <p:attrNameLst>
                                          <p:attrName>style.visibility</p:attrName>
                                        </p:attrNameLst>
                                      </p:cBhvr>
                                      <p:to>
                                        <p:strVal val="hidden"/>
                                      </p:to>
                                    </p:set>
                                  </p:childTnLst>
                                </p:cTn>
                              </p:par>
                              <p:par>
                                <p:cTn id="38" presetID="10" presetClass="entr" presetSubtype="0" fill="hold" nodeType="withEffect">
                                  <p:stCondLst>
                                    <p:cond delay="2250"/>
                                  </p:stCondLst>
                                  <p:childTnLst>
                                    <p:set>
                                      <p:cBhvr>
                                        <p:cTn id="39" dur="1" fill="hold">
                                          <p:stCondLst>
                                            <p:cond delay="0"/>
                                          </p:stCondLst>
                                        </p:cTn>
                                        <p:tgtEl>
                                          <p:spTgt spid="133"/>
                                        </p:tgtEl>
                                        <p:attrNameLst>
                                          <p:attrName>style.visibility</p:attrName>
                                        </p:attrNameLst>
                                      </p:cBhvr>
                                      <p:to>
                                        <p:strVal val="visible"/>
                                      </p:to>
                                    </p:set>
                                    <p:animEffect transition="in" filter="fade">
                                      <p:cBhvr>
                                        <p:cTn id="40" dur="500"/>
                                        <p:tgtEl>
                                          <p:spTgt spid="133"/>
                                        </p:tgtEl>
                                      </p:cBhvr>
                                    </p:animEffect>
                                  </p:childTnLst>
                                </p:cTn>
                              </p:par>
                              <p:par>
                                <p:cTn id="41" presetID="10" presetClass="exit" presetSubtype="0" fill="hold" grpId="0" nodeType="withEffect">
                                  <p:stCondLst>
                                    <p:cond delay="2250"/>
                                  </p:stCondLst>
                                  <p:childTnLst>
                                    <p:animEffect transition="out" filter="fade">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par>
                                <p:cTn id="44" presetID="10" presetClass="entr" presetSubtype="0" fill="hold" nodeType="withEffect">
                                  <p:stCondLst>
                                    <p:cond delay="225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par>
                                <p:cTn id="47" presetID="10" presetClass="exit" presetSubtype="0" fill="hold" grpId="0" nodeType="withEffect">
                                  <p:stCondLst>
                                    <p:cond delay="2750"/>
                                  </p:stCondLst>
                                  <p:childTnLst>
                                    <p:animEffect transition="out" filter="fade">
                                      <p:cBhvr>
                                        <p:cTn id="48" dur="500"/>
                                        <p:tgtEl>
                                          <p:spTgt spid="99"/>
                                        </p:tgtEl>
                                      </p:cBhvr>
                                    </p:animEffect>
                                    <p:set>
                                      <p:cBhvr>
                                        <p:cTn id="49" dur="1" fill="hold">
                                          <p:stCondLst>
                                            <p:cond delay="499"/>
                                          </p:stCondLst>
                                        </p:cTn>
                                        <p:tgtEl>
                                          <p:spTgt spid="99"/>
                                        </p:tgtEl>
                                        <p:attrNameLst>
                                          <p:attrName>style.visibility</p:attrName>
                                        </p:attrNameLst>
                                      </p:cBhvr>
                                      <p:to>
                                        <p:strVal val="hidden"/>
                                      </p:to>
                                    </p:set>
                                  </p:childTnLst>
                                </p:cTn>
                              </p:par>
                              <p:par>
                                <p:cTn id="50" presetID="10" presetClass="entr" presetSubtype="0" fill="hold" nodeType="withEffect">
                                  <p:stCondLst>
                                    <p:cond delay="275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par>
                                <p:cTn id="53" presetID="10" presetClass="exit" presetSubtype="0" fill="hold" grpId="0" nodeType="withEffect">
                                  <p:stCondLst>
                                    <p:cond delay="3000"/>
                                  </p:stCondLst>
                                  <p:childTnLst>
                                    <p:animEffect transition="out" filter="fade">
                                      <p:cBhvr>
                                        <p:cTn id="54" dur="500"/>
                                        <p:tgtEl>
                                          <p:spTgt spid="73"/>
                                        </p:tgtEl>
                                      </p:cBhvr>
                                    </p:animEffect>
                                    <p:set>
                                      <p:cBhvr>
                                        <p:cTn id="55" dur="1" fill="hold">
                                          <p:stCondLst>
                                            <p:cond delay="499"/>
                                          </p:stCondLst>
                                        </p:cTn>
                                        <p:tgtEl>
                                          <p:spTgt spid="73"/>
                                        </p:tgtEl>
                                        <p:attrNameLst>
                                          <p:attrName>style.visibility</p:attrName>
                                        </p:attrNameLst>
                                      </p:cBhvr>
                                      <p:to>
                                        <p:strVal val="hidden"/>
                                      </p:to>
                                    </p:set>
                                  </p:childTnLst>
                                </p:cTn>
                              </p:par>
                              <p:par>
                                <p:cTn id="56" presetID="10" presetClass="entr" presetSubtype="0" fill="hold" nodeType="withEffect">
                                  <p:stCondLst>
                                    <p:cond delay="3000"/>
                                  </p:stCondLst>
                                  <p:childTnLst>
                                    <p:set>
                                      <p:cBhvr>
                                        <p:cTn id="57" dur="1" fill="hold">
                                          <p:stCondLst>
                                            <p:cond delay="0"/>
                                          </p:stCondLst>
                                        </p:cTn>
                                        <p:tgtEl>
                                          <p:spTgt spid="120"/>
                                        </p:tgtEl>
                                        <p:attrNameLst>
                                          <p:attrName>style.visibility</p:attrName>
                                        </p:attrNameLst>
                                      </p:cBhvr>
                                      <p:to>
                                        <p:strVal val="visible"/>
                                      </p:to>
                                    </p:set>
                                    <p:animEffect transition="in" filter="fade">
                                      <p:cBhvr>
                                        <p:cTn id="58" dur="500"/>
                                        <p:tgtEl>
                                          <p:spTgt spid="120"/>
                                        </p:tgtEl>
                                      </p:cBhvr>
                                    </p:animEffect>
                                  </p:childTnLst>
                                </p:cTn>
                              </p:par>
                              <p:par>
                                <p:cTn id="59" presetID="10" presetClass="exit" presetSubtype="0" fill="hold" grpId="0" nodeType="withEffect">
                                  <p:stCondLst>
                                    <p:cond delay="3000"/>
                                  </p:stCondLst>
                                  <p:childTnLst>
                                    <p:animEffect transition="out" filter="fade">
                                      <p:cBhvr>
                                        <p:cTn id="60" dur="500"/>
                                        <p:tgtEl>
                                          <p:spTgt spid="130"/>
                                        </p:tgtEl>
                                      </p:cBhvr>
                                    </p:animEffect>
                                    <p:set>
                                      <p:cBhvr>
                                        <p:cTn id="61" dur="1" fill="hold">
                                          <p:stCondLst>
                                            <p:cond delay="499"/>
                                          </p:stCondLst>
                                        </p:cTn>
                                        <p:tgtEl>
                                          <p:spTgt spid="130"/>
                                        </p:tgtEl>
                                        <p:attrNameLst>
                                          <p:attrName>style.visibility</p:attrName>
                                        </p:attrNameLst>
                                      </p:cBhvr>
                                      <p:to>
                                        <p:strVal val="hidden"/>
                                      </p:to>
                                    </p:set>
                                  </p:childTnLst>
                                </p:cTn>
                              </p:par>
                              <p:par>
                                <p:cTn id="62" presetID="10" presetClass="entr" presetSubtype="0" fill="hold" nodeType="withEffect">
                                  <p:stCondLst>
                                    <p:cond delay="3000"/>
                                  </p:stCondLst>
                                  <p:childTnLst>
                                    <p:set>
                                      <p:cBhvr>
                                        <p:cTn id="63" dur="1" fill="hold">
                                          <p:stCondLst>
                                            <p:cond delay="0"/>
                                          </p:stCondLst>
                                        </p:cTn>
                                        <p:tgtEl>
                                          <p:spTgt spid="243"/>
                                        </p:tgtEl>
                                        <p:attrNameLst>
                                          <p:attrName>style.visibility</p:attrName>
                                        </p:attrNameLst>
                                      </p:cBhvr>
                                      <p:to>
                                        <p:strVal val="visible"/>
                                      </p:to>
                                    </p:set>
                                    <p:animEffect transition="in" filter="fade">
                                      <p:cBhvr>
                                        <p:cTn id="64" dur="500"/>
                                        <p:tgtEl>
                                          <p:spTgt spid="243"/>
                                        </p:tgtEl>
                                      </p:cBhvr>
                                    </p:animEffect>
                                  </p:childTnLst>
                                </p:cTn>
                              </p:par>
                              <p:par>
                                <p:cTn id="65" presetID="10" presetClass="exit" presetSubtype="0" fill="hold" grpId="0" nodeType="withEffect">
                                  <p:stCondLst>
                                    <p:cond delay="3000"/>
                                  </p:stCondLst>
                                  <p:childTnLst>
                                    <p:animEffect transition="out" filter="fade">
                                      <p:cBhvr>
                                        <p:cTn id="66" dur="500"/>
                                        <p:tgtEl>
                                          <p:spTgt spid="101"/>
                                        </p:tgtEl>
                                      </p:cBhvr>
                                    </p:animEffect>
                                    <p:set>
                                      <p:cBhvr>
                                        <p:cTn id="67" dur="1" fill="hold">
                                          <p:stCondLst>
                                            <p:cond delay="499"/>
                                          </p:stCondLst>
                                        </p:cTn>
                                        <p:tgtEl>
                                          <p:spTgt spid="101"/>
                                        </p:tgtEl>
                                        <p:attrNameLst>
                                          <p:attrName>style.visibility</p:attrName>
                                        </p:attrNameLst>
                                      </p:cBhvr>
                                      <p:to>
                                        <p:strVal val="hidden"/>
                                      </p:to>
                                    </p:set>
                                  </p:childTnLst>
                                </p:cTn>
                              </p:par>
                              <p:par>
                                <p:cTn id="68" presetID="10" presetClass="entr" presetSubtype="0" fill="hold" nodeType="withEffect">
                                  <p:stCondLst>
                                    <p:cond delay="3000"/>
                                  </p:stCondLst>
                                  <p:childTnLst>
                                    <p:set>
                                      <p:cBhvr>
                                        <p:cTn id="69" dur="1" fill="hold">
                                          <p:stCondLst>
                                            <p:cond delay="0"/>
                                          </p:stCondLst>
                                        </p:cTn>
                                        <p:tgtEl>
                                          <p:spTgt spid="192"/>
                                        </p:tgtEl>
                                        <p:attrNameLst>
                                          <p:attrName>style.visibility</p:attrName>
                                        </p:attrNameLst>
                                      </p:cBhvr>
                                      <p:to>
                                        <p:strVal val="visible"/>
                                      </p:to>
                                    </p:set>
                                    <p:animEffect transition="in" filter="fade">
                                      <p:cBhvr>
                                        <p:cTn id="70" dur="500"/>
                                        <p:tgtEl>
                                          <p:spTgt spid="192"/>
                                        </p:tgtEl>
                                      </p:cBhvr>
                                    </p:animEffect>
                                  </p:childTnLst>
                                </p:cTn>
                              </p:par>
                              <p:par>
                                <p:cTn id="71" presetID="10" presetClass="exit" presetSubtype="0" fill="hold" grpId="0" nodeType="withEffect">
                                  <p:stCondLst>
                                    <p:cond delay="3250"/>
                                  </p:stCondLst>
                                  <p:childTnLst>
                                    <p:animEffect transition="out" filter="fade">
                                      <p:cBhvr>
                                        <p:cTn id="72" dur="500"/>
                                        <p:tgtEl>
                                          <p:spTgt spid="132"/>
                                        </p:tgtEl>
                                      </p:cBhvr>
                                    </p:animEffect>
                                    <p:set>
                                      <p:cBhvr>
                                        <p:cTn id="73" dur="1" fill="hold">
                                          <p:stCondLst>
                                            <p:cond delay="499"/>
                                          </p:stCondLst>
                                        </p:cTn>
                                        <p:tgtEl>
                                          <p:spTgt spid="132"/>
                                        </p:tgtEl>
                                        <p:attrNameLst>
                                          <p:attrName>style.visibility</p:attrName>
                                        </p:attrNameLst>
                                      </p:cBhvr>
                                      <p:to>
                                        <p:strVal val="hidden"/>
                                      </p:to>
                                    </p:set>
                                  </p:childTnLst>
                                </p:cTn>
                              </p:par>
                              <p:par>
                                <p:cTn id="74" presetID="10" presetClass="entr" presetSubtype="0" fill="hold" nodeType="withEffect">
                                  <p:stCondLst>
                                    <p:cond delay="3250"/>
                                  </p:stCondLst>
                                  <p:childTnLst>
                                    <p:set>
                                      <p:cBhvr>
                                        <p:cTn id="75" dur="1" fill="hold">
                                          <p:stCondLst>
                                            <p:cond delay="0"/>
                                          </p:stCondLst>
                                        </p:cTn>
                                        <p:tgtEl>
                                          <p:spTgt spid="244"/>
                                        </p:tgtEl>
                                        <p:attrNameLst>
                                          <p:attrName>style.visibility</p:attrName>
                                        </p:attrNameLst>
                                      </p:cBhvr>
                                      <p:to>
                                        <p:strVal val="visible"/>
                                      </p:to>
                                    </p:set>
                                    <p:animEffect transition="in" filter="fade">
                                      <p:cBhvr>
                                        <p:cTn id="76" dur="500"/>
                                        <p:tgtEl>
                                          <p:spTgt spid="244"/>
                                        </p:tgtEl>
                                      </p:cBhvr>
                                    </p:animEffect>
                                  </p:childTnLst>
                                </p:cTn>
                              </p:par>
                              <p:par>
                                <p:cTn id="77" presetID="10" presetClass="exit" presetSubtype="0" fill="hold" grpId="0" nodeType="withEffect">
                                  <p:stCondLst>
                                    <p:cond delay="3250"/>
                                  </p:stCondLst>
                                  <p:childTnLst>
                                    <p:animEffect transition="out" filter="fade">
                                      <p:cBhvr>
                                        <p:cTn id="78" dur="500"/>
                                        <p:tgtEl>
                                          <p:spTgt spid="105"/>
                                        </p:tgtEl>
                                      </p:cBhvr>
                                    </p:animEffect>
                                    <p:set>
                                      <p:cBhvr>
                                        <p:cTn id="79" dur="1" fill="hold">
                                          <p:stCondLst>
                                            <p:cond delay="499"/>
                                          </p:stCondLst>
                                        </p:cTn>
                                        <p:tgtEl>
                                          <p:spTgt spid="105"/>
                                        </p:tgtEl>
                                        <p:attrNameLst>
                                          <p:attrName>style.visibility</p:attrName>
                                        </p:attrNameLst>
                                      </p:cBhvr>
                                      <p:to>
                                        <p:strVal val="hidden"/>
                                      </p:to>
                                    </p:set>
                                  </p:childTnLst>
                                </p:cTn>
                              </p:par>
                              <p:par>
                                <p:cTn id="80" presetID="10" presetClass="entr" presetSubtype="0" fill="hold" nodeType="withEffect">
                                  <p:stCondLst>
                                    <p:cond delay="3250"/>
                                  </p:stCondLst>
                                  <p:childTnLst>
                                    <p:set>
                                      <p:cBhvr>
                                        <p:cTn id="81" dur="1" fill="hold">
                                          <p:stCondLst>
                                            <p:cond delay="0"/>
                                          </p:stCondLst>
                                        </p:cTn>
                                        <p:tgtEl>
                                          <p:spTgt spid="239"/>
                                        </p:tgtEl>
                                        <p:attrNameLst>
                                          <p:attrName>style.visibility</p:attrName>
                                        </p:attrNameLst>
                                      </p:cBhvr>
                                      <p:to>
                                        <p:strVal val="visible"/>
                                      </p:to>
                                    </p:set>
                                    <p:animEffect transition="in" filter="fade">
                                      <p:cBhvr>
                                        <p:cTn id="82" dur="500"/>
                                        <p:tgtEl>
                                          <p:spTgt spid="239"/>
                                        </p:tgtEl>
                                      </p:cBhvr>
                                    </p:animEffect>
                                  </p:childTnLst>
                                </p:cTn>
                              </p:par>
                              <p:par>
                                <p:cTn id="83" presetID="10" presetClass="exit" presetSubtype="0" fill="hold" grpId="0" nodeType="withEffect">
                                  <p:stCondLst>
                                    <p:cond delay="3500"/>
                                  </p:stCondLst>
                                  <p:childTnLst>
                                    <p:animEffect transition="out" filter="fade">
                                      <p:cBhvr>
                                        <p:cTn id="84" dur="500"/>
                                        <p:tgtEl>
                                          <p:spTgt spid="129"/>
                                        </p:tgtEl>
                                      </p:cBhvr>
                                    </p:animEffect>
                                    <p:set>
                                      <p:cBhvr>
                                        <p:cTn id="85" dur="1" fill="hold">
                                          <p:stCondLst>
                                            <p:cond delay="499"/>
                                          </p:stCondLst>
                                        </p:cTn>
                                        <p:tgtEl>
                                          <p:spTgt spid="129"/>
                                        </p:tgtEl>
                                        <p:attrNameLst>
                                          <p:attrName>style.visibility</p:attrName>
                                        </p:attrNameLst>
                                      </p:cBhvr>
                                      <p:to>
                                        <p:strVal val="hidden"/>
                                      </p:to>
                                    </p:set>
                                  </p:childTnLst>
                                </p:cTn>
                              </p:par>
                              <p:par>
                                <p:cTn id="86" presetID="10" presetClass="entr" presetSubtype="0" fill="hold" nodeType="withEffect">
                                  <p:stCondLst>
                                    <p:cond delay="350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500"/>
                                        <p:tgtEl>
                                          <p:spTgt spid="109"/>
                                        </p:tgtEl>
                                      </p:cBhvr>
                                    </p:animEffect>
                                  </p:childTnLst>
                                </p:cTn>
                              </p:par>
                              <p:par>
                                <p:cTn id="89" presetID="10" presetClass="entr" presetSubtype="0" fill="hold" nodeType="withEffect">
                                  <p:stCondLst>
                                    <p:cond delay="3500"/>
                                  </p:stCondLst>
                                  <p:childTnLst>
                                    <p:set>
                                      <p:cBhvr>
                                        <p:cTn id="90" dur="1" fill="hold">
                                          <p:stCondLst>
                                            <p:cond delay="0"/>
                                          </p:stCondLst>
                                        </p:cTn>
                                        <p:tgtEl>
                                          <p:spTgt spid="242"/>
                                        </p:tgtEl>
                                        <p:attrNameLst>
                                          <p:attrName>style.visibility</p:attrName>
                                        </p:attrNameLst>
                                      </p:cBhvr>
                                      <p:to>
                                        <p:strVal val="visible"/>
                                      </p:to>
                                    </p:set>
                                    <p:animEffect transition="in" filter="fade">
                                      <p:cBhvr>
                                        <p:cTn id="91" dur="500"/>
                                        <p:tgtEl>
                                          <p:spTgt spid="242"/>
                                        </p:tgtEl>
                                      </p:cBhvr>
                                    </p:animEffect>
                                  </p:childTnLst>
                                </p:cTn>
                              </p:par>
                              <p:par>
                                <p:cTn id="92" presetID="10" presetClass="exit" presetSubtype="0" fill="hold" grpId="0" nodeType="withEffect">
                                  <p:stCondLst>
                                    <p:cond delay="3500"/>
                                  </p:stCondLst>
                                  <p:childTnLst>
                                    <p:animEffect transition="out" filter="fade">
                                      <p:cBhvr>
                                        <p:cTn id="93" dur="500"/>
                                        <p:tgtEl>
                                          <p:spTgt spid="118"/>
                                        </p:tgtEl>
                                      </p:cBhvr>
                                    </p:animEffect>
                                    <p:set>
                                      <p:cBhvr>
                                        <p:cTn id="94" dur="1" fill="hold">
                                          <p:stCondLst>
                                            <p:cond delay="499"/>
                                          </p:stCondLst>
                                        </p:cTn>
                                        <p:tgtEl>
                                          <p:spTgt spid="118"/>
                                        </p:tgtEl>
                                        <p:attrNameLst>
                                          <p:attrName>style.visibility</p:attrName>
                                        </p:attrNameLst>
                                      </p:cBhvr>
                                      <p:to>
                                        <p:strVal val="hidden"/>
                                      </p:to>
                                    </p:set>
                                  </p:childTnLst>
                                </p:cTn>
                              </p:par>
                              <p:par>
                                <p:cTn id="95" presetID="10" presetClass="exit" presetSubtype="0" fill="hold" grpId="0" nodeType="withEffect">
                                  <p:stCondLst>
                                    <p:cond delay="3750"/>
                                  </p:stCondLst>
                                  <p:childTnLst>
                                    <p:animEffect transition="out" filter="fade">
                                      <p:cBhvr>
                                        <p:cTn id="96" dur="500"/>
                                        <p:tgtEl>
                                          <p:spTgt spid="107"/>
                                        </p:tgtEl>
                                      </p:cBhvr>
                                    </p:animEffect>
                                    <p:set>
                                      <p:cBhvr>
                                        <p:cTn id="97" dur="1" fill="hold">
                                          <p:stCondLst>
                                            <p:cond delay="499"/>
                                          </p:stCondLst>
                                        </p:cTn>
                                        <p:tgtEl>
                                          <p:spTgt spid="107"/>
                                        </p:tgtEl>
                                        <p:attrNameLst>
                                          <p:attrName>style.visibility</p:attrName>
                                        </p:attrNameLst>
                                      </p:cBhvr>
                                      <p:to>
                                        <p:strVal val="hidden"/>
                                      </p:to>
                                    </p:set>
                                  </p:childTnLst>
                                </p:cTn>
                              </p:par>
                              <p:par>
                                <p:cTn id="98" presetID="10" presetClass="entr" presetSubtype="0" fill="hold" nodeType="withEffect">
                                  <p:stCondLst>
                                    <p:cond delay="3750"/>
                                  </p:stCondLst>
                                  <p:childTnLst>
                                    <p:set>
                                      <p:cBhvr>
                                        <p:cTn id="99" dur="1" fill="hold">
                                          <p:stCondLst>
                                            <p:cond delay="0"/>
                                          </p:stCondLst>
                                        </p:cTn>
                                        <p:tgtEl>
                                          <p:spTgt spid="241"/>
                                        </p:tgtEl>
                                        <p:attrNameLst>
                                          <p:attrName>style.visibility</p:attrName>
                                        </p:attrNameLst>
                                      </p:cBhvr>
                                      <p:to>
                                        <p:strVal val="visible"/>
                                      </p:to>
                                    </p:set>
                                    <p:animEffect transition="in" filter="fade">
                                      <p:cBhvr>
                                        <p:cTn id="100" dur="500"/>
                                        <p:tgtEl>
                                          <p:spTgt spid="241"/>
                                        </p:tgtEl>
                                      </p:cBhvr>
                                    </p:animEffect>
                                  </p:childTnLst>
                                </p:cTn>
                              </p:par>
                              <p:par>
                                <p:cTn id="101" presetID="10" presetClass="exit" presetSubtype="0" fill="hold" grpId="0" nodeType="withEffect">
                                  <p:stCondLst>
                                    <p:cond delay="3750"/>
                                  </p:stCondLst>
                                  <p:childTnLst>
                                    <p:animEffect transition="out" filter="fade">
                                      <p:cBhvr>
                                        <p:cTn id="102" dur="500"/>
                                        <p:tgtEl>
                                          <p:spTgt spid="108"/>
                                        </p:tgtEl>
                                      </p:cBhvr>
                                    </p:animEffect>
                                    <p:set>
                                      <p:cBhvr>
                                        <p:cTn id="103" dur="1" fill="hold">
                                          <p:stCondLst>
                                            <p:cond delay="499"/>
                                          </p:stCondLst>
                                        </p:cTn>
                                        <p:tgtEl>
                                          <p:spTgt spid="108"/>
                                        </p:tgtEl>
                                        <p:attrNameLst>
                                          <p:attrName>style.visibility</p:attrName>
                                        </p:attrNameLst>
                                      </p:cBhvr>
                                      <p:to>
                                        <p:strVal val="hidden"/>
                                      </p:to>
                                    </p:set>
                                  </p:childTnLst>
                                </p:cTn>
                              </p:par>
                              <p:par>
                                <p:cTn id="104" presetID="10" presetClass="entr" presetSubtype="0" fill="hold" nodeType="withEffect">
                                  <p:stCondLst>
                                    <p:cond delay="3750"/>
                                  </p:stCondLst>
                                  <p:childTnLst>
                                    <p:set>
                                      <p:cBhvr>
                                        <p:cTn id="105" dur="1" fill="hold">
                                          <p:stCondLst>
                                            <p:cond delay="0"/>
                                          </p:stCondLst>
                                        </p:cTn>
                                        <p:tgtEl>
                                          <p:spTgt spid="245"/>
                                        </p:tgtEl>
                                        <p:attrNameLst>
                                          <p:attrName>style.visibility</p:attrName>
                                        </p:attrNameLst>
                                      </p:cBhvr>
                                      <p:to>
                                        <p:strVal val="visible"/>
                                      </p:to>
                                    </p:set>
                                    <p:animEffect transition="in" filter="fade">
                                      <p:cBhvr>
                                        <p:cTn id="106" dur="500"/>
                                        <p:tgtEl>
                                          <p:spTgt spid="245"/>
                                        </p:tgtEl>
                                      </p:cBhvr>
                                    </p:animEffect>
                                  </p:childTnLst>
                                </p:cTn>
                              </p:par>
                              <p:par>
                                <p:cTn id="107" presetID="10" presetClass="entr" presetSubtype="0" fill="hold" nodeType="withEffect">
                                  <p:stCondLst>
                                    <p:cond delay="4000"/>
                                  </p:stCondLst>
                                  <p:childTnLst>
                                    <p:set>
                                      <p:cBhvr>
                                        <p:cTn id="108" dur="1" fill="hold">
                                          <p:stCondLst>
                                            <p:cond delay="0"/>
                                          </p:stCondLst>
                                        </p:cTn>
                                        <p:tgtEl>
                                          <p:spTgt spid="306"/>
                                        </p:tgtEl>
                                        <p:attrNameLst>
                                          <p:attrName>style.visibility</p:attrName>
                                        </p:attrNameLst>
                                      </p:cBhvr>
                                      <p:to>
                                        <p:strVal val="visible"/>
                                      </p:to>
                                    </p:set>
                                    <p:animEffect transition="in" filter="fade">
                                      <p:cBhvr>
                                        <p:cTn id="109" dur="500"/>
                                        <p:tgtEl>
                                          <p:spTgt spid="306"/>
                                        </p:tgtEl>
                                      </p:cBhvr>
                                    </p:animEffect>
                                  </p:childTnLst>
                                </p:cTn>
                              </p:par>
                              <p:par>
                                <p:cTn id="110" presetID="10" presetClass="exit" presetSubtype="0" fill="hold" grpId="0" nodeType="withEffect">
                                  <p:stCondLst>
                                    <p:cond delay="4000"/>
                                  </p:stCondLst>
                                  <p:childTnLst>
                                    <p:animEffect transition="out" filter="fade">
                                      <p:cBhvr>
                                        <p:cTn id="111" dur="500"/>
                                        <p:tgtEl>
                                          <p:spTgt spid="128"/>
                                        </p:tgtEl>
                                      </p:cBhvr>
                                    </p:animEffect>
                                    <p:set>
                                      <p:cBhvr>
                                        <p:cTn id="112" dur="1" fill="hold">
                                          <p:stCondLst>
                                            <p:cond delay="499"/>
                                          </p:stCondLst>
                                        </p:cTn>
                                        <p:tgtEl>
                                          <p:spTgt spid="128"/>
                                        </p:tgtEl>
                                        <p:attrNameLst>
                                          <p:attrName>style.visibility</p:attrName>
                                        </p:attrNameLst>
                                      </p:cBhvr>
                                      <p:to>
                                        <p:strVal val="hidden"/>
                                      </p:to>
                                    </p:set>
                                  </p:childTnLst>
                                </p:cTn>
                              </p:par>
                              <p:par>
                                <p:cTn id="113" presetID="10" presetClass="exit" presetSubtype="0" fill="hold" grpId="0" nodeType="withEffect">
                                  <p:stCondLst>
                                    <p:cond delay="4250"/>
                                  </p:stCondLst>
                                  <p:childTnLst>
                                    <p:animEffect transition="out" filter="fade">
                                      <p:cBhvr>
                                        <p:cTn id="114" dur="500"/>
                                        <p:tgtEl>
                                          <p:spTgt spid="127"/>
                                        </p:tgtEl>
                                      </p:cBhvr>
                                    </p:animEffect>
                                    <p:set>
                                      <p:cBhvr>
                                        <p:cTn id="115" dur="1" fill="hold">
                                          <p:stCondLst>
                                            <p:cond delay="499"/>
                                          </p:stCondLst>
                                        </p:cTn>
                                        <p:tgtEl>
                                          <p:spTgt spid="127"/>
                                        </p:tgtEl>
                                        <p:attrNameLst>
                                          <p:attrName>style.visibility</p:attrName>
                                        </p:attrNameLst>
                                      </p:cBhvr>
                                      <p:to>
                                        <p:strVal val="hidden"/>
                                      </p:to>
                                    </p:set>
                                  </p:childTnLst>
                                </p:cTn>
                              </p:par>
                              <p:par>
                                <p:cTn id="116" presetID="10" presetClass="entr" presetSubtype="0" fill="hold" nodeType="withEffect">
                                  <p:stCondLst>
                                    <p:cond delay="4250"/>
                                  </p:stCondLst>
                                  <p:childTnLst>
                                    <p:set>
                                      <p:cBhvr>
                                        <p:cTn id="117" dur="1" fill="hold">
                                          <p:stCondLst>
                                            <p:cond delay="0"/>
                                          </p:stCondLst>
                                        </p:cTn>
                                        <p:tgtEl>
                                          <p:spTgt spid="247"/>
                                        </p:tgtEl>
                                        <p:attrNameLst>
                                          <p:attrName>style.visibility</p:attrName>
                                        </p:attrNameLst>
                                      </p:cBhvr>
                                      <p:to>
                                        <p:strVal val="visible"/>
                                      </p:to>
                                    </p:set>
                                    <p:animEffect transition="in" filter="fade">
                                      <p:cBhvr>
                                        <p:cTn id="118" dur="500"/>
                                        <p:tgtEl>
                                          <p:spTgt spid="247"/>
                                        </p:tgtEl>
                                      </p:cBhvr>
                                    </p:animEffect>
                                  </p:childTnLst>
                                </p:cTn>
                              </p:par>
                              <p:par>
                                <p:cTn id="119" presetID="10" presetClass="exit" presetSubtype="0" fill="hold" grpId="0" nodeType="withEffect">
                                  <p:stCondLst>
                                    <p:cond delay="4250"/>
                                  </p:stCondLst>
                                  <p:childTnLst>
                                    <p:animEffect transition="out" filter="fade">
                                      <p:cBhvr>
                                        <p:cTn id="120" dur="500"/>
                                        <p:tgtEl>
                                          <p:spTgt spid="125"/>
                                        </p:tgtEl>
                                      </p:cBhvr>
                                    </p:animEffect>
                                    <p:set>
                                      <p:cBhvr>
                                        <p:cTn id="121" dur="1" fill="hold">
                                          <p:stCondLst>
                                            <p:cond delay="499"/>
                                          </p:stCondLst>
                                        </p:cTn>
                                        <p:tgtEl>
                                          <p:spTgt spid="125"/>
                                        </p:tgtEl>
                                        <p:attrNameLst>
                                          <p:attrName>style.visibility</p:attrName>
                                        </p:attrNameLst>
                                      </p:cBhvr>
                                      <p:to>
                                        <p:strVal val="hidden"/>
                                      </p:to>
                                    </p:set>
                                  </p:childTnLst>
                                </p:cTn>
                              </p:par>
                              <p:par>
                                <p:cTn id="122" presetID="10" presetClass="entr" presetSubtype="0" fill="hold" nodeType="withEffect">
                                  <p:stCondLst>
                                    <p:cond delay="4250"/>
                                  </p:stCondLst>
                                  <p:childTnLst>
                                    <p:set>
                                      <p:cBhvr>
                                        <p:cTn id="123" dur="1" fill="hold">
                                          <p:stCondLst>
                                            <p:cond delay="0"/>
                                          </p:stCondLst>
                                        </p:cTn>
                                        <p:tgtEl>
                                          <p:spTgt spid="312"/>
                                        </p:tgtEl>
                                        <p:attrNameLst>
                                          <p:attrName>style.visibility</p:attrName>
                                        </p:attrNameLst>
                                      </p:cBhvr>
                                      <p:to>
                                        <p:strVal val="visible"/>
                                      </p:to>
                                    </p:set>
                                    <p:animEffect transition="in" filter="fade">
                                      <p:cBhvr>
                                        <p:cTn id="124" dur="500"/>
                                        <p:tgtEl>
                                          <p:spTgt spid="312"/>
                                        </p:tgtEl>
                                      </p:cBhvr>
                                    </p:animEffect>
                                  </p:childTnLst>
                                </p:cTn>
                              </p:par>
                              <p:par>
                                <p:cTn id="125" presetID="10" presetClass="exit" presetSubtype="0" fill="hold" grpId="0" nodeType="withEffect">
                                  <p:stCondLst>
                                    <p:cond delay="4500"/>
                                  </p:stCondLst>
                                  <p:childTnLst>
                                    <p:animEffect transition="out" filter="fade">
                                      <p:cBhvr>
                                        <p:cTn id="126" dur="500"/>
                                        <p:tgtEl>
                                          <p:spTgt spid="119"/>
                                        </p:tgtEl>
                                      </p:cBhvr>
                                    </p:animEffect>
                                    <p:set>
                                      <p:cBhvr>
                                        <p:cTn id="127" dur="1" fill="hold">
                                          <p:stCondLst>
                                            <p:cond delay="499"/>
                                          </p:stCondLst>
                                        </p:cTn>
                                        <p:tgtEl>
                                          <p:spTgt spid="119"/>
                                        </p:tgtEl>
                                        <p:attrNameLst>
                                          <p:attrName>style.visibility</p:attrName>
                                        </p:attrNameLst>
                                      </p:cBhvr>
                                      <p:to>
                                        <p:strVal val="hidden"/>
                                      </p:to>
                                    </p:set>
                                  </p:childTnLst>
                                </p:cTn>
                              </p:par>
                              <p:par>
                                <p:cTn id="128" presetID="10" presetClass="entr" presetSubtype="0" fill="hold" nodeType="withEffect">
                                  <p:stCondLst>
                                    <p:cond delay="4500"/>
                                  </p:stCondLst>
                                  <p:childTnLst>
                                    <p:set>
                                      <p:cBhvr>
                                        <p:cTn id="129" dur="1" fill="hold">
                                          <p:stCondLst>
                                            <p:cond delay="0"/>
                                          </p:stCondLst>
                                        </p:cTn>
                                        <p:tgtEl>
                                          <p:spTgt spid="318"/>
                                        </p:tgtEl>
                                        <p:attrNameLst>
                                          <p:attrName>style.visibility</p:attrName>
                                        </p:attrNameLst>
                                      </p:cBhvr>
                                      <p:to>
                                        <p:strVal val="visible"/>
                                      </p:to>
                                    </p:set>
                                    <p:animEffect transition="in" filter="fade">
                                      <p:cBhvr>
                                        <p:cTn id="130" dur="500"/>
                                        <p:tgtEl>
                                          <p:spTgt spid="318"/>
                                        </p:tgtEl>
                                      </p:cBhvr>
                                    </p:animEffect>
                                  </p:childTnLst>
                                </p:cTn>
                              </p:par>
                              <p:par>
                                <p:cTn id="131" presetID="22" presetClass="entr" presetSubtype="8" fill="hold" nodeType="withEffect">
                                  <p:stCondLst>
                                    <p:cond delay="0"/>
                                  </p:stCondLst>
                                  <p:childTnLst>
                                    <p:set>
                                      <p:cBhvr>
                                        <p:cTn id="132" dur="1" fill="hold">
                                          <p:stCondLst>
                                            <p:cond delay="0"/>
                                          </p:stCondLst>
                                        </p:cTn>
                                        <p:tgtEl>
                                          <p:spTgt spid="424"/>
                                        </p:tgtEl>
                                        <p:attrNameLst>
                                          <p:attrName>style.visibility</p:attrName>
                                        </p:attrNameLst>
                                      </p:cBhvr>
                                      <p:to>
                                        <p:strVal val="visible"/>
                                      </p:to>
                                    </p:set>
                                    <p:animEffect transition="in" filter="wipe(left)">
                                      <p:cBhvr>
                                        <p:cTn id="133" dur="4800"/>
                                        <p:tgtEl>
                                          <p:spTgt spid="424"/>
                                        </p:tgtEl>
                                      </p:cBhvr>
                                    </p:animEffect>
                                  </p:childTnLst>
                                </p:cTn>
                              </p:par>
                              <p:par>
                                <p:cTn id="134" presetID="10" presetClass="entr" presetSubtype="0" fill="hold" grpId="0" nodeType="withEffect">
                                  <p:stCondLst>
                                    <p:cond delay="1000"/>
                                  </p:stCondLst>
                                  <p:childTnLst>
                                    <p:set>
                                      <p:cBhvr>
                                        <p:cTn id="135" dur="1" fill="hold">
                                          <p:stCondLst>
                                            <p:cond delay="0"/>
                                          </p:stCondLst>
                                        </p:cTn>
                                        <p:tgtEl>
                                          <p:spTgt spid="116"/>
                                        </p:tgtEl>
                                        <p:attrNameLst>
                                          <p:attrName>style.visibility</p:attrName>
                                        </p:attrNameLst>
                                      </p:cBhvr>
                                      <p:to>
                                        <p:strVal val="visible"/>
                                      </p:to>
                                    </p:set>
                                    <p:animEffect transition="in" filter="fade">
                                      <p:cBhvr>
                                        <p:cTn id="136" dur="75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3" grpId="0" animBg="1"/>
      <p:bldP spid="75" grpId="0" animBg="1"/>
      <p:bldP spid="94" grpId="0" animBg="1"/>
      <p:bldP spid="95" grpId="0" animBg="1"/>
      <p:bldP spid="99" grpId="0" animBg="1"/>
      <p:bldP spid="101" grpId="0" animBg="1"/>
      <p:bldP spid="112" grpId="0" animBg="1"/>
      <p:bldP spid="116" grpId="0" animBg="1"/>
      <p:bldP spid="105" grpId="0" animBg="1"/>
      <p:bldP spid="107" grpId="0" animBg="1"/>
      <p:bldP spid="108" grpId="0" animBg="1"/>
      <p:bldP spid="110" grpId="0" animBg="1"/>
      <p:bldP spid="118" grpId="0" animBg="1"/>
      <p:bldP spid="119" grpId="0" animBg="1"/>
      <p:bldP spid="125" grpId="0" animBg="1"/>
      <p:bldP spid="127" grpId="0" animBg="1"/>
      <p:bldP spid="128" grpId="0" animBg="1"/>
      <p:bldP spid="129" grpId="0" animBg="1"/>
      <p:bldP spid="130" grpId="0" animBg="1"/>
      <p:bldP spid="132" grpId="0" animBg="1"/>
      <p:bldP spid="1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CBC182-4AC2-4446-92DF-B18D2406807F}"/>
              </a:ext>
            </a:extLst>
          </p:cNvPr>
          <p:cNvSpPr txBox="1"/>
          <p:nvPr/>
        </p:nvSpPr>
        <p:spPr>
          <a:xfrm>
            <a:off x="0" y="0"/>
            <a:ext cx="10481613" cy="857035"/>
          </a:xfrm>
          <a:prstGeom prst="rect">
            <a:avLst/>
          </a:prstGeom>
          <a:noFill/>
        </p:spPr>
        <p:txBody>
          <a:bodyPr wrap="square" lIns="117226" tIns="58613" rIns="117226" bIns="58613" rtlCol="0">
            <a:spAutoFit/>
          </a:bodyPr>
          <a:lstStyle/>
          <a:p>
            <a:r>
              <a:rPr lang="en-US" sz="4800" dirty="0">
                <a:latin typeface="Duplicate Sans" pitchFamily="2" charset="77"/>
                <a:ea typeface="Helvetica Neue" charset="0"/>
                <a:cs typeface="Arial Narrow" panose="020B0604020202020204" pitchFamily="34" charset="0"/>
              </a:rPr>
              <a:t>How?</a:t>
            </a:r>
          </a:p>
        </p:txBody>
      </p:sp>
      <p:cxnSp>
        <p:nvCxnSpPr>
          <p:cNvPr id="5" name="Straight Connector 4">
            <a:extLst>
              <a:ext uri="{FF2B5EF4-FFF2-40B4-BE49-F238E27FC236}">
                <a16:creationId xmlns:a16="http://schemas.microsoft.com/office/drawing/2014/main" id="{E8A27A36-BA0B-45B0-8DB1-ECA4ECCB9307}"/>
              </a:ext>
            </a:extLst>
          </p:cNvPr>
          <p:cNvCxnSpPr>
            <a:cxnSpLocks/>
          </p:cNvCxnSpPr>
          <p:nvPr/>
        </p:nvCxnSpPr>
        <p:spPr>
          <a:xfrm flipV="1">
            <a:off x="0" y="958313"/>
            <a:ext cx="1743075" cy="2"/>
          </a:xfrm>
          <a:prstGeom prst="line">
            <a:avLst/>
          </a:prstGeom>
          <a:ln w="38100">
            <a:solidFill>
              <a:srgbClr val="4372C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3D7F27-0A96-4BAB-A34B-AEDFA9E93780}"/>
              </a:ext>
            </a:extLst>
          </p:cNvPr>
          <p:cNvSpPr txBox="1"/>
          <p:nvPr/>
        </p:nvSpPr>
        <p:spPr>
          <a:xfrm>
            <a:off x="287841" y="1548831"/>
            <a:ext cx="11627933"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Duplicate Sans" pitchFamily="2" charset="77"/>
                <a:cs typeface="Arial Narrow" panose="020B0604020202020204" pitchFamily="34" charset="0"/>
              </a:rPr>
              <a:t>Embedding this type of thinking throughout the Northeastern Community</a:t>
            </a:r>
          </a:p>
          <a:p>
            <a:pPr marL="571500" indent="-571500">
              <a:buFont typeface="Arial" panose="020B0604020202020204" pitchFamily="34" charset="0"/>
              <a:buChar char="•"/>
            </a:pPr>
            <a:endParaRPr lang="en-US" sz="3600" dirty="0">
              <a:latin typeface="Duplicate Sans" pitchFamily="2" charset="77"/>
              <a:cs typeface="Arial Narrow" panose="020B0604020202020204" pitchFamily="34" charset="0"/>
            </a:endParaRPr>
          </a:p>
          <a:p>
            <a:pPr marL="571500" indent="-571500">
              <a:buFont typeface="Arial" panose="020B0604020202020204" pitchFamily="34" charset="0"/>
              <a:buChar char="•"/>
            </a:pPr>
            <a:r>
              <a:rPr lang="en-US" sz="3600" dirty="0">
                <a:latin typeface="Duplicate Sans" pitchFamily="2" charset="77"/>
                <a:cs typeface="Arial Narrow" panose="020B0604020202020204" pitchFamily="34" charset="0"/>
              </a:rPr>
              <a:t>Reinforcing the idea that learning happens everywhere</a:t>
            </a:r>
          </a:p>
          <a:p>
            <a:pPr marL="571500" indent="-571500">
              <a:buFont typeface="Arial" panose="020B0604020202020204" pitchFamily="34" charset="0"/>
              <a:buChar char="•"/>
            </a:pPr>
            <a:endParaRPr lang="en-US" sz="3600" dirty="0">
              <a:latin typeface="Duplicate Sans" pitchFamily="2" charset="77"/>
              <a:cs typeface="Arial Narrow" panose="020B0604020202020204" pitchFamily="34" charset="0"/>
            </a:endParaRPr>
          </a:p>
          <a:p>
            <a:pPr marL="571500" indent="-571500">
              <a:buFont typeface="Arial" panose="020B0604020202020204" pitchFamily="34" charset="0"/>
              <a:buChar char="•"/>
            </a:pPr>
            <a:r>
              <a:rPr lang="en-US" sz="3600" dirty="0">
                <a:latin typeface="Duplicate Sans" pitchFamily="2" charset="77"/>
                <a:cs typeface="Arial Narrow" panose="020B0604020202020204" pitchFamily="34" charset="0"/>
              </a:rPr>
              <a:t>Everyone on campus is both an educator and a learner</a:t>
            </a:r>
          </a:p>
        </p:txBody>
      </p:sp>
    </p:spTree>
    <p:extLst>
      <p:ext uri="{BB962C8B-B14F-4D97-AF65-F5344CB8AC3E}">
        <p14:creationId xmlns:p14="http://schemas.microsoft.com/office/powerpoint/2010/main" val="1487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80">
            <a:extLst>
              <a:ext uri="{FF2B5EF4-FFF2-40B4-BE49-F238E27FC236}">
                <a16:creationId xmlns:a16="http://schemas.microsoft.com/office/drawing/2014/main" id="{C84902FB-3C7F-9442-B34A-DF691450433E}"/>
              </a:ext>
            </a:extLst>
          </p:cNvPr>
          <p:cNvSpPr/>
          <p:nvPr/>
        </p:nvSpPr>
        <p:spPr>
          <a:xfrm rot="10800000">
            <a:off x="-1927820" y="3806064"/>
            <a:ext cx="1209675" cy="1508125"/>
          </a:xfrm>
          <a:custGeom>
            <a:avLst/>
            <a:gdLst>
              <a:gd name="connsiteX0" fmla="*/ 457200 w 1209675"/>
              <a:gd name="connsiteY0" fmla="*/ 0 h 1508125"/>
              <a:gd name="connsiteX1" fmla="*/ 0 w 1209675"/>
              <a:gd name="connsiteY1" fmla="*/ 758825 h 1508125"/>
              <a:gd name="connsiteX2" fmla="*/ 450850 w 1209675"/>
              <a:gd name="connsiteY2" fmla="*/ 1508125 h 1508125"/>
              <a:gd name="connsiteX3" fmla="*/ 1209675 w 1209675"/>
              <a:gd name="connsiteY3" fmla="*/ 1069975 h 1508125"/>
              <a:gd name="connsiteX4" fmla="*/ 1206500 w 1209675"/>
              <a:gd name="connsiteY4" fmla="*/ 431800 h 1508125"/>
              <a:gd name="connsiteX5" fmla="*/ 457200 w 1209675"/>
              <a:gd name="connsiteY5" fmla="*/ 0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508125">
                <a:moveTo>
                  <a:pt x="457200" y="0"/>
                </a:moveTo>
                <a:lnTo>
                  <a:pt x="0" y="758825"/>
                </a:lnTo>
                <a:lnTo>
                  <a:pt x="450850" y="1508125"/>
                </a:lnTo>
                <a:lnTo>
                  <a:pt x="1209675" y="1069975"/>
                </a:lnTo>
                <a:cubicBezTo>
                  <a:pt x="1208617" y="857250"/>
                  <a:pt x="1207558" y="644525"/>
                  <a:pt x="1206500" y="431800"/>
                </a:cubicBezTo>
                <a:lnTo>
                  <a:pt x="457200" y="0"/>
                </a:lnTo>
                <a:close/>
              </a:path>
            </a:pathLst>
          </a:custGeom>
          <a:solidFill>
            <a:srgbClr val="E9E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Freeform 121">
            <a:extLst>
              <a:ext uri="{FF2B5EF4-FFF2-40B4-BE49-F238E27FC236}">
                <a16:creationId xmlns:a16="http://schemas.microsoft.com/office/drawing/2014/main" id="{BF582311-1D22-FE49-BF21-3E90D63414C7}"/>
              </a:ext>
            </a:extLst>
          </p:cNvPr>
          <p:cNvSpPr/>
          <p:nvPr/>
        </p:nvSpPr>
        <p:spPr>
          <a:xfrm rot="5400000">
            <a:off x="-963910" y="6469888"/>
            <a:ext cx="1209675" cy="1508125"/>
          </a:xfrm>
          <a:custGeom>
            <a:avLst/>
            <a:gdLst>
              <a:gd name="connsiteX0" fmla="*/ 457200 w 1209675"/>
              <a:gd name="connsiteY0" fmla="*/ 0 h 1508125"/>
              <a:gd name="connsiteX1" fmla="*/ 0 w 1209675"/>
              <a:gd name="connsiteY1" fmla="*/ 758825 h 1508125"/>
              <a:gd name="connsiteX2" fmla="*/ 450850 w 1209675"/>
              <a:gd name="connsiteY2" fmla="*/ 1508125 h 1508125"/>
              <a:gd name="connsiteX3" fmla="*/ 1209675 w 1209675"/>
              <a:gd name="connsiteY3" fmla="*/ 1069975 h 1508125"/>
              <a:gd name="connsiteX4" fmla="*/ 1206500 w 1209675"/>
              <a:gd name="connsiteY4" fmla="*/ 431800 h 1508125"/>
              <a:gd name="connsiteX5" fmla="*/ 457200 w 1209675"/>
              <a:gd name="connsiteY5" fmla="*/ 0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508125">
                <a:moveTo>
                  <a:pt x="457200" y="0"/>
                </a:moveTo>
                <a:lnTo>
                  <a:pt x="0" y="758825"/>
                </a:lnTo>
                <a:lnTo>
                  <a:pt x="450850" y="1508125"/>
                </a:lnTo>
                <a:lnTo>
                  <a:pt x="1209675" y="1069975"/>
                </a:lnTo>
                <a:cubicBezTo>
                  <a:pt x="1208617" y="857250"/>
                  <a:pt x="1207558" y="644525"/>
                  <a:pt x="1206500" y="431800"/>
                </a:cubicBezTo>
                <a:lnTo>
                  <a:pt x="457200" y="0"/>
                </a:lnTo>
                <a:close/>
              </a:path>
            </a:pathLst>
          </a:custGeom>
          <a:solidFill>
            <a:srgbClr val="E9E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Freeform 125">
            <a:extLst>
              <a:ext uri="{FF2B5EF4-FFF2-40B4-BE49-F238E27FC236}">
                <a16:creationId xmlns:a16="http://schemas.microsoft.com/office/drawing/2014/main" id="{603F7BCA-2519-254B-88E3-48DF959D26D6}"/>
              </a:ext>
            </a:extLst>
          </p:cNvPr>
          <p:cNvSpPr/>
          <p:nvPr/>
        </p:nvSpPr>
        <p:spPr>
          <a:xfrm rot="5400000">
            <a:off x="12024140" y="6402061"/>
            <a:ext cx="1209675" cy="1508125"/>
          </a:xfrm>
          <a:custGeom>
            <a:avLst/>
            <a:gdLst>
              <a:gd name="connsiteX0" fmla="*/ 457200 w 1209675"/>
              <a:gd name="connsiteY0" fmla="*/ 0 h 1508125"/>
              <a:gd name="connsiteX1" fmla="*/ 0 w 1209675"/>
              <a:gd name="connsiteY1" fmla="*/ 758825 h 1508125"/>
              <a:gd name="connsiteX2" fmla="*/ 450850 w 1209675"/>
              <a:gd name="connsiteY2" fmla="*/ 1508125 h 1508125"/>
              <a:gd name="connsiteX3" fmla="*/ 1209675 w 1209675"/>
              <a:gd name="connsiteY3" fmla="*/ 1069975 h 1508125"/>
              <a:gd name="connsiteX4" fmla="*/ 1206500 w 1209675"/>
              <a:gd name="connsiteY4" fmla="*/ 431800 h 1508125"/>
              <a:gd name="connsiteX5" fmla="*/ 457200 w 1209675"/>
              <a:gd name="connsiteY5" fmla="*/ 0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508125">
                <a:moveTo>
                  <a:pt x="457200" y="0"/>
                </a:moveTo>
                <a:lnTo>
                  <a:pt x="0" y="758825"/>
                </a:lnTo>
                <a:lnTo>
                  <a:pt x="450850" y="1508125"/>
                </a:lnTo>
                <a:lnTo>
                  <a:pt x="1209675" y="1069975"/>
                </a:lnTo>
                <a:cubicBezTo>
                  <a:pt x="1208617" y="857250"/>
                  <a:pt x="1207558" y="644525"/>
                  <a:pt x="1206500" y="431800"/>
                </a:cubicBezTo>
                <a:lnTo>
                  <a:pt x="457200" y="0"/>
                </a:lnTo>
                <a:close/>
              </a:path>
            </a:pathLst>
          </a:custGeom>
          <a:solidFill>
            <a:srgbClr val="E3EB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TextBox 63">
            <a:extLst>
              <a:ext uri="{FF2B5EF4-FFF2-40B4-BE49-F238E27FC236}">
                <a16:creationId xmlns:a16="http://schemas.microsoft.com/office/drawing/2014/main" id="{370D6F8A-59B7-EA48-A1D1-395EB0D95D23}"/>
              </a:ext>
            </a:extLst>
          </p:cNvPr>
          <p:cNvSpPr txBox="1"/>
          <p:nvPr/>
        </p:nvSpPr>
        <p:spPr>
          <a:xfrm>
            <a:off x="30162" y="-8839"/>
            <a:ext cx="11969209" cy="738664"/>
          </a:xfrm>
          <a:prstGeom prst="rect">
            <a:avLst/>
          </a:prstGeom>
          <a:noFill/>
        </p:spPr>
        <p:txBody>
          <a:bodyPr wrap="square" rtlCol="0">
            <a:spAutoFit/>
          </a:bodyPr>
          <a:lstStyle>
            <a:defPPr>
              <a:defRPr lang="en-US"/>
            </a:defPPr>
            <a:lvl1pPr>
              <a:defRPr sz="6000">
                <a:solidFill>
                  <a:schemeClr val="accent5">
                    <a:lumMod val="75000"/>
                  </a:schemeClr>
                </a:solidFill>
                <a:latin typeface="Arial Narrow" charset="0"/>
                <a:ea typeface="Arial Narrow" charset="0"/>
                <a:cs typeface="Arial Narrow" charset="0"/>
              </a:defRPr>
            </a:lvl1pPr>
          </a:lstStyle>
          <a:p>
            <a:r>
              <a:rPr lang="en-US" sz="4200" dirty="0">
                <a:solidFill>
                  <a:schemeClr val="tx1">
                    <a:lumMod val="65000"/>
                    <a:lumOff val="35000"/>
                  </a:schemeClr>
                </a:solidFill>
                <a:latin typeface="Duplicate Sans Regular" pitchFamily="50" charset="0"/>
              </a:rPr>
              <a:t>Learning Opportunities to SAIL (course)</a:t>
            </a:r>
          </a:p>
        </p:txBody>
      </p:sp>
      <p:pic>
        <p:nvPicPr>
          <p:cNvPr id="2" name="Picture 1">
            <a:extLst>
              <a:ext uri="{FF2B5EF4-FFF2-40B4-BE49-F238E27FC236}">
                <a16:creationId xmlns:a16="http://schemas.microsoft.com/office/drawing/2014/main" id="{BDF2F208-2077-4AA6-A2D8-36965F66D345}"/>
              </a:ext>
            </a:extLst>
          </p:cNvPr>
          <p:cNvPicPr>
            <a:picLocks noChangeAspect="1"/>
          </p:cNvPicPr>
          <p:nvPr/>
        </p:nvPicPr>
        <p:blipFill rotWithShape="1">
          <a:blip r:embed="rId2"/>
          <a:srcRect l="713" t="8937" r="30191" b="33975"/>
          <a:stretch/>
        </p:blipFill>
        <p:spPr>
          <a:xfrm>
            <a:off x="184637" y="895349"/>
            <a:ext cx="11902815" cy="5531827"/>
          </a:xfrm>
          <a:prstGeom prst="rect">
            <a:avLst/>
          </a:prstGeom>
          <a:ln>
            <a:solidFill>
              <a:schemeClr val="tx1"/>
            </a:solidFill>
          </a:ln>
        </p:spPr>
      </p:pic>
    </p:spTree>
    <p:extLst>
      <p:ext uri="{BB962C8B-B14F-4D97-AF65-F5344CB8AC3E}">
        <p14:creationId xmlns:p14="http://schemas.microsoft.com/office/powerpoint/2010/main" val="25868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80">
            <a:extLst>
              <a:ext uri="{FF2B5EF4-FFF2-40B4-BE49-F238E27FC236}">
                <a16:creationId xmlns:a16="http://schemas.microsoft.com/office/drawing/2014/main" id="{C84902FB-3C7F-9442-B34A-DF691450433E}"/>
              </a:ext>
            </a:extLst>
          </p:cNvPr>
          <p:cNvSpPr/>
          <p:nvPr/>
        </p:nvSpPr>
        <p:spPr>
          <a:xfrm rot="10800000">
            <a:off x="-1927820" y="3806064"/>
            <a:ext cx="1209675" cy="1508125"/>
          </a:xfrm>
          <a:custGeom>
            <a:avLst/>
            <a:gdLst>
              <a:gd name="connsiteX0" fmla="*/ 457200 w 1209675"/>
              <a:gd name="connsiteY0" fmla="*/ 0 h 1508125"/>
              <a:gd name="connsiteX1" fmla="*/ 0 w 1209675"/>
              <a:gd name="connsiteY1" fmla="*/ 758825 h 1508125"/>
              <a:gd name="connsiteX2" fmla="*/ 450850 w 1209675"/>
              <a:gd name="connsiteY2" fmla="*/ 1508125 h 1508125"/>
              <a:gd name="connsiteX3" fmla="*/ 1209675 w 1209675"/>
              <a:gd name="connsiteY3" fmla="*/ 1069975 h 1508125"/>
              <a:gd name="connsiteX4" fmla="*/ 1206500 w 1209675"/>
              <a:gd name="connsiteY4" fmla="*/ 431800 h 1508125"/>
              <a:gd name="connsiteX5" fmla="*/ 457200 w 1209675"/>
              <a:gd name="connsiteY5" fmla="*/ 0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508125">
                <a:moveTo>
                  <a:pt x="457200" y="0"/>
                </a:moveTo>
                <a:lnTo>
                  <a:pt x="0" y="758825"/>
                </a:lnTo>
                <a:lnTo>
                  <a:pt x="450850" y="1508125"/>
                </a:lnTo>
                <a:lnTo>
                  <a:pt x="1209675" y="1069975"/>
                </a:lnTo>
                <a:cubicBezTo>
                  <a:pt x="1208617" y="857250"/>
                  <a:pt x="1207558" y="644525"/>
                  <a:pt x="1206500" y="431800"/>
                </a:cubicBezTo>
                <a:lnTo>
                  <a:pt x="457200" y="0"/>
                </a:lnTo>
                <a:close/>
              </a:path>
            </a:pathLst>
          </a:custGeom>
          <a:solidFill>
            <a:srgbClr val="E9E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Freeform 121">
            <a:extLst>
              <a:ext uri="{FF2B5EF4-FFF2-40B4-BE49-F238E27FC236}">
                <a16:creationId xmlns:a16="http://schemas.microsoft.com/office/drawing/2014/main" id="{BF582311-1D22-FE49-BF21-3E90D63414C7}"/>
              </a:ext>
            </a:extLst>
          </p:cNvPr>
          <p:cNvSpPr/>
          <p:nvPr/>
        </p:nvSpPr>
        <p:spPr>
          <a:xfrm rot="5400000">
            <a:off x="-963910" y="6469888"/>
            <a:ext cx="1209675" cy="1508125"/>
          </a:xfrm>
          <a:custGeom>
            <a:avLst/>
            <a:gdLst>
              <a:gd name="connsiteX0" fmla="*/ 457200 w 1209675"/>
              <a:gd name="connsiteY0" fmla="*/ 0 h 1508125"/>
              <a:gd name="connsiteX1" fmla="*/ 0 w 1209675"/>
              <a:gd name="connsiteY1" fmla="*/ 758825 h 1508125"/>
              <a:gd name="connsiteX2" fmla="*/ 450850 w 1209675"/>
              <a:gd name="connsiteY2" fmla="*/ 1508125 h 1508125"/>
              <a:gd name="connsiteX3" fmla="*/ 1209675 w 1209675"/>
              <a:gd name="connsiteY3" fmla="*/ 1069975 h 1508125"/>
              <a:gd name="connsiteX4" fmla="*/ 1206500 w 1209675"/>
              <a:gd name="connsiteY4" fmla="*/ 431800 h 1508125"/>
              <a:gd name="connsiteX5" fmla="*/ 457200 w 1209675"/>
              <a:gd name="connsiteY5" fmla="*/ 0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508125">
                <a:moveTo>
                  <a:pt x="457200" y="0"/>
                </a:moveTo>
                <a:lnTo>
                  <a:pt x="0" y="758825"/>
                </a:lnTo>
                <a:lnTo>
                  <a:pt x="450850" y="1508125"/>
                </a:lnTo>
                <a:lnTo>
                  <a:pt x="1209675" y="1069975"/>
                </a:lnTo>
                <a:cubicBezTo>
                  <a:pt x="1208617" y="857250"/>
                  <a:pt x="1207558" y="644525"/>
                  <a:pt x="1206500" y="431800"/>
                </a:cubicBezTo>
                <a:lnTo>
                  <a:pt x="457200" y="0"/>
                </a:lnTo>
                <a:close/>
              </a:path>
            </a:pathLst>
          </a:custGeom>
          <a:solidFill>
            <a:srgbClr val="E9E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Freeform 125">
            <a:extLst>
              <a:ext uri="{FF2B5EF4-FFF2-40B4-BE49-F238E27FC236}">
                <a16:creationId xmlns:a16="http://schemas.microsoft.com/office/drawing/2014/main" id="{603F7BCA-2519-254B-88E3-48DF959D26D6}"/>
              </a:ext>
            </a:extLst>
          </p:cNvPr>
          <p:cNvSpPr/>
          <p:nvPr/>
        </p:nvSpPr>
        <p:spPr>
          <a:xfrm rot="5400000">
            <a:off x="12024140" y="6402061"/>
            <a:ext cx="1209675" cy="1508125"/>
          </a:xfrm>
          <a:custGeom>
            <a:avLst/>
            <a:gdLst>
              <a:gd name="connsiteX0" fmla="*/ 457200 w 1209675"/>
              <a:gd name="connsiteY0" fmla="*/ 0 h 1508125"/>
              <a:gd name="connsiteX1" fmla="*/ 0 w 1209675"/>
              <a:gd name="connsiteY1" fmla="*/ 758825 h 1508125"/>
              <a:gd name="connsiteX2" fmla="*/ 450850 w 1209675"/>
              <a:gd name="connsiteY2" fmla="*/ 1508125 h 1508125"/>
              <a:gd name="connsiteX3" fmla="*/ 1209675 w 1209675"/>
              <a:gd name="connsiteY3" fmla="*/ 1069975 h 1508125"/>
              <a:gd name="connsiteX4" fmla="*/ 1206500 w 1209675"/>
              <a:gd name="connsiteY4" fmla="*/ 431800 h 1508125"/>
              <a:gd name="connsiteX5" fmla="*/ 457200 w 1209675"/>
              <a:gd name="connsiteY5" fmla="*/ 0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508125">
                <a:moveTo>
                  <a:pt x="457200" y="0"/>
                </a:moveTo>
                <a:lnTo>
                  <a:pt x="0" y="758825"/>
                </a:lnTo>
                <a:lnTo>
                  <a:pt x="450850" y="1508125"/>
                </a:lnTo>
                <a:lnTo>
                  <a:pt x="1209675" y="1069975"/>
                </a:lnTo>
                <a:cubicBezTo>
                  <a:pt x="1208617" y="857250"/>
                  <a:pt x="1207558" y="644525"/>
                  <a:pt x="1206500" y="431800"/>
                </a:cubicBezTo>
                <a:lnTo>
                  <a:pt x="457200" y="0"/>
                </a:lnTo>
                <a:close/>
              </a:path>
            </a:pathLst>
          </a:custGeom>
          <a:solidFill>
            <a:srgbClr val="E3EB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TextBox 63">
            <a:extLst>
              <a:ext uri="{FF2B5EF4-FFF2-40B4-BE49-F238E27FC236}">
                <a16:creationId xmlns:a16="http://schemas.microsoft.com/office/drawing/2014/main" id="{370D6F8A-59B7-EA48-A1D1-395EB0D95D23}"/>
              </a:ext>
            </a:extLst>
          </p:cNvPr>
          <p:cNvSpPr txBox="1"/>
          <p:nvPr/>
        </p:nvSpPr>
        <p:spPr>
          <a:xfrm>
            <a:off x="30162" y="-8839"/>
            <a:ext cx="11969209" cy="738664"/>
          </a:xfrm>
          <a:prstGeom prst="rect">
            <a:avLst/>
          </a:prstGeom>
          <a:noFill/>
        </p:spPr>
        <p:txBody>
          <a:bodyPr wrap="square" rtlCol="0">
            <a:spAutoFit/>
          </a:bodyPr>
          <a:lstStyle>
            <a:defPPr>
              <a:defRPr lang="en-US"/>
            </a:defPPr>
            <a:lvl1pPr>
              <a:defRPr sz="6000">
                <a:solidFill>
                  <a:schemeClr val="accent5">
                    <a:lumMod val="75000"/>
                  </a:schemeClr>
                </a:solidFill>
                <a:latin typeface="Arial Narrow" charset="0"/>
                <a:ea typeface="Arial Narrow" charset="0"/>
                <a:cs typeface="Arial Narrow" charset="0"/>
              </a:defRPr>
            </a:lvl1pPr>
          </a:lstStyle>
          <a:p>
            <a:r>
              <a:rPr lang="en-US" sz="4200" dirty="0">
                <a:solidFill>
                  <a:schemeClr val="tx1">
                    <a:lumMod val="65000"/>
                    <a:lumOff val="35000"/>
                  </a:schemeClr>
                </a:solidFill>
                <a:latin typeface="Duplicate Sans Regular" pitchFamily="50" charset="0"/>
              </a:rPr>
              <a:t>Learning Opportunities to SAIL (job)</a:t>
            </a:r>
          </a:p>
        </p:txBody>
      </p:sp>
      <p:pic>
        <p:nvPicPr>
          <p:cNvPr id="4" name="Picture 3" descr="A screenshot of a cell phone&#10;&#10;Description automatically generated">
            <a:extLst>
              <a:ext uri="{FF2B5EF4-FFF2-40B4-BE49-F238E27FC236}">
                <a16:creationId xmlns:a16="http://schemas.microsoft.com/office/drawing/2014/main" id="{4144C9A1-6E51-054B-A055-F144955AFF0B}"/>
              </a:ext>
            </a:extLst>
          </p:cNvPr>
          <p:cNvPicPr>
            <a:picLocks noChangeAspect="1"/>
          </p:cNvPicPr>
          <p:nvPr/>
        </p:nvPicPr>
        <p:blipFill>
          <a:blip r:embed="rId2"/>
          <a:stretch>
            <a:fillRect/>
          </a:stretch>
        </p:blipFill>
        <p:spPr>
          <a:xfrm>
            <a:off x="522630" y="867011"/>
            <a:ext cx="11224646" cy="5733449"/>
          </a:xfrm>
          <a:prstGeom prst="rect">
            <a:avLst/>
          </a:prstGeom>
          <a:ln w="25400">
            <a:solidFill>
              <a:schemeClr val="tx2">
                <a:lumMod val="75000"/>
              </a:schemeClr>
            </a:solidFill>
          </a:ln>
        </p:spPr>
      </p:pic>
    </p:spTree>
    <p:extLst>
      <p:ext uri="{BB962C8B-B14F-4D97-AF65-F5344CB8AC3E}">
        <p14:creationId xmlns:p14="http://schemas.microsoft.com/office/powerpoint/2010/main" val="27510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80">
            <a:extLst>
              <a:ext uri="{FF2B5EF4-FFF2-40B4-BE49-F238E27FC236}">
                <a16:creationId xmlns:a16="http://schemas.microsoft.com/office/drawing/2014/main" id="{C84902FB-3C7F-9442-B34A-DF691450433E}"/>
              </a:ext>
            </a:extLst>
          </p:cNvPr>
          <p:cNvSpPr/>
          <p:nvPr/>
        </p:nvSpPr>
        <p:spPr>
          <a:xfrm rot="10800000">
            <a:off x="-1927820" y="3806064"/>
            <a:ext cx="1209675" cy="1508125"/>
          </a:xfrm>
          <a:custGeom>
            <a:avLst/>
            <a:gdLst>
              <a:gd name="connsiteX0" fmla="*/ 457200 w 1209675"/>
              <a:gd name="connsiteY0" fmla="*/ 0 h 1508125"/>
              <a:gd name="connsiteX1" fmla="*/ 0 w 1209675"/>
              <a:gd name="connsiteY1" fmla="*/ 758825 h 1508125"/>
              <a:gd name="connsiteX2" fmla="*/ 450850 w 1209675"/>
              <a:gd name="connsiteY2" fmla="*/ 1508125 h 1508125"/>
              <a:gd name="connsiteX3" fmla="*/ 1209675 w 1209675"/>
              <a:gd name="connsiteY3" fmla="*/ 1069975 h 1508125"/>
              <a:gd name="connsiteX4" fmla="*/ 1206500 w 1209675"/>
              <a:gd name="connsiteY4" fmla="*/ 431800 h 1508125"/>
              <a:gd name="connsiteX5" fmla="*/ 457200 w 1209675"/>
              <a:gd name="connsiteY5" fmla="*/ 0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508125">
                <a:moveTo>
                  <a:pt x="457200" y="0"/>
                </a:moveTo>
                <a:lnTo>
                  <a:pt x="0" y="758825"/>
                </a:lnTo>
                <a:lnTo>
                  <a:pt x="450850" y="1508125"/>
                </a:lnTo>
                <a:lnTo>
                  <a:pt x="1209675" y="1069975"/>
                </a:lnTo>
                <a:cubicBezTo>
                  <a:pt x="1208617" y="857250"/>
                  <a:pt x="1207558" y="644525"/>
                  <a:pt x="1206500" y="431800"/>
                </a:cubicBezTo>
                <a:lnTo>
                  <a:pt x="457200" y="0"/>
                </a:lnTo>
                <a:close/>
              </a:path>
            </a:pathLst>
          </a:custGeom>
          <a:solidFill>
            <a:srgbClr val="E9E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Freeform 121">
            <a:extLst>
              <a:ext uri="{FF2B5EF4-FFF2-40B4-BE49-F238E27FC236}">
                <a16:creationId xmlns:a16="http://schemas.microsoft.com/office/drawing/2014/main" id="{BF582311-1D22-FE49-BF21-3E90D63414C7}"/>
              </a:ext>
            </a:extLst>
          </p:cNvPr>
          <p:cNvSpPr/>
          <p:nvPr/>
        </p:nvSpPr>
        <p:spPr>
          <a:xfrm rot="5400000">
            <a:off x="-963910" y="6469888"/>
            <a:ext cx="1209675" cy="1508125"/>
          </a:xfrm>
          <a:custGeom>
            <a:avLst/>
            <a:gdLst>
              <a:gd name="connsiteX0" fmla="*/ 457200 w 1209675"/>
              <a:gd name="connsiteY0" fmla="*/ 0 h 1508125"/>
              <a:gd name="connsiteX1" fmla="*/ 0 w 1209675"/>
              <a:gd name="connsiteY1" fmla="*/ 758825 h 1508125"/>
              <a:gd name="connsiteX2" fmla="*/ 450850 w 1209675"/>
              <a:gd name="connsiteY2" fmla="*/ 1508125 h 1508125"/>
              <a:gd name="connsiteX3" fmla="*/ 1209675 w 1209675"/>
              <a:gd name="connsiteY3" fmla="*/ 1069975 h 1508125"/>
              <a:gd name="connsiteX4" fmla="*/ 1206500 w 1209675"/>
              <a:gd name="connsiteY4" fmla="*/ 431800 h 1508125"/>
              <a:gd name="connsiteX5" fmla="*/ 457200 w 1209675"/>
              <a:gd name="connsiteY5" fmla="*/ 0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508125">
                <a:moveTo>
                  <a:pt x="457200" y="0"/>
                </a:moveTo>
                <a:lnTo>
                  <a:pt x="0" y="758825"/>
                </a:lnTo>
                <a:lnTo>
                  <a:pt x="450850" y="1508125"/>
                </a:lnTo>
                <a:lnTo>
                  <a:pt x="1209675" y="1069975"/>
                </a:lnTo>
                <a:cubicBezTo>
                  <a:pt x="1208617" y="857250"/>
                  <a:pt x="1207558" y="644525"/>
                  <a:pt x="1206500" y="431800"/>
                </a:cubicBezTo>
                <a:lnTo>
                  <a:pt x="457200" y="0"/>
                </a:lnTo>
                <a:close/>
              </a:path>
            </a:pathLst>
          </a:custGeom>
          <a:solidFill>
            <a:srgbClr val="E9E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TextBox 64">
            <a:extLst>
              <a:ext uri="{FF2B5EF4-FFF2-40B4-BE49-F238E27FC236}">
                <a16:creationId xmlns:a16="http://schemas.microsoft.com/office/drawing/2014/main" id="{E67E2B98-4373-534A-BB5A-99834FF3DFFF}"/>
              </a:ext>
            </a:extLst>
          </p:cNvPr>
          <p:cNvSpPr txBox="1"/>
          <p:nvPr/>
        </p:nvSpPr>
        <p:spPr>
          <a:xfrm>
            <a:off x="0" y="0"/>
            <a:ext cx="10481613" cy="764702"/>
          </a:xfrm>
          <a:prstGeom prst="rect">
            <a:avLst/>
          </a:prstGeom>
          <a:noFill/>
        </p:spPr>
        <p:txBody>
          <a:bodyPr wrap="square" lIns="117226" tIns="58613" rIns="117226" bIns="58613" rtlCol="0">
            <a:spAutoFit/>
          </a:bodyPr>
          <a:lstStyle/>
          <a:p>
            <a:r>
              <a:rPr lang="en-US" sz="4200" dirty="0">
                <a:solidFill>
                  <a:schemeClr val="tx1">
                    <a:lumMod val="65000"/>
                    <a:lumOff val="35000"/>
                  </a:schemeClr>
                </a:solidFill>
                <a:latin typeface="Duplicate Sans Regular" pitchFamily="50" charset="0"/>
                <a:ea typeface="Arial Narrow" charset="0"/>
                <a:cs typeface="Arial Narrow" charset="0"/>
              </a:rPr>
              <a:t>Learning Inside and Outside of the Classroom</a:t>
            </a:r>
          </a:p>
        </p:txBody>
      </p:sp>
      <p:pic>
        <p:nvPicPr>
          <p:cNvPr id="2" name="Picture 1"/>
          <p:cNvPicPr>
            <a:picLocks noChangeAspect="1"/>
          </p:cNvPicPr>
          <p:nvPr/>
        </p:nvPicPr>
        <p:blipFill>
          <a:blip r:embed="rId2"/>
          <a:stretch>
            <a:fillRect/>
          </a:stretch>
        </p:blipFill>
        <p:spPr>
          <a:xfrm>
            <a:off x="292186" y="1198427"/>
            <a:ext cx="5511262" cy="2493480"/>
          </a:xfrm>
          <a:prstGeom prst="rect">
            <a:avLst/>
          </a:prstGeom>
        </p:spPr>
      </p:pic>
      <p:pic>
        <p:nvPicPr>
          <p:cNvPr id="3" name="Picture 2"/>
          <p:cNvPicPr>
            <a:picLocks noChangeAspect="1"/>
          </p:cNvPicPr>
          <p:nvPr/>
        </p:nvPicPr>
        <p:blipFill>
          <a:blip r:embed="rId3"/>
          <a:stretch>
            <a:fillRect/>
          </a:stretch>
        </p:blipFill>
        <p:spPr>
          <a:xfrm>
            <a:off x="321639" y="3899550"/>
            <a:ext cx="5541744" cy="2334970"/>
          </a:xfrm>
          <a:prstGeom prst="rect">
            <a:avLst/>
          </a:prstGeom>
        </p:spPr>
      </p:pic>
      <p:pic>
        <p:nvPicPr>
          <p:cNvPr id="4" name="Picture 3"/>
          <p:cNvPicPr>
            <a:picLocks noChangeAspect="1"/>
          </p:cNvPicPr>
          <p:nvPr/>
        </p:nvPicPr>
        <p:blipFill>
          <a:blip r:embed="rId4"/>
          <a:stretch>
            <a:fillRect/>
          </a:stretch>
        </p:blipFill>
        <p:spPr>
          <a:xfrm>
            <a:off x="6023571" y="1245140"/>
            <a:ext cx="2818134" cy="4989380"/>
          </a:xfrm>
          <a:prstGeom prst="rect">
            <a:avLst/>
          </a:prstGeom>
        </p:spPr>
      </p:pic>
      <p:pic>
        <p:nvPicPr>
          <p:cNvPr id="5" name="Picture 4"/>
          <p:cNvPicPr>
            <a:picLocks noChangeAspect="1"/>
          </p:cNvPicPr>
          <p:nvPr/>
        </p:nvPicPr>
        <p:blipFill>
          <a:blip r:embed="rId5"/>
          <a:stretch>
            <a:fillRect/>
          </a:stretch>
        </p:blipFill>
        <p:spPr>
          <a:xfrm>
            <a:off x="8986101" y="1198427"/>
            <a:ext cx="2823277" cy="4984144"/>
          </a:xfrm>
          <a:prstGeom prst="rect">
            <a:avLst/>
          </a:prstGeom>
        </p:spPr>
      </p:pic>
    </p:spTree>
    <p:extLst>
      <p:ext uri="{BB962C8B-B14F-4D97-AF65-F5344CB8AC3E}">
        <p14:creationId xmlns:p14="http://schemas.microsoft.com/office/powerpoint/2010/main" val="20437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200C0E-3AFE-9C46-A551-3890E4DB6697}"/>
              </a:ext>
            </a:extLst>
          </p:cNvPr>
          <p:cNvSpPr txBox="1">
            <a:spLocks/>
          </p:cNvSpPr>
          <p:nvPr/>
        </p:nvSpPr>
        <p:spPr>
          <a:xfrm>
            <a:off x="1747842" y="2599380"/>
            <a:ext cx="9121441" cy="17249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err="1">
                <a:solidFill>
                  <a:schemeClr val="accent1">
                    <a:lumMod val="75000"/>
                  </a:schemeClr>
                </a:solidFill>
                <a:latin typeface="Duplicate Sans" pitchFamily="2" charset="77"/>
                <a:cs typeface="Arial Narrow" panose="020B0604020202020204" pitchFamily="34" charset="0"/>
              </a:rPr>
              <a:t>integrate.sail.northeastern.edu</a:t>
            </a:r>
            <a:endParaRPr lang="en-US" sz="5400" dirty="0">
              <a:solidFill>
                <a:schemeClr val="accent1">
                  <a:lumMod val="75000"/>
                </a:schemeClr>
              </a:solidFill>
              <a:latin typeface="Duplicate Sans" pitchFamily="2" charset="77"/>
              <a:cs typeface="Arial Narrow" panose="020B0604020202020204" pitchFamily="34" charset="0"/>
            </a:endParaRPr>
          </a:p>
          <a:p>
            <a:pPr algn="l"/>
            <a:endParaRPr lang="en-US" sz="5400" dirty="0">
              <a:solidFill>
                <a:schemeClr val="accent1">
                  <a:lumMod val="75000"/>
                </a:schemeClr>
              </a:solidFill>
              <a:latin typeface="Duplicate Sans" pitchFamily="2" charset="77"/>
              <a:cs typeface="Arial Narrow" panose="020B0604020202020204" pitchFamily="34" charset="0"/>
            </a:endParaRPr>
          </a:p>
        </p:txBody>
      </p:sp>
      <p:pic>
        <p:nvPicPr>
          <p:cNvPr id="129" name="Picture 128">
            <a:extLst>
              <a:ext uri="{FF2B5EF4-FFF2-40B4-BE49-F238E27FC236}">
                <a16:creationId xmlns:a16="http://schemas.microsoft.com/office/drawing/2014/main" id="{C20D2651-6E23-B247-A3A4-BF9A9E470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010" y="5834140"/>
            <a:ext cx="1129731" cy="1080478"/>
          </a:xfrm>
          <a:prstGeom prst="rect">
            <a:avLst/>
          </a:prstGeom>
        </p:spPr>
      </p:pic>
      <p:sp>
        <p:nvSpPr>
          <p:cNvPr id="5" name="TextBox 4">
            <a:extLst>
              <a:ext uri="{FF2B5EF4-FFF2-40B4-BE49-F238E27FC236}">
                <a16:creationId xmlns:a16="http://schemas.microsoft.com/office/drawing/2014/main" id="{09ADCE5E-89C3-489D-9E3C-08A8B137FDF8}"/>
              </a:ext>
            </a:extLst>
          </p:cNvPr>
          <p:cNvSpPr txBox="1"/>
          <p:nvPr/>
        </p:nvSpPr>
        <p:spPr>
          <a:xfrm>
            <a:off x="0" y="0"/>
            <a:ext cx="10481613" cy="857035"/>
          </a:xfrm>
          <a:prstGeom prst="rect">
            <a:avLst/>
          </a:prstGeom>
          <a:noFill/>
        </p:spPr>
        <p:txBody>
          <a:bodyPr wrap="square" lIns="117226" tIns="58613" rIns="117226" bIns="58613" rtlCol="0">
            <a:spAutoFit/>
          </a:bodyPr>
          <a:lstStyle/>
          <a:p>
            <a:r>
              <a:rPr lang="en-US" sz="4800" dirty="0">
                <a:latin typeface="Duplicate Sans" pitchFamily="2" charset="77"/>
                <a:ea typeface="Helvetica Neue" charset="0"/>
                <a:cs typeface="Arial Narrow" panose="020B0604020202020204" pitchFamily="34" charset="0"/>
              </a:rPr>
              <a:t>SAIL Tools</a:t>
            </a:r>
          </a:p>
        </p:txBody>
      </p:sp>
      <p:cxnSp>
        <p:nvCxnSpPr>
          <p:cNvPr id="6" name="Straight Connector 5">
            <a:extLst>
              <a:ext uri="{FF2B5EF4-FFF2-40B4-BE49-F238E27FC236}">
                <a16:creationId xmlns:a16="http://schemas.microsoft.com/office/drawing/2014/main" id="{07657F98-C202-434C-A44C-A9A6DB4B6F42}"/>
              </a:ext>
            </a:extLst>
          </p:cNvPr>
          <p:cNvCxnSpPr>
            <a:cxnSpLocks/>
          </p:cNvCxnSpPr>
          <p:nvPr/>
        </p:nvCxnSpPr>
        <p:spPr>
          <a:xfrm flipV="1">
            <a:off x="0" y="958313"/>
            <a:ext cx="7324725" cy="1"/>
          </a:xfrm>
          <a:prstGeom prst="line">
            <a:avLst/>
          </a:prstGeom>
          <a:ln w="38100">
            <a:solidFill>
              <a:srgbClr val="43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32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91E41D-4D42-43DE-8047-DBD2310F1CE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8445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7BA847-B17F-4EEE-9359-268C4B2A422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4741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489184"/>
            <a:ext cx="10058400" cy="1770116"/>
          </a:xfrm>
          <a:prstGeom prst="rect">
            <a:avLst/>
          </a:prstGeom>
        </p:spPr>
      </p:pic>
      <p:sp>
        <p:nvSpPr>
          <p:cNvPr id="2" name="TextBox 1"/>
          <p:cNvSpPr txBox="1"/>
          <p:nvPr/>
        </p:nvSpPr>
        <p:spPr>
          <a:xfrm>
            <a:off x="4604854" y="5224788"/>
            <a:ext cx="3217163" cy="492443"/>
          </a:xfrm>
          <a:prstGeom prst="rect">
            <a:avLst/>
          </a:prstGeom>
          <a:noFill/>
        </p:spPr>
        <p:txBody>
          <a:bodyPr wrap="none" rtlCol="0">
            <a:spAutoFit/>
          </a:bodyPr>
          <a:lstStyle/>
          <a:p>
            <a:r>
              <a:rPr lang="en-US" sz="2600" dirty="0">
                <a:latin typeface="Duplicate Sans Regular" pitchFamily="50" charset="0"/>
              </a:rPr>
              <a:t>SAIL.northeastern.edu</a:t>
            </a:r>
          </a:p>
        </p:txBody>
      </p:sp>
    </p:spTree>
    <p:extLst>
      <p:ext uri="{BB962C8B-B14F-4D97-AF65-F5344CB8AC3E}">
        <p14:creationId xmlns:p14="http://schemas.microsoft.com/office/powerpoint/2010/main" val="17296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128" descr="fractals.png">
            <a:extLst>
              <a:ext uri="{FF2B5EF4-FFF2-40B4-BE49-F238E27FC236}">
                <a16:creationId xmlns:a16="http://schemas.microsoft.com/office/drawing/2014/main" id="{00227326-559D-084A-AB9B-4C2841F4E380}"/>
              </a:ext>
            </a:extLst>
          </p:cNvPr>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a:off x="5139691" y="1122199"/>
            <a:ext cx="7254380" cy="6858000"/>
          </a:xfrm>
          <a:prstGeom prst="rect">
            <a:avLst/>
          </a:prstGeom>
        </p:spPr>
      </p:pic>
      <p:sp>
        <p:nvSpPr>
          <p:cNvPr id="2" name="TextBox 1">
            <a:extLst>
              <a:ext uri="{FF2B5EF4-FFF2-40B4-BE49-F238E27FC236}">
                <a16:creationId xmlns:a16="http://schemas.microsoft.com/office/drawing/2014/main" id="{CC375759-F3DF-A24F-9BC9-1A376BB78541}"/>
              </a:ext>
            </a:extLst>
          </p:cNvPr>
          <p:cNvSpPr txBox="1"/>
          <p:nvPr/>
        </p:nvSpPr>
        <p:spPr>
          <a:xfrm>
            <a:off x="950259" y="1182829"/>
            <a:ext cx="10494268" cy="3970318"/>
          </a:xfrm>
          <a:prstGeom prst="rect">
            <a:avLst/>
          </a:prstGeom>
          <a:noFill/>
        </p:spPr>
        <p:txBody>
          <a:bodyPr wrap="square" rtlCol="0">
            <a:spAutoFit/>
          </a:bodyPr>
          <a:lstStyle/>
          <a:p>
            <a:br>
              <a:rPr lang="en-US" sz="3600" dirty="0">
                <a:latin typeface="Duplicate Sans" pitchFamily="2" charset="77"/>
                <a:cs typeface="Arial Narrow" panose="020B0604020202020204" pitchFamily="34" charset="0"/>
              </a:rPr>
            </a:br>
            <a:endParaRPr lang="en-US" sz="3600" dirty="0">
              <a:latin typeface="Duplicate Sans" pitchFamily="2" charset="77"/>
              <a:cs typeface="Arial Narrow" panose="020B0604020202020204" pitchFamily="34" charset="0"/>
            </a:endParaRPr>
          </a:p>
          <a:p>
            <a:pPr marL="742950" indent="-742950">
              <a:buFont typeface="+mj-lt"/>
              <a:buAutoNum type="arabicPeriod" startAt="2"/>
            </a:pPr>
            <a:r>
              <a:rPr lang="en-US" sz="3600" b="1" dirty="0">
                <a:latin typeface="Duplicate Sans" pitchFamily="2" charset="77"/>
                <a:cs typeface="Arial Narrow" panose="020B0604020202020204" pitchFamily="34" charset="0"/>
              </a:rPr>
              <a:t>Think about a </a:t>
            </a:r>
            <a:r>
              <a:rPr lang="en-US" sz="3600" b="1" i="1" dirty="0">
                <a:latin typeface="Duplicate Sans" pitchFamily="2" charset="77"/>
                <a:cs typeface="Arial Narrow" panose="020B0604020202020204" pitchFamily="34" charset="0"/>
              </a:rPr>
              <a:t>specific experience </a:t>
            </a:r>
            <a:r>
              <a:rPr lang="en-US" sz="3600" b="1" dirty="0">
                <a:latin typeface="Duplicate Sans" pitchFamily="2" charset="77"/>
                <a:cs typeface="Arial Narrow" panose="020B0604020202020204" pitchFamily="34" charset="0"/>
              </a:rPr>
              <a:t>with them </a:t>
            </a:r>
            <a:r>
              <a:rPr lang="en-US" sz="3600" dirty="0">
                <a:latin typeface="Duplicate Sans" pitchFamily="2" charset="77"/>
                <a:cs typeface="Arial Narrow" panose="020B0604020202020204" pitchFamily="34" charset="0"/>
              </a:rPr>
              <a:t>from which you came away with something meaningful related to the skills/attributes.  </a:t>
            </a:r>
            <a:br>
              <a:rPr lang="en-US" sz="3600" dirty="0">
                <a:latin typeface="Duplicate Sans" pitchFamily="2" charset="77"/>
                <a:cs typeface="Arial Narrow" panose="020B0604020202020204" pitchFamily="34" charset="0"/>
              </a:rPr>
            </a:br>
            <a:endParaRPr lang="en-US" sz="3600" dirty="0">
              <a:latin typeface="Duplicate Sans" pitchFamily="2" charset="77"/>
              <a:cs typeface="Arial Narrow" panose="020B0604020202020204" pitchFamily="34" charset="0"/>
            </a:endParaRPr>
          </a:p>
          <a:p>
            <a:r>
              <a:rPr lang="en-US" sz="3600" dirty="0">
                <a:latin typeface="Duplicate Sans" pitchFamily="2" charset="77"/>
                <a:cs typeface="Arial Narrow" panose="020B0604020202020204" pitchFamily="34" charset="0"/>
              </a:rPr>
              <a:t>	Jot down a few words about it.</a:t>
            </a:r>
          </a:p>
        </p:txBody>
      </p:sp>
      <p:pic>
        <p:nvPicPr>
          <p:cNvPr id="131" name="Picture 130">
            <a:extLst>
              <a:ext uri="{FF2B5EF4-FFF2-40B4-BE49-F238E27FC236}">
                <a16:creationId xmlns:a16="http://schemas.microsoft.com/office/drawing/2014/main" id="{7F731D0F-688D-B24E-A5FF-E8C6FE46F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0010" y="5834140"/>
            <a:ext cx="1129731" cy="1080478"/>
          </a:xfrm>
          <a:prstGeom prst="rect">
            <a:avLst/>
          </a:prstGeom>
        </p:spPr>
      </p:pic>
      <p:sp>
        <p:nvSpPr>
          <p:cNvPr id="8" name="TextBox 7">
            <a:extLst>
              <a:ext uri="{FF2B5EF4-FFF2-40B4-BE49-F238E27FC236}">
                <a16:creationId xmlns:a16="http://schemas.microsoft.com/office/drawing/2014/main" id="{A5DB8D65-B4FF-4919-A4E1-A4D537C44698}"/>
              </a:ext>
            </a:extLst>
          </p:cNvPr>
          <p:cNvSpPr txBox="1"/>
          <p:nvPr/>
        </p:nvSpPr>
        <p:spPr>
          <a:xfrm>
            <a:off x="0" y="0"/>
            <a:ext cx="10481613" cy="857035"/>
          </a:xfrm>
          <a:prstGeom prst="rect">
            <a:avLst/>
          </a:prstGeom>
          <a:noFill/>
        </p:spPr>
        <p:txBody>
          <a:bodyPr wrap="square" lIns="117226" tIns="58613" rIns="117226" bIns="58613" rtlCol="0">
            <a:spAutoFit/>
          </a:bodyPr>
          <a:lstStyle/>
          <a:p>
            <a:r>
              <a:rPr lang="en-US" sz="4800" dirty="0">
                <a:latin typeface="Duplicate Sans" pitchFamily="2" charset="77"/>
                <a:ea typeface="Helvetica Neue" charset="0"/>
                <a:cs typeface="Arial Narrow" panose="020B0604020202020204" pitchFamily="34" charset="0"/>
              </a:rPr>
              <a:t>Activity</a:t>
            </a:r>
          </a:p>
        </p:txBody>
      </p:sp>
      <p:cxnSp>
        <p:nvCxnSpPr>
          <p:cNvPr id="9" name="Straight Connector 8">
            <a:extLst>
              <a:ext uri="{FF2B5EF4-FFF2-40B4-BE49-F238E27FC236}">
                <a16:creationId xmlns:a16="http://schemas.microsoft.com/office/drawing/2014/main" id="{969189B2-DF9B-4F45-B2EC-2F026A934E21}"/>
              </a:ext>
            </a:extLst>
          </p:cNvPr>
          <p:cNvCxnSpPr>
            <a:cxnSpLocks/>
          </p:cNvCxnSpPr>
          <p:nvPr/>
        </p:nvCxnSpPr>
        <p:spPr>
          <a:xfrm flipV="1">
            <a:off x="0" y="958313"/>
            <a:ext cx="2085975" cy="1"/>
          </a:xfrm>
          <a:prstGeom prst="line">
            <a:avLst/>
          </a:prstGeom>
          <a:ln w="38100">
            <a:solidFill>
              <a:srgbClr val="43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48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128" descr="fractals.png">
            <a:extLst>
              <a:ext uri="{FF2B5EF4-FFF2-40B4-BE49-F238E27FC236}">
                <a16:creationId xmlns:a16="http://schemas.microsoft.com/office/drawing/2014/main" id="{213777EC-6994-2441-B7E8-69702C7BBD61}"/>
              </a:ext>
            </a:extLst>
          </p:cNvPr>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a:off x="5139691" y="1122199"/>
            <a:ext cx="7254380" cy="6858000"/>
          </a:xfrm>
          <a:prstGeom prst="rect">
            <a:avLst/>
          </a:prstGeom>
        </p:spPr>
      </p:pic>
      <p:sp>
        <p:nvSpPr>
          <p:cNvPr id="2" name="TextBox 1">
            <a:extLst>
              <a:ext uri="{FF2B5EF4-FFF2-40B4-BE49-F238E27FC236}">
                <a16:creationId xmlns:a16="http://schemas.microsoft.com/office/drawing/2014/main" id="{CC375759-F3DF-A24F-9BC9-1A376BB78541}"/>
              </a:ext>
            </a:extLst>
          </p:cNvPr>
          <p:cNvSpPr txBox="1"/>
          <p:nvPr/>
        </p:nvSpPr>
        <p:spPr>
          <a:xfrm>
            <a:off x="962695" y="1771612"/>
            <a:ext cx="10902636" cy="3416320"/>
          </a:xfrm>
          <a:prstGeom prst="rect">
            <a:avLst/>
          </a:prstGeom>
          <a:noFill/>
        </p:spPr>
        <p:txBody>
          <a:bodyPr wrap="square" rtlCol="0">
            <a:spAutoFit/>
          </a:bodyPr>
          <a:lstStyle/>
          <a:p>
            <a:endParaRPr lang="en-US" sz="3600" dirty="0">
              <a:latin typeface="Duplicate Sans" pitchFamily="2" charset="77"/>
              <a:cs typeface="Arial Narrow" panose="020B0604020202020204" pitchFamily="34" charset="0"/>
            </a:endParaRPr>
          </a:p>
          <a:p>
            <a:pPr marL="514350" indent="-514350">
              <a:buFont typeface="+mj-lt"/>
              <a:buAutoNum type="arabicPeriod" startAt="3"/>
            </a:pPr>
            <a:r>
              <a:rPr lang="en-US" sz="3600" b="1" dirty="0">
                <a:latin typeface="Duplicate Sans" pitchFamily="2" charset="77"/>
                <a:cs typeface="Arial Narrow" panose="020B0604020202020204" pitchFamily="34" charset="0"/>
              </a:rPr>
              <a:t>How did that moment help you, </a:t>
            </a:r>
            <a:r>
              <a:rPr lang="en-US" sz="3600" b="1" i="1" dirty="0">
                <a:latin typeface="Duplicate Sans" pitchFamily="2" charset="77"/>
                <a:cs typeface="Arial Narrow" panose="020B0604020202020204" pitchFamily="34" charset="0"/>
              </a:rPr>
              <a:t>specifically</a:t>
            </a:r>
            <a:r>
              <a:rPr lang="en-US" sz="3600" b="1" dirty="0">
                <a:latin typeface="Duplicate Sans" pitchFamily="2" charset="77"/>
                <a:cs typeface="Arial Narrow" panose="020B0604020202020204" pitchFamily="34" charset="0"/>
              </a:rPr>
              <a:t>, moving forward? </a:t>
            </a:r>
            <a:r>
              <a:rPr lang="en-US" sz="3600" dirty="0">
                <a:latin typeface="Duplicate Sans" pitchFamily="2" charset="77"/>
                <a:cs typeface="Arial Narrow" panose="020B0604020202020204" pitchFamily="34" charset="0"/>
              </a:rPr>
              <a:t> What’s </a:t>
            </a:r>
            <a:r>
              <a:rPr lang="en-US" sz="3600" u="sng" dirty="0">
                <a:latin typeface="Duplicate Sans" pitchFamily="2" charset="77"/>
                <a:cs typeface="Arial Narrow" panose="020B0604020202020204" pitchFamily="34" charset="0"/>
              </a:rPr>
              <a:t>one time</a:t>
            </a:r>
            <a:r>
              <a:rPr lang="en-US" sz="3600" dirty="0">
                <a:latin typeface="Duplicate Sans" pitchFamily="2" charset="77"/>
                <a:cs typeface="Arial Narrow" panose="020B0604020202020204" pitchFamily="34" charset="0"/>
              </a:rPr>
              <a:t> you put that learning to use, even if just to think differently?</a:t>
            </a:r>
            <a:br>
              <a:rPr lang="en-US" sz="3600" dirty="0">
                <a:latin typeface="Duplicate Sans" pitchFamily="2" charset="77"/>
                <a:cs typeface="Arial Narrow" panose="020B0604020202020204" pitchFamily="34" charset="0"/>
              </a:rPr>
            </a:br>
            <a:endParaRPr lang="en-US" sz="3600" dirty="0">
              <a:latin typeface="Duplicate Sans" pitchFamily="2" charset="77"/>
              <a:cs typeface="Arial Narrow" panose="020B0604020202020204" pitchFamily="34" charset="0"/>
            </a:endParaRPr>
          </a:p>
          <a:p>
            <a:r>
              <a:rPr lang="en-US" sz="3600" dirty="0">
                <a:latin typeface="Duplicate Sans" pitchFamily="2" charset="77"/>
                <a:cs typeface="Arial Narrow" panose="020B0604020202020204" pitchFamily="34" charset="0"/>
              </a:rPr>
              <a:t>	Jot down some details.</a:t>
            </a:r>
          </a:p>
        </p:txBody>
      </p:sp>
      <p:pic>
        <p:nvPicPr>
          <p:cNvPr id="256" name="Picture 255">
            <a:extLst>
              <a:ext uri="{FF2B5EF4-FFF2-40B4-BE49-F238E27FC236}">
                <a16:creationId xmlns:a16="http://schemas.microsoft.com/office/drawing/2014/main" id="{377098A0-8272-384D-8943-DC4B3A335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0010" y="5834140"/>
            <a:ext cx="1129731" cy="1080478"/>
          </a:xfrm>
          <a:prstGeom prst="rect">
            <a:avLst/>
          </a:prstGeom>
        </p:spPr>
      </p:pic>
      <p:sp>
        <p:nvSpPr>
          <p:cNvPr id="8" name="TextBox 7">
            <a:extLst>
              <a:ext uri="{FF2B5EF4-FFF2-40B4-BE49-F238E27FC236}">
                <a16:creationId xmlns:a16="http://schemas.microsoft.com/office/drawing/2014/main" id="{9D4FC778-E7C6-4EBD-B741-6047E0729D35}"/>
              </a:ext>
            </a:extLst>
          </p:cNvPr>
          <p:cNvSpPr txBox="1"/>
          <p:nvPr/>
        </p:nvSpPr>
        <p:spPr>
          <a:xfrm>
            <a:off x="0" y="0"/>
            <a:ext cx="10481613" cy="857035"/>
          </a:xfrm>
          <a:prstGeom prst="rect">
            <a:avLst/>
          </a:prstGeom>
          <a:noFill/>
        </p:spPr>
        <p:txBody>
          <a:bodyPr wrap="square" lIns="117226" tIns="58613" rIns="117226" bIns="58613" rtlCol="0">
            <a:spAutoFit/>
          </a:bodyPr>
          <a:lstStyle/>
          <a:p>
            <a:r>
              <a:rPr lang="en-US" sz="4800" dirty="0">
                <a:latin typeface="Duplicate Sans" pitchFamily="2" charset="77"/>
                <a:ea typeface="Helvetica Neue" charset="0"/>
                <a:cs typeface="Arial Narrow" panose="020B0604020202020204" pitchFamily="34" charset="0"/>
              </a:rPr>
              <a:t>Activity</a:t>
            </a:r>
          </a:p>
        </p:txBody>
      </p:sp>
      <p:cxnSp>
        <p:nvCxnSpPr>
          <p:cNvPr id="9" name="Straight Connector 8">
            <a:extLst>
              <a:ext uri="{FF2B5EF4-FFF2-40B4-BE49-F238E27FC236}">
                <a16:creationId xmlns:a16="http://schemas.microsoft.com/office/drawing/2014/main" id="{4F29B75F-619C-4BC1-9AFB-F92902F01615}"/>
              </a:ext>
            </a:extLst>
          </p:cNvPr>
          <p:cNvCxnSpPr>
            <a:cxnSpLocks/>
          </p:cNvCxnSpPr>
          <p:nvPr/>
        </p:nvCxnSpPr>
        <p:spPr>
          <a:xfrm flipV="1">
            <a:off x="0" y="958313"/>
            <a:ext cx="2085975" cy="1"/>
          </a:xfrm>
          <a:prstGeom prst="line">
            <a:avLst/>
          </a:prstGeom>
          <a:ln w="38100">
            <a:solidFill>
              <a:srgbClr val="43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20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130" descr="fractals.png">
            <a:extLst>
              <a:ext uri="{FF2B5EF4-FFF2-40B4-BE49-F238E27FC236}">
                <a16:creationId xmlns:a16="http://schemas.microsoft.com/office/drawing/2014/main" id="{1F1EB90D-4B09-2747-BE96-4076079D572F}"/>
              </a:ext>
            </a:extLst>
          </p:cNvPr>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a:off x="5139691" y="1122199"/>
            <a:ext cx="7254380" cy="6858000"/>
          </a:xfrm>
          <a:prstGeom prst="rect">
            <a:avLst/>
          </a:prstGeom>
        </p:spPr>
      </p:pic>
      <p:sp>
        <p:nvSpPr>
          <p:cNvPr id="2" name="TextBox 1">
            <a:extLst>
              <a:ext uri="{FF2B5EF4-FFF2-40B4-BE49-F238E27FC236}">
                <a16:creationId xmlns:a16="http://schemas.microsoft.com/office/drawing/2014/main" id="{CC375759-F3DF-A24F-9BC9-1A376BB78541}"/>
              </a:ext>
            </a:extLst>
          </p:cNvPr>
          <p:cNvSpPr txBox="1"/>
          <p:nvPr/>
        </p:nvSpPr>
        <p:spPr>
          <a:xfrm>
            <a:off x="470567" y="1821165"/>
            <a:ext cx="11792468" cy="2554545"/>
          </a:xfrm>
          <a:prstGeom prst="rect">
            <a:avLst/>
          </a:prstGeom>
          <a:noFill/>
        </p:spPr>
        <p:txBody>
          <a:bodyPr wrap="square" rtlCol="0">
            <a:spAutoFit/>
          </a:bodyPr>
          <a:lstStyle/>
          <a:p>
            <a:r>
              <a:rPr lang="en-US" sz="4000" b="1" dirty="0">
                <a:latin typeface="Duplicate Sans" pitchFamily="2" charset="77"/>
                <a:cs typeface="Arial Narrow" panose="020B0604020202020204" pitchFamily="34" charset="0"/>
              </a:rPr>
              <a:t>Turn to your neighbor and share what you wrote.</a:t>
            </a:r>
            <a:br>
              <a:rPr lang="en-US" sz="4000" dirty="0">
                <a:latin typeface="Duplicate Sans" pitchFamily="2" charset="77"/>
                <a:cs typeface="Arial Narrow" panose="020B0604020202020204" pitchFamily="34" charset="0"/>
              </a:rPr>
            </a:br>
            <a:endParaRPr lang="en-US" sz="4000" dirty="0">
              <a:latin typeface="Duplicate Sans" pitchFamily="2" charset="77"/>
              <a:cs typeface="Arial Narrow" panose="020B0604020202020204" pitchFamily="34" charset="0"/>
            </a:endParaRPr>
          </a:p>
          <a:p>
            <a:r>
              <a:rPr lang="en-US" sz="4000" dirty="0">
                <a:latin typeface="Duplicate Sans" pitchFamily="2" charset="77"/>
                <a:cs typeface="Arial Narrow" panose="020B0604020202020204" pitchFamily="34" charset="0"/>
              </a:rPr>
              <a:t>Are there commonalities in your stories?  </a:t>
            </a:r>
          </a:p>
          <a:p>
            <a:r>
              <a:rPr lang="en-US" sz="4000" dirty="0">
                <a:latin typeface="Duplicate Sans" pitchFamily="2" charset="77"/>
                <a:cs typeface="Arial Narrow" panose="020B0604020202020204" pitchFamily="34" charset="0"/>
              </a:rPr>
              <a:t>Interesting differences?</a:t>
            </a:r>
          </a:p>
        </p:txBody>
      </p:sp>
      <p:pic>
        <p:nvPicPr>
          <p:cNvPr id="129" name="Picture 128">
            <a:extLst>
              <a:ext uri="{FF2B5EF4-FFF2-40B4-BE49-F238E27FC236}">
                <a16:creationId xmlns:a16="http://schemas.microsoft.com/office/drawing/2014/main" id="{99BF3104-AD98-B04C-B64D-B5A910989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0010" y="5834140"/>
            <a:ext cx="1129731" cy="1080478"/>
          </a:xfrm>
          <a:prstGeom prst="rect">
            <a:avLst/>
          </a:prstGeom>
        </p:spPr>
      </p:pic>
      <p:sp>
        <p:nvSpPr>
          <p:cNvPr id="8" name="TextBox 7">
            <a:extLst>
              <a:ext uri="{FF2B5EF4-FFF2-40B4-BE49-F238E27FC236}">
                <a16:creationId xmlns:a16="http://schemas.microsoft.com/office/drawing/2014/main" id="{DA8DD592-6C76-40B3-B776-A25EB4BFA774}"/>
              </a:ext>
            </a:extLst>
          </p:cNvPr>
          <p:cNvSpPr txBox="1"/>
          <p:nvPr/>
        </p:nvSpPr>
        <p:spPr>
          <a:xfrm>
            <a:off x="0" y="0"/>
            <a:ext cx="10481613" cy="857035"/>
          </a:xfrm>
          <a:prstGeom prst="rect">
            <a:avLst/>
          </a:prstGeom>
          <a:noFill/>
        </p:spPr>
        <p:txBody>
          <a:bodyPr wrap="square" lIns="117226" tIns="58613" rIns="117226" bIns="58613" rtlCol="0">
            <a:spAutoFit/>
          </a:bodyPr>
          <a:lstStyle/>
          <a:p>
            <a:r>
              <a:rPr lang="en-US" sz="4800" dirty="0">
                <a:latin typeface="Duplicate Sans" pitchFamily="2" charset="77"/>
                <a:ea typeface="Helvetica Neue" charset="0"/>
                <a:cs typeface="Arial Narrow" panose="020B0604020202020204" pitchFamily="34" charset="0"/>
              </a:rPr>
              <a:t>Activity</a:t>
            </a:r>
          </a:p>
        </p:txBody>
      </p:sp>
      <p:cxnSp>
        <p:nvCxnSpPr>
          <p:cNvPr id="9" name="Straight Connector 8">
            <a:extLst>
              <a:ext uri="{FF2B5EF4-FFF2-40B4-BE49-F238E27FC236}">
                <a16:creationId xmlns:a16="http://schemas.microsoft.com/office/drawing/2014/main" id="{86644D1C-5411-4059-87A8-B251E84CFFF1}"/>
              </a:ext>
            </a:extLst>
          </p:cNvPr>
          <p:cNvCxnSpPr>
            <a:cxnSpLocks/>
          </p:cNvCxnSpPr>
          <p:nvPr/>
        </p:nvCxnSpPr>
        <p:spPr>
          <a:xfrm flipV="1">
            <a:off x="0" y="958313"/>
            <a:ext cx="2085975" cy="1"/>
          </a:xfrm>
          <a:prstGeom prst="line">
            <a:avLst/>
          </a:prstGeom>
          <a:ln w="38100">
            <a:solidFill>
              <a:srgbClr val="43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3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ctals.png">
            <a:extLst>
              <a:ext uri="{FF2B5EF4-FFF2-40B4-BE49-F238E27FC236}">
                <a16:creationId xmlns:a16="http://schemas.microsoft.com/office/drawing/2014/main" id="{47E186ED-D363-A94D-830B-E0BF3F1EBB38}"/>
              </a:ext>
            </a:extLst>
          </p:cNvPr>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a:off x="5139691" y="1122199"/>
            <a:ext cx="7254380" cy="6858000"/>
          </a:xfrm>
          <a:prstGeom prst="rect">
            <a:avLst/>
          </a:prstGeom>
        </p:spPr>
      </p:pic>
      <p:sp>
        <p:nvSpPr>
          <p:cNvPr id="7" name="Rectangle 6">
            <a:extLst>
              <a:ext uri="{FF2B5EF4-FFF2-40B4-BE49-F238E27FC236}">
                <a16:creationId xmlns:a16="http://schemas.microsoft.com/office/drawing/2014/main" id="{20366A47-461F-0A43-A47E-6054EB5EEE90}"/>
              </a:ext>
            </a:extLst>
          </p:cNvPr>
          <p:cNvSpPr/>
          <p:nvPr/>
        </p:nvSpPr>
        <p:spPr>
          <a:xfrm>
            <a:off x="472603" y="1239515"/>
            <a:ext cx="10346941" cy="954107"/>
          </a:xfrm>
          <a:prstGeom prst="rect">
            <a:avLst/>
          </a:prstGeom>
        </p:spPr>
        <p:txBody>
          <a:bodyPr wrap="square">
            <a:spAutoFit/>
          </a:bodyPr>
          <a:lstStyle/>
          <a:p>
            <a:r>
              <a:rPr lang="en-US" sz="2800" dirty="0">
                <a:latin typeface="Duplicate Sans" pitchFamily="2" charset="77"/>
                <a:ea typeface="Helvetica Neue" charset="0"/>
                <a:cs typeface="Arial Narrow" panose="020B0604020202020204" pitchFamily="34" charset="0"/>
              </a:rPr>
              <a:t>Self-Authorship research describes three lines of development, in which we become increasingly sophisticated in our habits of mind:</a:t>
            </a:r>
            <a:endParaRPr lang="en-US" sz="2800" dirty="0">
              <a:latin typeface="Duplicate Sans" pitchFamily="2" charset="77"/>
              <a:cs typeface="Arial Narrow" panose="020B0604020202020204" pitchFamily="34" charset="0"/>
            </a:endParaRPr>
          </a:p>
        </p:txBody>
      </p:sp>
      <p:sp>
        <p:nvSpPr>
          <p:cNvPr id="3" name="TextBox 2"/>
          <p:cNvSpPr txBox="1"/>
          <p:nvPr/>
        </p:nvSpPr>
        <p:spPr>
          <a:xfrm>
            <a:off x="0" y="224388"/>
            <a:ext cx="10481613" cy="733924"/>
          </a:xfrm>
          <a:prstGeom prst="rect">
            <a:avLst/>
          </a:prstGeom>
          <a:noFill/>
        </p:spPr>
        <p:txBody>
          <a:bodyPr wrap="square" lIns="117226" tIns="58613" rIns="117226" bIns="58613" rtlCol="0">
            <a:spAutoFit/>
          </a:bodyPr>
          <a:lstStyle/>
          <a:p>
            <a:r>
              <a:rPr lang="en-US" sz="4000" dirty="0">
                <a:latin typeface="Duplicate Sans" pitchFamily="2" charset="77"/>
                <a:ea typeface="Helvetica Neue" charset="0"/>
                <a:cs typeface="Arial Narrow" panose="020B0604020202020204" pitchFamily="34" charset="0"/>
              </a:rPr>
              <a:t>Self-Authored Integrated Learning</a:t>
            </a:r>
          </a:p>
        </p:txBody>
      </p:sp>
      <p:sp>
        <p:nvSpPr>
          <p:cNvPr id="50" name="Slide Number Placeholder 1"/>
          <p:cNvSpPr>
            <a:spLocks noGrp="1"/>
          </p:cNvSpPr>
          <p:nvPr>
            <p:ph type="sldNum" sz="quarter" idx="12"/>
          </p:nvPr>
        </p:nvSpPr>
        <p:spPr>
          <a:xfrm>
            <a:off x="12985459" y="7860524"/>
            <a:ext cx="2152940" cy="205246"/>
          </a:xfrm>
        </p:spPr>
        <p:txBody>
          <a:bodyPr/>
          <a:lstStyle/>
          <a:p>
            <a:fld id="{1C9FEB65-FE0D-124A-A8DA-089C3C924CE0}" type="slidenum">
              <a:rPr lang="en-US" smtClean="0">
                <a:latin typeface="Duplicate Sans" pitchFamily="2" charset="77"/>
                <a:cs typeface="Arial Narrow" panose="020B0604020202020204" pitchFamily="34" charset="0"/>
              </a:rPr>
              <a:pPr/>
              <a:t>6</a:t>
            </a:fld>
            <a:endParaRPr lang="en-US">
              <a:latin typeface="Duplicate Sans" pitchFamily="2" charset="77"/>
              <a:cs typeface="Arial Narrow" panose="020B0604020202020204" pitchFamily="34" charset="0"/>
            </a:endParaRPr>
          </a:p>
        </p:txBody>
      </p:sp>
      <p:sp>
        <p:nvSpPr>
          <p:cNvPr id="8" name="TextBox 7"/>
          <p:cNvSpPr txBox="1"/>
          <p:nvPr/>
        </p:nvSpPr>
        <p:spPr>
          <a:xfrm>
            <a:off x="300326" y="2323526"/>
            <a:ext cx="10346940" cy="4265660"/>
          </a:xfrm>
          <a:prstGeom prst="rect">
            <a:avLst/>
          </a:prstGeom>
          <a:noFill/>
        </p:spPr>
        <p:txBody>
          <a:bodyPr wrap="square" lIns="117226" tIns="58613" rIns="117226" bIns="58613" rtlCol="0">
            <a:spAutoFit/>
          </a:bodyPr>
          <a:lstStyle/>
          <a:p>
            <a:pPr defTabSz="1172261">
              <a:spcAft>
                <a:spcPts val="1538"/>
              </a:spcAft>
              <a:defRPr/>
            </a:pPr>
            <a:endParaRPr lang="en-US" sz="2800" dirty="0">
              <a:latin typeface="Duplicate Sans" pitchFamily="2" charset="77"/>
              <a:ea typeface="Helvetica Neue" charset="0"/>
              <a:cs typeface="Arial Narrow" panose="020B0604020202020204" pitchFamily="34" charset="0"/>
            </a:endParaRPr>
          </a:p>
          <a:p>
            <a:pPr marL="1049337" lvl="1" indent="-514350" defTabSz="1172261">
              <a:spcAft>
                <a:spcPts val="1538"/>
              </a:spcAft>
              <a:buAutoNum type="arabicPeriod"/>
              <a:defRPr/>
            </a:pPr>
            <a:r>
              <a:rPr lang="en-US" sz="2800" dirty="0">
                <a:latin typeface="Duplicate Sans" pitchFamily="2" charset="77"/>
                <a:ea typeface="Helvetica Neue" charset="0"/>
                <a:cs typeface="Arial Narrow" panose="020B0604020202020204" pitchFamily="34" charset="0"/>
              </a:rPr>
              <a:t>Knowledge –  increasing sophistication in how one evaluates information and claims about “the truth.”</a:t>
            </a:r>
            <a:br>
              <a:rPr lang="en-US" dirty="0">
                <a:latin typeface="Duplicate Sans" pitchFamily="2" charset="77"/>
                <a:ea typeface="Helvetica Neue" charset="0"/>
                <a:cs typeface="Arial Narrow" panose="020B0604020202020204" pitchFamily="34" charset="0"/>
              </a:rPr>
            </a:br>
            <a:endParaRPr lang="en-US" dirty="0">
              <a:latin typeface="Duplicate Sans" pitchFamily="2" charset="77"/>
              <a:ea typeface="Helvetica Neue" charset="0"/>
              <a:cs typeface="Arial Narrow" panose="020B0604020202020204" pitchFamily="34" charset="0"/>
            </a:endParaRPr>
          </a:p>
          <a:p>
            <a:pPr marL="1049337" lvl="1" indent="-514350" defTabSz="1172261">
              <a:spcAft>
                <a:spcPts val="1538"/>
              </a:spcAft>
              <a:buAutoNum type="arabicPeriod" startAt="2"/>
              <a:defRPr/>
            </a:pPr>
            <a:r>
              <a:rPr lang="en-US" sz="2800" dirty="0">
                <a:latin typeface="Duplicate Sans" pitchFamily="2" charset="77"/>
                <a:ea typeface="Helvetica Neue" charset="0"/>
                <a:cs typeface="Arial Narrow" panose="020B0604020202020204" pitchFamily="34" charset="0"/>
              </a:rPr>
              <a:t>Identity – increasing sophistication in how one understands one’s self and one’s values.</a:t>
            </a:r>
            <a:br>
              <a:rPr lang="en-US" dirty="0">
                <a:latin typeface="Duplicate Sans" pitchFamily="2" charset="77"/>
                <a:ea typeface="Helvetica Neue" charset="0"/>
                <a:cs typeface="Arial Narrow" panose="020B0604020202020204" pitchFamily="34" charset="0"/>
              </a:rPr>
            </a:br>
            <a:endParaRPr lang="en-US" dirty="0">
              <a:latin typeface="Duplicate Sans" pitchFamily="2" charset="77"/>
              <a:ea typeface="Helvetica Neue" charset="0"/>
              <a:cs typeface="Arial Narrow" panose="020B0604020202020204" pitchFamily="34" charset="0"/>
            </a:endParaRPr>
          </a:p>
          <a:p>
            <a:pPr marL="971550" lvl="1" indent="-436563" defTabSz="1172261">
              <a:spcAft>
                <a:spcPts val="1538"/>
              </a:spcAft>
              <a:defRPr/>
            </a:pPr>
            <a:r>
              <a:rPr lang="en-US" sz="2800" dirty="0">
                <a:latin typeface="Duplicate Sans" pitchFamily="2" charset="77"/>
                <a:ea typeface="Helvetica Neue" charset="0"/>
                <a:cs typeface="Arial Narrow" panose="020B0604020202020204" pitchFamily="34" charset="0"/>
              </a:rPr>
              <a:t>3.	Relationships – increasing sophistication in how one engages and grows in relation to others.</a:t>
            </a:r>
          </a:p>
        </p:txBody>
      </p:sp>
      <p:cxnSp>
        <p:nvCxnSpPr>
          <p:cNvPr id="4" name="Straight Connector 3"/>
          <p:cNvCxnSpPr>
            <a:cxnSpLocks/>
          </p:cNvCxnSpPr>
          <p:nvPr/>
        </p:nvCxnSpPr>
        <p:spPr>
          <a:xfrm>
            <a:off x="0" y="958312"/>
            <a:ext cx="7243482" cy="0"/>
          </a:xfrm>
          <a:prstGeom prst="line">
            <a:avLst/>
          </a:prstGeom>
          <a:ln w="38100">
            <a:solidFill>
              <a:srgbClr val="4372C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9FDBC94-9FA2-A845-B831-D21DAE52DF62}"/>
              </a:ext>
            </a:extLst>
          </p:cNvPr>
          <p:cNvSpPr txBox="1"/>
          <p:nvPr/>
        </p:nvSpPr>
        <p:spPr>
          <a:xfrm>
            <a:off x="300326" y="979199"/>
            <a:ext cx="11034152" cy="1323439"/>
          </a:xfrm>
          <a:prstGeom prst="rect">
            <a:avLst/>
          </a:prstGeom>
          <a:noFill/>
        </p:spPr>
        <p:txBody>
          <a:bodyPr wrap="square" rtlCol="0">
            <a:spAutoFit/>
          </a:bodyPr>
          <a:lstStyle/>
          <a:p>
            <a:r>
              <a:rPr lang="en-US" sz="8000" dirty="0">
                <a:solidFill>
                  <a:srgbClr val="002060"/>
                </a:solidFill>
                <a:latin typeface="Duplicate Sans" pitchFamily="2" charset="77"/>
                <a:cs typeface="Arial Narrow" panose="020B0604020202020204" pitchFamily="34" charset="0"/>
              </a:rPr>
              <a:t>EXPERIENTIAL LEARNING</a:t>
            </a:r>
          </a:p>
        </p:txBody>
      </p:sp>
    </p:spTree>
    <p:extLst>
      <p:ext uri="{BB962C8B-B14F-4D97-AF65-F5344CB8AC3E}">
        <p14:creationId xmlns:p14="http://schemas.microsoft.com/office/powerpoint/2010/main" val="17623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actals.png">
            <a:extLst>
              <a:ext uri="{FF2B5EF4-FFF2-40B4-BE49-F238E27FC236}">
                <a16:creationId xmlns:a16="http://schemas.microsoft.com/office/drawing/2014/main" id="{7925238D-634D-8743-879B-D08910EC5F8E}"/>
              </a:ext>
            </a:extLst>
          </p:cNvPr>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a:off x="5139691" y="1122199"/>
            <a:ext cx="7254380" cy="6858000"/>
          </a:xfrm>
          <a:prstGeom prst="rect">
            <a:avLst/>
          </a:prstGeom>
        </p:spPr>
      </p:pic>
      <p:sp>
        <p:nvSpPr>
          <p:cNvPr id="3" name="TextBox 2"/>
          <p:cNvSpPr txBox="1"/>
          <p:nvPr/>
        </p:nvSpPr>
        <p:spPr>
          <a:xfrm>
            <a:off x="0" y="0"/>
            <a:ext cx="10481613" cy="857035"/>
          </a:xfrm>
          <a:prstGeom prst="rect">
            <a:avLst/>
          </a:prstGeom>
          <a:noFill/>
        </p:spPr>
        <p:txBody>
          <a:bodyPr wrap="square" lIns="117226" tIns="58613" rIns="117226" bIns="58613" rtlCol="0">
            <a:spAutoFit/>
          </a:bodyPr>
          <a:lstStyle/>
          <a:p>
            <a:r>
              <a:rPr lang="en-US" sz="4800" dirty="0">
                <a:latin typeface="Duplicate Sans" pitchFamily="2" charset="77"/>
                <a:ea typeface="Helvetica Neue" charset="0"/>
                <a:cs typeface="Arial Narrow" panose="020B0604020202020204" pitchFamily="34" charset="0"/>
              </a:rPr>
              <a:t>The Spirit of SAIL</a:t>
            </a:r>
          </a:p>
        </p:txBody>
      </p:sp>
      <p:sp>
        <p:nvSpPr>
          <p:cNvPr id="50" name="Slide Number Placeholder 1"/>
          <p:cNvSpPr>
            <a:spLocks noGrp="1"/>
          </p:cNvSpPr>
          <p:nvPr>
            <p:ph type="sldNum" sz="quarter" idx="12"/>
          </p:nvPr>
        </p:nvSpPr>
        <p:spPr>
          <a:xfrm>
            <a:off x="12985459" y="7860524"/>
            <a:ext cx="2152940" cy="205246"/>
          </a:xfrm>
        </p:spPr>
        <p:txBody>
          <a:bodyPr/>
          <a:lstStyle/>
          <a:p>
            <a:fld id="{1C9FEB65-FE0D-124A-A8DA-089C3C924CE0}" type="slidenum">
              <a:rPr lang="en-US" smtClean="0">
                <a:latin typeface="Duplicate Sans" pitchFamily="2" charset="77"/>
              </a:rPr>
              <a:pPr/>
              <a:t>7</a:t>
            </a:fld>
            <a:endParaRPr lang="en-US">
              <a:latin typeface="Duplicate Sans" pitchFamily="2" charset="77"/>
            </a:endParaRPr>
          </a:p>
        </p:txBody>
      </p:sp>
      <p:cxnSp>
        <p:nvCxnSpPr>
          <p:cNvPr id="4" name="Straight Connector 3"/>
          <p:cNvCxnSpPr>
            <a:cxnSpLocks/>
          </p:cNvCxnSpPr>
          <p:nvPr/>
        </p:nvCxnSpPr>
        <p:spPr>
          <a:xfrm>
            <a:off x="-209550" y="815437"/>
            <a:ext cx="4572000" cy="1"/>
          </a:xfrm>
          <a:prstGeom prst="line">
            <a:avLst/>
          </a:prstGeom>
          <a:ln w="38100">
            <a:solidFill>
              <a:srgbClr val="4372C4"/>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4C6772C-E43B-5749-A2D1-A403EC8BB35F}"/>
              </a:ext>
            </a:extLst>
          </p:cNvPr>
          <p:cNvSpPr/>
          <p:nvPr/>
        </p:nvSpPr>
        <p:spPr>
          <a:xfrm>
            <a:off x="176426" y="1162417"/>
            <a:ext cx="11476132" cy="5509200"/>
          </a:xfrm>
          <a:prstGeom prst="rect">
            <a:avLst/>
          </a:prstGeom>
        </p:spPr>
        <p:txBody>
          <a:bodyPr wrap="square">
            <a:spAutoFit/>
          </a:bodyPr>
          <a:lstStyle/>
          <a:p>
            <a:r>
              <a:rPr lang="en-US" sz="3200" b="1" dirty="0">
                <a:latin typeface="Duplicate Sans" pitchFamily="2" charset="77"/>
                <a:ea typeface="Helvetica Neue" panose="02000503000000020004" pitchFamily="2" charset="0"/>
                <a:cs typeface="Arial Narrow" panose="020B0604020202020204" pitchFamily="34" charset="0"/>
              </a:rPr>
              <a:t>Experiential learning is not just “out there.”  </a:t>
            </a:r>
            <a:r>
              <a:rPr lang="en-US" sz="3200" dirty="0">
                <a:latin typeface="Duplicate Sans" pitchFamily="2" charset="77"/>
                <a:ea typeface="Helvetica Neue" panose="02000503000000020004" pitchFamily="2" charset="0"/>
                <a:cs typeface="Arial Narrow" panose="020B0604020202020204" pitchFamily="34" charset="0"/>
              </a:rPr>
              <a:t>We have experiences every day that can be experiential-learning moments if we think about them in the right way.</a:t>
            </a:r>
            <a:br>
              <a:rPr lang="en-US" sz="3200" dirty="0">
                <a:latin typeface="Duplicate Sans" pitchFamily="2" charset="77"/>
                <a:ea typeface="Helvetica Neue" panose="02000503000000020004" pitchFamily="2" charset="0"/>
                <a:cs typeface="Arial Narrow" panose="020B0604020202020204" pitchFamily="34" charset="0"/>
              </a:rPr>
            </a:br>
            <a:endParaRPr lang="en-US" sz="3200" dirty="0">
              <a:latin typeface="Duplicate Sans" pitchFamily="2" charset="77"/>
              <a:ea typeface="Helvetica Neue" panose="02000503000000020004" pitchFamily="2" charset="0"/>
              <a:cs typeface="Arial Narrow" panose="020B0604020202020204" pitchFamily="34" charset="0"/>
            </a:endParaRPr>
          </a:p>
          <a:p>
            <a:r>
              <a:rPr lang="en-US" sz="3200" b="1" dirty="0">
                <a:latin typeface="Duplicate Sans" pitchFamily="2" charset="77"/>
                <a:ea typeface="Helvetica Neue" panose="02000503000000020004" pitchFamily="2" charset="0"/>
                <a:cs typeface="Arial Narrow" panose="020B0604020202020204" pitchFamily="34" charset="0"/>
              </a:rPr>
              <a:t>Developing “every day experiential learning” skills </a:t>
            </a:r>
            <a:r>
              <a:rPr lang="en-US" sz="3200" dirty="0">
                <a:latin typeface="Duplicate Sans" pitchFamily="2" charset="77"/>
                <a:ea typeface="Helvetica Neue" panose="02000503000000020004" pitchFamily="2" charset="0"/>
                <a:cs typeface="Arial Narrow" panose="020B0604020202020204" pitchFamily="34" charset="0"/>
              </a:rPr>
              <a:t>requires a unified learning ecosystem to support the learner across contexts and across time, to learn these skills and ingrain them as habits.</a:t>
            </a:r>
          </a:p>
          <a:p>
            <a:endParaRPr lang="en-US" sz="3200" dirty="0">
              <a:latin typeface="Duplicate Sans" pitchFamily="2" charset="77"/>
              <a:ea typeface="Helvetica Neue" panose="02000503000000020004" pitchFamily="2" charset="0"/>
              <a:cs typeface="Arial Narrow" panose="020B0604020202020204" pitchFamily="34" charset="0"/>
            </a:endParaRPr>
          </a:p>
          <a:p>
            <a:r>
              <a:rPr lang="en-US" sz="3200" b="1" dirty="0">
                <a:latin typeface="Duplicate Sans" pitchFamily="2" charset="77"/>
                <a:ea typeface="Helvetica Neue" panose="02000503000000020004" pitchFamily="2" charset="0"/>
                <a:cs typeface="Arial Narrow" panose="020B0604020202020204" pitchFamily="34" charset="0"/>
              </a:rPr>
              <a:t>SAIL represents the shift from experiential learning “out there” to “every day” </a:t>
            </a:r>
            <a:r>
              <a:rPr lang="en-US" sz="3200" dirty="0">
                <a:latin typeface="Duplicate Sans" pitchFamily="2" charset="77"/>
                <a:ea typeface="Helvetica Neue" panose="02000503000000020004" pitchFamily="2" charset="0"/>
                <a:cs typeface="Arial Narrow" panose="020B0604020202020204" pitchFamily="34" charset="0"/>
              </a:rPr>
              <a:t>and the organizational changes to create this ecosystem of guidance and support.</a:t>
            </a:r>
            <a:endParaRPr lang="en-US" sz="3200" dirty="0">
              <a:effectLst/>
              <a:latin typeface="Duplicate Sans" pitchFamily="2" charset="77"/>
              <a:ea typeface="Helvetica Neue" panose="02000503000000020004" pitchFamily="2" charset="0"/>
              <a:cs typeface="Arial Narrow" panose="020B0604020202020204" pitchFamily="34" charset="0"/>
            </a:endParaRPr>
          </a:p>
        </p:txBody>
      </p:sp>
    </p:spTree>
    <p:extLst>
      <p:ext uri="{BB962C8B-B14F-4D97-AF65-F5344CB8AC3E}">
        <p14:creationId xmlns:p14="http://schemas.microsoft.com/office/powerpoint/2010/main" val="19711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50A448-3906-7143-B36F-EC95003097F0}"/>
              </a:ext>
            </a:extLst>
          </p:cNvPr>
          <p:cNvSpPr txBox="1"/>
          <p:nvPr/>
        </p:nvSpPr>
        <p:spPr>
          <a:xfrm>
            <a:off x="368300" y="1073324"/>
            <a:ext cx="11167390" cy="954107"/>
          </a:xfrm>
          <a:prstGeom prst="rect">
            <a:avLst/>
          </a:prstGeom>
          <a:noFill/>
        </p:spPr>
        <p:txBody>
          <a:bodyPr wrap="square" rtlCol="0">
            <a:spAutoFit/>
          </a:bodyPr>
          <a:lstStyle/>
          <a:p>
            <a:r>
              <a:rPr lang="en-US" sz="2800" dirty="0">
                <a:solidFill>
                  <a:schemeClr val="tx1">
                    <a:lumMod val="65000"/>
                    <a:lumOff val="35000"/>
                  </a:schemeClr>
                </a:solidFill>
                <a:latin typeface="Duplicate Sans Regular" pitchFamily="50" charset="0"/>
                <a:ea typeface="Helvetica Neue" panose="02000503000000020004" pitchFamily="2" charset="0"/>
                <a:cs typeface="Helvetica Neue" panose="02000503000000020004" pitchFamily="2" charset="0"/>
              </a:rPr>
              <a:t>SAIL’s learning framework powers an ecosystem for </a:t>
            </a:r>
            <a:r>
              <a:rPr lang="en-US" sz="2800" b="1" u="sng" dirty="0">
                <a:solidFill>
                  <a:schemeClr val="tx1">
                    <a:lumMod val="65000"/>
                    <a:lumOff val="35000"/>
                  </a:schemeClr>
                </a:solidFill>
                <a:latin typeface="Duplicate Sans Regular" pitchFamily="50" charset="0"/>
                <a:ea typeface="Helvetica Neue" panose="02000503000000020004" pitchFamily="2" charset="0"/>
                <a:cs typeface="Helvetica Neue" panose="02000503000000020004" pitchFamily="2" charset="0"/>
              </a:rPr>
              <a:t>HOLISTIC</a:t>
            </a:r>
            <a:r>
              <a:rPr lang="en-US" sz="2800" dirty="0">
                <a:solidFill>
                  <a:schemeClr val="tx1">
                    <a:lumMod val="65000"/>
                    <a:lumOff val="35000"/>
                  </a:schemeClr>
                </a:solidFill>
                <a:latin typeface="Duplicate Sans Regular" pitchFamily="50" charset="0"/>
                <a:ea typeface="Helvetica Neue" panose="02000503000000020004" pitchFamily="2" charset="0"/>
                <a:cs typeface="Helvetica Neue" panose="02000503000000020004" pitchFamily="2" charset="0"/>
              </a:rPr>
              <a:t> development where you learn to:</a:t>
            </a:r>
          </a:p>
        </p:txBody>
      </p:sp>
      <p:sp>
        <p:nvSpPr>
          <p:cNvPr id="25" name="TextBox 24"/>
          <p:cNvSpPr txBox="1"/>
          <p:nvPr/>
        </p:nvSpPr>
        <p:spPr>
          <a:xfrm>
            <a:off x="368300" y="206310"/>
            <a:ext cx="10481613" cy="764702"/>
          </a:xfrm>
          <a:prstGeom prst="rect">
            <a:avLst/>
          </a:prstGeom>
          <a:noFill/>
        </p:spPr>
        <p:txBody>
          <a:bodyPr wrap="square" lIns="117226" tIns="58613" rIns="117226" bIns="58613" rtlCol="0">
            <a:spAutoFit/>
          </a:bodyPr>
          <a:lstStyle/>
          <a:p>
            <a:r>
              <a:rPr lang="en-US" sz="4200" dirty="0">
                <a:solidFill>
                  <a:schemeClr val="tx1">
                    <a:lumMod val="65000"/>
                    <a:lumOff val="35000"/>
                  </a:schemeClr>
                </a:solidFill>
                <a:latin typeface="Duplicate Sans Regular" pitchFamily="50" charset="0"/>
                <a:ea typeface="Helvetica Neue" charset="0"/>
                <a:cs typeface="Arial" panose="020B0604020202020204" pitchFamily="34" charset="0"/>
              </a:rPr>
              <a:t>The Goals of SAIL</a:t>
            </a:r>
          </a:p>
        </p:txBody>
      </p:sp>
      <p:pic>
        <p:nvPicPr>
          <p:cNvPr id="34" name="Picture 33"/>
          <p:cNvPicPr>
            <a:picLocks noChangeAspect="1"/>
          </p:cNvPicPr>
          <p:nvPr/>
        </p:nvPicPr>
        <p:blipFill rotWithShape="1">
          <a:blip r:embed="rId3"/>
          <a:srcRect b="12456"/>
          <a:stretch/>
        </p:blipFill>
        <p:spPr>
          <a:xfrm>
            <a:off x="368300" y="2517555"/>
            <a:ext cx="3737172" cy="3378420"/>
          </a:xfrm>
          <a:prstGeom prst="rect">
            <a:avLst/>
          </a:prstGeom>
        </p:spPr>
      </p:pic>
      <p:pic>
        <p:nvPicPr>
          <p:cNvPr id="43" name="Picture 42"/>
          <p:cNvPicPr>
            <a:picLocks noChangeAspect="1"/>
          </p:cNvPicPr>
          <p:nvPr/>
        </p:nvPicPr>
        <p:blipFill rotWithShape="1">
          <a:blip r:embed="rId4"/>
          <a:srcRect b="14325"/>
          <a:stretch/>
        </p:blipFill>
        <p:spPr>
          <a:xfrm>
            <a:off x="4181690" y="2259005"/>
            <a:ext cx="3828620" cy="3525672"/>
          </a:xfrm>
          <a:prstGeom prst="rect">
            <a:avLst/>
          </a:prstGeom>
        </p:spPr>
      </p:pic>
      <p:pic>
        <p:nvPicPr>
          <p:cNvPr id="51" name="Picture 50"/>
          <p:cNvPicPr>
            <a:picLocks noChangeAspect="1"/>
          </p:cNvPicPr>
          <p:nvPr/>
        </p:nvPicPr>
        <p:blipFill rotWithShape="1">
          <a:blip r:embed="rId5"/>
          <a:srcRect b="16771"/>
          <a:stretch/>
        </p:blipFill>
        <p:spPr>
          <a:xfrm>
            <a:off x="8267548" y="2322320"/>
            <a:ext cx="3505504" cy="3364105"/>
          </a:xfrm>
          <a:prstGeom prst="rect">
            <a:avLst/>
          </a:prstGeom>
        </p:spPr>
      </p:pic>
    </p:spTree>
    <p:extLst>
      <p:ext uri="{BB962C8B-B14F-4D97-AF65-F5344CB8AC3E}">
        <p14:creationId xmlns:p14="http://schemas.microsoft.com/office/powerpoint/2010/main" val="41106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50A448-3906-7143-B36F-EC95003097F0}"/>
              </a:ext>
            </a:extLst>
          </p:cNvPr>
          <p:cNvSpPr txBox="1"/>
          <p:nvPr/>
        </p:nvSpPr>
        <p:spPr>
          <a:xfrm>
            <a:off x="368300" y="1073324"/>
            <a:ext cx="11167390" cy="954107"/>
          </a:xfrm>
          <a:prstGeom prst="rect">
            <a:avLst/>
          </a:prstGeom>
          <a:noFill/>
        </p:spPr>
        <p:txBody>
          <a:bodyPr wrap="square" rtlCol="0">
            <a:spAutoFit/>
          </a:bodyPr>
          <a:lstStyle/>
          <a:p>
            <a:r>
              <a:rPr lang="en-US" sz="2800" dirty="0">
                <a:solidFill>
                  <a:schemeClr val="tx1">
                    <a:lumMod val="65000"/>
                    <a:lumOff val="35000"/>
                  </a:schemeClr>
                </a:solidFill>
                <a:latin typeface="Duplicate Sans Regular" pitchFamily="50" charset="0"/>
                <a:ea typeface="Helvetica Neue" panose="02000503000000020004" pitchFamily="2" charset="0"/>
                <a:cs typeface="Helvetica Neue" panose="02000503000000020004" pitchFamily="2" charset="0"/>
              </a:rPr>
              <a:t>SAIL’s learning framework powers an ecosystem for </a:t>
            </a:r>
            <a:r>
              <a:rPr lang="en-US" sz="2800" b="1" u="sng" dirty="0">
                <a:solidFill>
                  <a:schemeClr val="tx1">
                    <a:lumMod val="65000"/>
                    <a:lumOff val="35000"/>
                  </a:schemeClr>
                </a:solidFill>
                <a:latin typeface="Duplicate Sans Regular" pitchFamily="50" charset="0"/>
                <a:ea typeface="Helvetica Neue" panose="02000503000000020004" pitchFamily="2" charset="0"/>
                <a:cs typeface="Helvetica Neue" panose="02000503000000020004" pitchFamily="2" charset="0"/>
              </a:rPr>
              <a:t>HOLISTIC</a:t>
            </a:r>
            <a:r>
              <a:rPr lang="en-US" sz="2800" dirty="0">
                <a:solidFill>
                  <a:schemeClr val="tx1">
                    <a:lumMod val="65000"/>
                    <a:lumOff val="35000"/>
                  </a:schemeClr>
                </a:solidFill>
                <a:latin typeface="Duplicate Sans Regular" pitchFamily="50" charset="0"/>
                <a:ea typeface="Helvetica Neue" panose="02000503000000020004" pitchFamily="2" charset="0"/>
                <a:cs typeface="Helvetica Neue" panose="02000503000000020004" pitchFamily="2" charset="0"/>
              </a:rPr>
              <a:t> development where you learn to:</a:t>
            </a:r>
          </a:p>
        </p:txBody>
      </p:sp>
      <p:sp>
        <p:nvSpPr>
          <p:cNvPr id="25" name="TextBox 24"/>
          <p:cNvSpPr txBox="1"/>
          <p:nvPr/>
        </p:nvSpPr>
        <p:spPr>
          <a:xfrm>
            <a:off x="368300" y="206310"/>
            <a:ext cx="10481613" cy="764702"/>
          </a:xfrm>
          <a:prstGeom prst="rect">
            <a:avLst/>
          </a:prstGeom>
          <a:noFill/>
        </p:spPr>
        <p:txBody>
          <a:bodyPr wrap="square" lIns="117226" tIns="58613" rIns="117226" bIns="58613" rtlCol="0">
            <a:spAutoFit/>
          </a:bodyPr>
          <a:lstStyle/>
          <a:p>
            <a:r>
              <a:rPr lang="en-US" sz="4200" dirty="0">
                <a:solidFill>
                  <a:schemeClr val="tx1">
                    <a:lumMod val="65000"/>
                    <a:lumOff val="35000"/>
                  </a:schemeClr>
                </a:solidFill>
                <a:latin typeface="Duplicate Sans Regular" pitchFamily="50" charset="0"/>
                <a:ea typeface="Helvetica Neue" charset="0"/>
                <a:cs typeface="Arial" panose="020B0604020202020204" pitchFamily="34" charset="0"/>
              </a:rPr>
              <a:t>The Goals of SAIL</a:t>
            </a:r>
          </a:p>
        </p:txBody>
      </p:sp>
      <p:pic>
        <p:nvPicPr>
          <p:cNvPr id="34" name="Picture 33"/>
          <p:cNvPicPr>
            <a:picLocks noChangeAspect="1"/>
          </p:cNvPicPr>
          <p:nvPr/>
        </p:nvPicPr>
        <p:blipFill rotWithShape="1">
          <a:blip r:embed="rId3"/>
          <a:srcRect b="12456"/>
          <a:stretch/>
        </p:blipFill>
        <p:spPr>
          <a:xfrm>
            <a:off x="368300" y="2517555"/>
            <a:ext cx="3737172" cy="3378420"/>
          </a:xfrm>
          <a:prstGeom prst="rect">
            <a:avLst/>
          </a:prstGeom>
        </p:spPr>
      </p:pic>
      <p:pic>
        <p:nvPicPr>
          <p:cNvPr id="43" name="Picture 42"/>
          <p:cNvPicPr>
            <a:picLocks noChangeAspect="1"/>
          </p:cNvPicPr>
          <p:nvPr/>
        </p:nvPicPr>
        <p:blipFill rotWithShape="1">
          <a:blip r:embed="rId4"/>
          <a:srcRect b="14325"/>
          <a:stretch/>
        </p:blipFill>
        <p:spPr>
          <a:xfrm>
            <a:off x="4181690" y="2259005"/>
            <a:ext cx="3828620" cy="3525672"/>
          </a:xfrm>
          <a:prstGeom prst="rect">
            <a:avLst/>
          </a:prstGeom>
        </p:spPr>
      </p:pic>
      <p:pic>
        <p:nvPicPr>
          <p:cNvPr id="51" name="Picture 50"/>
          <p:cNvPicPr>
            <a:picLocks noChangeAspect="1"/>
          </p:cNvPicPr>
          <p:nvPr/>
        </p:nvPicPr>
        <p:blipFill rotWithShape="1">
          <a:blip r:embed="rId5"/>
          <a:srcRect b="16771"/>
          <a:stretch/>
        </p:blipFill>
        <p:spPr>
          <a:xfrm>
            <a:off x="8267548" y="2322320"/>
            <a:ext cx="3505504" cy="3364105"/>
          </a:xfrm>
          <a:prstGeom prst="rect">
            <a:avLst/>
          </a:prstGeom>
        </p:spPr>
      </p:pic>
      <p:sp>
        <p:nvSpPr>
          <p:cNvPr id="2" name="Rectangle 1">
            <a:extLst>
              <a:ext uri="{FF2B5EF4-FFF2-40B4-BE49-F238E27FC236}">
                <a16:creationId xmlns:a16="http://schemas.microsoft.com/office/drawing/2014/main" id="{AA875AA3-76C2-42D1-BA48-AEBCD8A429FB}"/>
              </a:ext>
            </a:extLst>
          </p:cNvPr>
          <p:cNvSpPr/>
          <p:nvPr/>
        </p:nvSpPr>
        <p:spPr>
          <a:xfrm>
            <a:off x="4181690" y="2162175"/>
            <a:ext cx="7642010" cy="3867150"/>
          </a:xfrm>
          <a:prstGeom prst="rect">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5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16233</TotalTime>
  <Words>2202</Words>
  <Application>Microsoft Macintosh PowerPoint</Application>
  <PresentationFormat>Widescreen</PresentationFormat>
  <Paragraphs>484</Paragraphs>
  <Slides>28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Duplicate Sans</vt:lpstr>
      <vt:lpstr>Duplicate Sans Regular</vt:lpstr>
      <vt:lpstr>Roboto</vt:lpstr>
      <vt:lpstr>Office Theme</vt:lpstr>
      <vt:lpstr>Lifelong Experiential Learning: SAIL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Talgar, Cigdem</dc:creator>
  <cp:lastModifiedBy>Sweet, Michael</cp:lastModifiedBy>
  <cp:revision>178</cp:revision>
  <cp:lastPrinted>2018-10-16T20:50:47Z</cp:lastPrinted>
  <dcterms:created xsi:type="dcterms:W3CDTF">2018-02-13T01:39:20Z</dcterms:created>
  <dcterms:modified xsi:type="dcterms:W3CDTF">2019-04-09T13:34:44Z</dcterms:modified>
</cp:coreProperties>
</file>