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3"/>
  </p:notesMasterIdLst>
  <p:sldIdLst>
    <p:sldId id="272" r:id="rId5"/>
    <p:sldId id="273" r:id="rId6"/>
    <p:sldId id="281" r:id="rId7"/>
    <p:sldId id="279" r:id="rId8"/>
    <p:sldId id="270" r:id="rId9"/>
    <p:sldId id="280" r:id="rId10"/>
    <p:sldId id="282" r:id="rId11"/>
    <p:sldId id="278" r:id="rId12"/>
    <p:sldId id="276" r:id="rId13"/>
    <p:sldId id="284" r:id="rId14"/>
    <p:sldId id="275" r:id="rId15"/>
    <p:sldId id="286" r:id="rId16"/>
    <p:sldId id="289" r:id="rId17"/>
    <p:sldId id="290" r:id="rId18"/>
    <p:sldId id="292" r:id="rId19"/>
    <p:sldId id="287" r:id="rId20"/>
    <p:sldId id="291" r:id="rId21"/>
    <p:sldId id="288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40" userDrawn="1">
          <p15:clr>
            <a:srgbClr val="A4A3A4"/>
          </p15:clr>
        </p15:guide>
        <p15:guide id="2" pos="4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B2C"/>
    <a:srgbClr val="000000"/>
    <a:srgbClr val="595959"/>
    <a:srgbClr val="A4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77"/>
    <p:restoredTop sz="94676"/>
  </p:normalViewPr>
  <p:slideViewPr>
    <p:cSldViewPr snapToGrid="0" snapToObjects="1">
      <p:cViewPr varScale="1">
        <p:scale>
          <a:sx n="148" d="100"/>
          <a:sy n="148" d="100"/>
        </p:scale>
        <p:origin x="132" y="156"/>
      </p:cViewPr>
      <p:guideLst>
        <p:guide orient="horz" pos="1140"/>
        <p:guide pos="4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0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1ECA2-DFA0-DF48-9071-E41205367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596" y="46544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1;p2">
            <a:extLst>
              <a:ext uri="{FF2B5EF4-FFF2-40B4-BE49-F238E27FC236}">
                <a16:creationId xmlns:a16="http://schemas.microsoft.com/office/drawing/2014/main" id="{88010BA3-0DBE-B849-B11F-D01422E998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73278" y="744575"/>
            <a:ext cx="3459030" cy="3365512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D41B2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CFC1D340-0DE7-934B-8E2F-28D5D25BE8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8946" y="423049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A4804A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939500" y="1650999"/>
            <a:ext cx="3837000" cy="27681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0"/>
          <p:cNvSpPr txBox="1"/>
          <p:nvPr/>
        </p:nvSpPr>
        <p:spPr>
          <a:xfrm>
            <a:off x="7556500" y="18584"/>
            <a:ext cx="21528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44;p7">
            <a:extLst>
              <a:ext uri="{FF2B5EF4-FFF2-40B4-BE49-F238E27FC236}">
                <a16:creationId xmlns:a16="http://schemas.microsoft.com/office/drawing/2014/main" id="{4A9CC1FA-7323-3746-BFE1-73CE9AD148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7584"/>
            <a:ext cx="7556500" cy="898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64;p10">
            <a:extLst>
              <a:ext uri="{FF2B5EF4-FFF2-40B4-BE49-F238E27FC236}">
                <a16:creationId xmlns:a16="http://schemas.microsoft.com/office/drawing/2014/main" id="{52380825-AB03-EC4A-A6BA-4E392CE04671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67500" y="1650999"/>
            <a:ext cx="3837000" cy="27681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9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27AF8D-BC48-0E41-9629-DFDF9573E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42;p6">
            <a:extLst>
              <a:ext uri="{FF2B5EF4-FFF2-40B4-BE49-F238E27FC236}">
                <a16:creationId xmlns:a16="http://schemas.microsoft.com/office/drawing/2014/main" id="{C88F2F92-6A1B-2C4F-BC3D-BEC02BF1DB58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0F0052-1266-0F47-AF69-B9A51AF51E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66C3F1-3121-5C42-8839-101F7B012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76" name="Google Shape;76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rgbClr val="D41B2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73BD7B-66B0-974D-84D7-2943D5303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12" name="Google Shape;42;p6">
            <a:extLst>
              <a:ext uri="{FF2B5EF4-FFF2-40B4-BE49-F238E27FC236}">
                <a16:creationId xmlns:a16="http://schemas.microsoft.com/office/drawing/2014/main" id="{43BD1071-FDCA-6444-BC21-958E33345627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FED42E-2D8E-E34B-B927-5067E8396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3E484-9491-E94A-995B-4E35B2593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730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528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tx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45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tx1">
            <a:alpha val="18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D022B-C7D9-7844-907F-EF1F197E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092"/>
          <a:stretch/>
        </p:blipFill>
        <p:spPr>
          <a:xfrm>
            <a:off x="0" y="0"/>
            <a:ext cx="9204981" cy="5143500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0B22B-2380-F24C-A605-66C7057EA81F}"/>
              </a:ext>
            </a:extLst>
          </p:cNvPr>
          <p:cNvSpPr/>
          <p:nvPr userDrawn="1"/>
        </p:nvSpPr>
        <p:spPr>
          <a:xfrm>
            <a:off x="0" y="0"/>
            <a:ext cx="9204981" cy="51435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816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tx1">
            <a:alpha val="18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D022B-C7D9-7844-907F-EF1F197E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092"/>
          <a:stretch/>
        </p:blipFill>
        <p:spPr>
          <a:xfrm>
            <a:off x="0" y="0"/>
            <a:ext cx="9204981" cy="5143500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0B22B-2380-F24C-A605-66C7057EA81F}"/>
              </a:ext>
            </a:extLst>
          </p:cNvPr>
          <p:cNvSpPr/>
          <p:nvPr userDrawn="1"/>
        </p:nvSpPr>
        <p:spPr>
          <a:xfrm>
            <a:off x="0" y="0"/>
            <a:ext cx="9204981" cy="51435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799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bg2">
            <a:alpha val="18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D022B-C7D9-7844-907F-EF1F197E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092"/>
          <a:stretch/>
        </p:blipFill>
        <p:spPr>
          <a:xfrm>
            <a:off x="0" y="0"/>
            <a:ext cx="9204981" cy="5143500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0B22B-2380-F24C-A605-66C7057EA81F}"/>
              </a:ext>
            </a:extLst>
          </p:cNvPr>
          <p:cNvSpPr/>
          <p:nvPr userDrawn="1"/>
        </p:nvSpPr>
        <p:spPr>
          <a:xfrm>
            <a:off x="0" y="0"/>
            <a:ext cx="9204981" cy="514350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43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EE4079-FF3B-5F41-BEC1-870EDA4CF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03E8C-3591-7047-981F-25948AB79C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9" name="Google Shape;42;p6">
            <a:extLst>
              <a:ext uri="{FF2B5EF4-FFF2-40B4-BE49-F238E27FC236}">
                <a16:creationId xmlns:a16="http://schemas.microsoft.com/office/drawing/2014/main" id="{03CE8EB9-F713-0748-94ED-BF8DC57ED139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5991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bg2">
            <a:alpha val="18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D022B-C7D9-7844-907F-EF1F197E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092"/>
          <a:stretch/>
        </p:blipFill>
        <p:spPr>
          <a:xfrm>
            <a:off x="0" y="0"/>
            <a:ext cx="9204981" cy="5143500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0B22B-2380-F24C-A605-66C7057EA81F}"/>
              </a:ext>
            </a:extLst>
          </p:cNvPr>
          <p:cNvSpPr/>
          <p:nvPr userDrawn="1"/>
        </p:nvSpPr>
        <p:spPr>
          <a:xfrm>
            <a:off x="0" y="0"/>
            <a:ext cx="9204981" cy="514350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402"/>
            <a:ext cx="7499837" cy="1017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07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5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, sub title with image">
  <p:cSld name="Half page, sub title with image"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329184" y="235063"/>
            <a:ext cx="84582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  <a:defRPr sz="2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48" name="Google Shape;148;p32"/>
          <p:cNvCxnSpPr/>
          <p:nvPr/>
        </p:nvCxnSpPr>
        <p:spPr>
          <a:xfrm>
            <a:off x="429235" y="751390"/>
            <a:ext cx="991500" cy="0"/>
          </a:xfrm>
          <a:prstGeom prst="straightConnector1">
            <a:avLst/>
          </a:prstGeom>
          <a:noFill/>
          <a:ln w="28575" cap="rnd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32"/>
          <p:cNvSpPr txBox="1">
            <a:spLocks noGrp="1"/>
          </p:cNvSpPr>
          <p:nvPr>
            <p:ph type="subTitle" idx="1"/>
          </p:nvPr>
        </p:nvSpPr>
        <p:spPr>
          <a:xfrm>
            <a:off x="477000" y="791600"/>
            <a:ext cx="8310300" cy="27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body" idx="2"/>
          </p:nvPr>
        </p:nvSpPr>
        <p:spPr>
          <a:xfrm>
            <a:off x="507425" y="1329475"/>
            <a:ext cx="3359400" cy="3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7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0C8C45B-D057-6342-89CF-A9746CCD6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05049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D41B2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822E49-CA34-D54F-AE6A-87FCDA1873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10" name="Google Shape;42;p6">
            <a:extLst>
              <a:ext uri="{FF2B5EF4-FFF2-40B4-BE49-F238E27FC236}">
                <a16:creationId xmlns:a16="http://schemas.microsoft.com/office/drawing/2014/main" id="{F637B42A-14AE-4349-BE52-D91450910A45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124BAB-8160-E64C-BB3E-4CD6C513C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7A8AF4-1608-9E4F-A27D-8669000AD0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9" name="Google Shape;42;p6">
            <a:extLst>
              <a:ext uri="{FF2B5EF4-FFF2-40B4-BE49-F238E27FC236}">
                <a16:creationId xmlns:a16="http://schemas.microsoft.com/office/drawing/2014/main" id="{469E5E8E-49A8-0D42-B834-C33196638CA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89CBF7-0973-604D-A6D5-A61FFFBA0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69C233-E2E8-EF41-8281-5C0BE21564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10" name="Google Shape;42;p6">
            <a:extLst>
              <a:ext uri="{FF2B5EF4-FFF2-40B4-BE49-F238E27FC236}">
                <a16:creationId xmlns:a16="http://schemas.microsoft.com/office/drawing/2014/main" id="{265D935D-89AD-4F42-AE87-027CD3C18C7A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9FD4CDD-8708-4641-AAD9-C2BEDF8E7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068590-5768-454B-94A4-9850AC20C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9" name="Google Shape;42;p6">
            <a:extLst>
              <a:ext uri="{FF2B5EF4-FFF2-40B4-BE49-F238E27FC236}">
                <a16:creationId xmlns:a16="http://schemas.microsoft.com/office/drawing/2014/main" id="{DE6679C2-6EF3-AA4B-8E39-8C3D2D6B9946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C2D405D-43EC-0A44-AF3D-7AE89E32DC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0" y="237583"/>
            <a:ext cx="5245656" cy="2202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234462" y="3990648"/>
            <a:ext cx="5011194" cy="1066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40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068590-5768-454B-94A4-9850AC20C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9" name="Google Shape;42;p6">
            <a:extLst>
              <a:ext uri="{FF2B5EF4-FFF2-40B4-BE49-F238E27FC236}">
                <a16:creationId xmlns:a16="http://schemas.microsoft.com/office/drawing/2014/main" id="{DE6679C2-6EF3-AA4B-8E39-8C3D2D6B9946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45;p7">
            <a:extLst>
              <a:ext uri="{FF2B5EF4-FFF2-40B4-BE49-F238E27FC236}">
                <a16:creationId xmlns:a16="http://schemas.microsoft.com/office/drawing/2014/main" id="{EF9FB03B-7366-734C-A62A-CA3BAE53FCC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234462" y="3320816"/>
            <a:ext cx="5011195" cy="6435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15240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29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4F1E86-C5F9-4D4F-9F88-CD34A7D1E4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0" y="237583"/>
            <a:ext cx="4449170" cy="2202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234462" y="3990648"/>
            <a:ext cx="5011194" cy="1066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40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45;p7">
            <a:extLst>
              <a:ext uri="{FF2B5EF4-FFF2-40B4-BE49-F238E27FC236}">
                <a16:creationId xmlns:a16="http://schemas.microsoft.com/office/drawing/2014/main" id="{EF9FB03B-7366-734C-A62A-CA3BAE53FCC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234462" y="3320816"/>
            <a:ext cx="5011195" cy="6435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15240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85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37A84E-3FD1-F345-9D17-43379B7E2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61" name="Google Shape;61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A4804A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0"/>
          <p:cNvSpPr txBox="1"/>
          <p:nvPr/>
        </p:nvSpPr>
        <p:spPr>
          <a:xfrm>
            <a:off x="0" y="4703625"/>
            <a:ext cx="21528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8C872-41A9-F048-8BEB-C28551C5B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11" name="Google Shape;44;p7">
            <a:extLst>
              <a:ext uri="{FF2B5EF4-FFF2-40B4-BE49-F238E27FC236}">
                <a16:creationId xmlns:a16="http://schemas.microsoft.com/office/drawing/2014/main" id="{1AB1107D-17DA-B943-AC29-A3D5AF0AE7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7583"/>
            <a:ext cx="4462818" cy="2202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82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A1F432-6C12-264A-9AAD-2673E0C4E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36469"/>
            <a:ext cx="8520600" cy="349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FBBD272-7BE3-5C41-BC97-860AED3A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4639"/>
            <a:ext cx="8520600" cy="77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62" r:id="rId2"/>
    <p:sldLayoutId id="2147483648" r:id="rId3"/>
    <p:sldLayoutId id="2147483649" r:id="rId4"/>
    <p:sldLayoutId id="2147483651" r:id="rId5"/>
    <p:sldLayoutId id="2147483653" r:id="rId6"/>
    <p:sldLayoutId id="2147483664" r:id="rId7"/>
    <p:sldLayoutId id="2147483671" r:id="rId8"/>
    <p:sldLayoutId id="2147483675" r:id="rId9"/>
    <p:sldLayoutId id="2147483674" r:id="rId10"/>
    <p:sldLayoutId id="2147483657" r:id="rId11"/>
    <p:sldLayoutId id="2147483658" r:id="rId12"/>
    <p:sldLayoutId id="2147483659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3" r:id="rId20"/>
    <p:sldLayoutId id="2147483661" r:id="rId21"/>
    <p:sldLayoutId id="214748367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1" i="0" u="none" strike="noStrike" cap="none">
          <a:solidFill>
            <a:schemeClr val="accent1">
              <a:lumMod val="40000"/>
              <a:lumOff val="60000"/>
            </a:schemeClr>
          </a:solidFill>
          <a:latin typeface="Lato" panose="020F0502020204030203" pitchFamily="34" charset="77"/>
          <a:ea typeface="Lato" panose="020F0502020204030203" pitchFamily="34" charset="77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Lato" panose="020F0502020204030203" pitchFamily="34" charset="77"/>
          <a:ea typeface="Lato" panose="020F0502020204030203" pitchFamily="34" charset="77"/>
          <a:cs typeface="Arial"/>
          <a:sym typeface="Arial"/>
        </a:defRPr>
      </a:lvl1pPr>
      <a:lvl2pPr marL="285750" marR="0" lvl="1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800" b="0" i="0" u="none" strike="noStrike" cap="none">
          <a:solidFill>
            <a:srgbClr val="000000"/>
          </a:solidFill>
          <a:latin typeface="Lato" panose="020F0502020204030203" pitchFamily="34" charset="77"/>
          <a:ea typeface="Lato" panose="020F0502020204030203" pitchFamily="34" charset="77"/>
          <a:cs typeface="Arial"/>
          <a:sym typeface="Arial"/>
        </a:defRPr>
      </a:lvl2pPr>
      <a:lvl3pPr marL="285750" marR="0" lvl="2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800" b="0" i="0" u="none" strike="noStrike" cap="none">
          <a:solidFill>
            <a:srgbClr val="000000"/>
          </a:solidFill>
          <a:latin typeface="Lato" panose="020F0502020204030203" pitchFamily="34" charset="77"/>
          <a:ea typeface="Lato" panose="020F0502020204030203" pitchFamily="34" charset="77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.simpson@northeastern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rends.collegeboard.org/college-pricing/figures-tables/average-estimated-undergraduate-budgets-2018-1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acs.org/research/studentwatchfindings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opub/ted/2016/college-tuition-and-fees-increase-63-percent-since-january-2006.htm" TargetMode="External"/><Relationship Id="rId2" Type="http://schemas.openxmlformats.org/officeDocument/2006/relationships/hyperlink" Target="https://www.gao.gov/products/GAO-13-36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6236B-9EFA-BC42-A064-5AFB855B8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213"/>
            <a:ext cx="5092906" cy="33057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DF370CA-3A70-AA4B-95F2-3E5D9AB48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6F812B6-1E80-5742-9014-E830AF047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0719F-E224-9E42-9900-5F413125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00968"/>
            <a:ext cx="8520600" cy="66929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Case study: Biology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8451068-FF82-4B34-9B01-72CBC20195B9}"/>
              </a:ext>
            </a:extLst>
          </p:cNvPr>
          <p:cNvSpPr txBox="1">
            <a:spLocks/>
          </p:cNvSpPr>
          <p:nvPr/>
        </p:nvSpPr>
        <p:spPr>
          <a:xfrm>
            <a:off x="311700" y="1070263"/>
            <a:ext cx="6941155" cy="1361209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41B2C"/>
                </a:solidFill>
                <a:latin typeface="Lato" panose="020F0502020204030203" pitchFamily="34" charset="77"/>
                <a:ea typeface="Lato" panose="020F0502020204030203" pitchFamily="34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2018, Fall semester: BIOL 1111, BIOL 1113, BIOL 1115 replace $90 textbook with $0 open textbook</a:t>
            </a:r>
          </a:p>
          <a:p>
            <a:endParaRPr lang="en-US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$36,970 savings (411 students) </a:t>
            </a:r>
          </a:p>
          <a:p>
            <a:endParaRPr lang="en-US" sz="2000" b="0" dirty="0"/>
          </a:p>
          <a:p>
            <a:endParaRPr lang="en-US" sz="2000" b="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04D6EBD-00BD-4EAD-8FF7-9B513FEB9356}"/>
              </a:ext>
            </a:extLst>
          </p:cNvPr>
          <p:cNvSpPr txBox="1">
            <a:spLocks/>
          </p:cNvSpPr>
          <p:nvPr/>
        </p:nvSpPr>
        <p:spPr>
          <a:xfrm>
            <a:off x="301281" y="2571750"/>
            <a:ext cx="6951573" cy="561318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41B2C"/>
                </a:solidFill>
                <a:latin typeface="Lato" panose="020F0502020204030203" pitchFamily="34" charset="77"/>
                <a:ea typeface="Lato" panose="020F0502020204030203" pitchFamily="34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$39,670 in savings</a:t>
            </a:r>
          </a:p>
          <a:p>
            <a:endParaRPr lang="en-US" sz="2000" b="0" dirty="0"/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46581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0719F-E224-9E42-9900-5F413125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00968"/>
            <a:ext cx="8520600" cy="5727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Getting started: finding and evaluating OERs</a:t>
            </a:r>
          </a:p>
        </p:txBody>
      </p:sp>
      <p:pic>
        <p:nvPicPr>
          <p:cNvPr id="2050" name="Picture 2" descr="https://www.insidehighered.com/sites/default/server_files/media/oer%20slide%202.jpg">
            <a:extLst>
              <a:ext uri="{FF2B5EF4-FFF2-40B4-BE49-F238E27FC236}">
                <a16:creationId xmlns:a16="http://schemas.microsoft.com/office/drawing/2014/main" id="{4970AB0E-43F5-4127-86A9-6471AF9DF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140"/>
            <a:ext cx="7204531" cy="38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7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2136FA-4318-4AE8-81FD-1077B5DEC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317156"/>
            <a:ext cx="2391071" cy="700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C1CC80-2376-4804-858A-7CA5F6A8F1ED}"/>
              </a:ext>
            </a:extLst>
          </p:cNvPr>
          <p:cNvSpPr/>
          <p:nvPr/>
        </p:nvSpPr>
        <p:spPr>
          <a:xfrm>
            <a:off x="2286000" y="20946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68F11-1FB1-4516-A3B4-BAE92F5D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1294775"/>
            <a:ext cx="7790713" cy="20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0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C5C73-6730-41C7-8365-B8094BC6C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6678F-3BFE-4707-BF37-B6B92552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095376"/>
            <a:ext cx="6237944" cy="341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9620C2-FFB4-4EF7-BE09-BEE22B449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234310"/>
            <a:ext cx="2230954" cy="68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9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C5C73-6730-41C7-8365-B8094BC6C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1F1A7-02FF-4F0F-9116-D94433FA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20" y="355549"/>
            <a:ext cx="2431430" cy="520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6C5733-4927-43D7-9090-D733ED3CF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20" y="1093527"/>
            <a:ext cx="7153378" cy="31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9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C5C73-6730-41C7-8365-B8094BC6C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34D52B-99E6-4B66-98A3-3079C817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20" y="330627"/>
            <a:ext cx="1857375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408170-EDA1-443D-A0CA-F133F39E8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19" y="998113"/>
            <a:ext cx="6523217" cy="39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6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4454-EC03-4D56-B86A-AF5D7881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George Mason University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Metafinder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C5C73-6730-41C7-8365-B8094BC6C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1C9A9-69F6-4F53-AF11-F12EA7A1A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152475"/>
            <a:ext cx="65722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2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4454-EC03-4D56-B86A-AF5D7881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Affordable Course Materials guide for faculty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C5C73-6730-41C7-8365-B8094BC6C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3F3EDD3-CA08-4F4D-839A-F0FE723E0E0B}"/>
              </a:ext>
            </a:extLst>
          </p:cNvPr>
          <p:cNvSpPr txBox="1">
            <a:spLocks/>
          </p:cNvSpPr>
          <p:nvPr/>
        </p:nvSpPr>
        <p:spPr>
          <a:xfrm>
            <a:off x="311700" y="1301276"/>
            <a:ext cx="7602368" cy="540327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41B2C"/>
                </a:solidFill>
                <a:latin typeface="Lato" panose="020F0502020204030203" pitchFamily="34" charset="77"/>
                <a:ea typeface="Lato" panose="020F0502020204030203" pitchFamily="34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https://subjectguides.lib.neu.e/du/affordablecoursematerials/faculty</a:t>
            </a:r>
          </a:p>
          <a:p>
            <a:endParaRPr lang="en-US" sz="2000" b="0" dirty="0"/>
          </a:p>
          <a:p>
            <a:endParaRPr lang="en-US" sz="2000" b="0" dirty="0"/>
          </a:p>
          <a:p>
            <a:r>
              <a:rPr lang="en-US" sz="2000" b="0" dirty="0"/>
              <a:t>Connect with textbook and other OER repositories</a:t>
            </a:r>
          </a:p>
          <a:p>
            <a:endParaRPr lang="en-US" sz="2000" b="0" dirty="0"/>
          </a:p>
          <a:p>
            <a:r>
              <a:rPr lang="en-US" sz="2000" i="1" dirty="0"/>
              <a:t>Contact:</a:t>
            </a:r>
          </a:p>
          <a:p>
            <a:r>
              <a:rPr lang="en-US" sz="2000" i="1" dirty="0"/>
              <a:t>Evan Simpson, Associate Dean for Research and Learning </a:t>
            </a:r>
            <a:r>
              <a:rPr lang="en-US" sz="2000" i="1" dirty="0">
                <a:hlinkClick r:id="rId2"/>
              </a:rPr>
              <a:t>e.simpson@northeastern.edu</a:t>
            </a:r>
            <a:r>
              <a:rPr lang="en-US" sz="2000" i="1" dirty="0"/>
              <a:t>, x4920</a:t>
            </a:r>
          </a:p>
        </p:txBody>
      </p:sp>
    </p:spTree>
    <p:extLst>
      <p:ext uri="{BB962C8B-B14F-4D97-AF65-F5344CB8AC3E}">
        <p14:creationId xmlns:p14="http://schemas.microsoft.com/office/powerpoint/2010/main" val="305496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79274B-B604-964A-866A-4AA19C97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Future considerations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318D61-45C0-6348-A0FD-9B7ACBE8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188356" cy="3416400"/>
          </a:xfrm>
        </p:spPr>
        <p:txBody>
          <a:bodyPr>
            <a:normAutofit lnSpcReduction="10000"/>
          </a:bodyPr>
          <a:lstStyle/>
          <a:p>
            <a:pPr marL="1397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Collaboration: identifying expertise on campus; knowing more about what services/support different organizations on campus provide; develop</a:t>
            </a:r>
          </a:p>
          <a:p>
            <a:pPr marL="1397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centralized support portal?</a:t>
            </a:r>
          </a:p>
          <a:p>
            <a:pPr marL="1397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OER models: identify modes and models for creating OERs</a:t>
            </a:r>
          </a:p>
          <a:p>
            <a:pPr marL="1397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textbook replacement to student-created OERs, and everything in between</a:t>
            </a:r>
          </a:p>
          <a:p>
            <a:pPr marL="1397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Funding: incentivizing adoption or creation of OERs; expanding licenses/adding subscriptions </a:t>
            </a:r>
          </a:p>
          <a:p>
            <a:pPr marL="1397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Platforms: explore and invest in platforms that help instructors integrate content in new ways; that catalyze deeper student engagement with course resources… </a:t>
            </a:r>
          </a:p>
        </p:txBody>
      </p:sp>
    </p:spTree>
    <p:extLst>
      <p:ext uri="{BB962C8B-B14F-4D97-AF65-F5344CB8AC3E}">
        <p14:creationId xmlns:p14="http://schemas.microsoft.com/office/powerpoint/2010/main" val="384102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79274B-B604-964A-866A-4AA19C97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Open Educational Resources (OERs)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318D61-45C0-6348-A0FD-9B7ACBE81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“Open” = Openly licensed </a:t>
            </a:r>
          </a:p>
          <a:p>
            <a:pPr marL="1397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Public domain or copyright holder has waived some rights (e.g., Creative Commons License)  </a:t>
            </a:r>
          </a:p>
          <a:p>
            <a:pPr marL="1397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 not need permission to: </a:t>
            </a:r>
          </a:p>
          <a:p>
            <a:pPr marL="1397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Use, Distribute, Modify/Remix</a:t>
            </a:r>
          </a:p>
          <a:p>
            <a:pPr marL="1397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Free or cheap, i.e. cost of print production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407732-7099-6041-A8A9-7F52B9BC35E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OERs=Textbooks and </a:t>
            </a:r>
          </a:p>
          <a:p>
            <a:pPr marL="5969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Images, video, audio</a:t>
            </a:r>
          </a:p>
          <a:p>
            <a:pPr marL="5969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Open access journal content or e-books…</a:t>
            </a:r>
          </a:p>
          <a:p>
            <a:pPr marL="5969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Chapters, other modular content</a:t>
            </a:r>
          </a:p>
          <a:p>
            <a:pPr marL="1397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Affordable course materials=</a:t>
            </a:r>
          </a:p>
          <a:p>
            <a:pPr marL="1397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OERs + utilize subscribed content 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8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0719F-E224-9E42-9900-5F413125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00968"/>
            <a:ext cx="8520600" cy="79398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Average Estimated Full-Time Undergraduate Budgets, 2018-19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*SOURCE: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College Board, Annual Survey of Colleges</a:t>
            </a:r>
            <a:br>
              <a:rPr lang="en-US" sz="2000" b="0" dirty="0"/>
            </a:br>
            <a:endParaRPr lang="en-US" sz="2000" dirty="0"/>
          </a:p>
        </p:txBody>
      </p:sp>
      <p:pic>
        <p:nvPicPr>
          <p:cNvPr id="1026" name="Picture 2" descr="https://trends.collegeboard.org/sites/default/files/cp-2018-figure-1.png">
            <a:extLst>
              <a:ext uri="{FF2B5EF4-FFF2-40B4-BE49-F238E27FC236}">
                <a16:creationId xmlns:a16="http://schemas.microsoft.com/office/drawing/2014/main" id="{03F2D90D-E660-497D-AE31-FF797003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50"/>
            <a:ext cx="9144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7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0719F-E224-9E42-9900-5F413125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00968"/>
            <a:ext cx="8520600" cy="79398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the bookstores report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*Source: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National Association of College Stores</a:t>
            </a:r>
            <a:br>
              <a:rPr lang="en-US" sz="2000" b="0" dirty="0"/>
            </a:b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E39C2-E5C8-4239-A0C4-4E1F8E38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37" y="1572521"/>
            <a:ext cx="56483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3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0719F-E224-9E42-9900-5F413125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00968"/>
            <a:ext cx="8520600" cy="95158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textbook marketplace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BEAEEE1-E913-4833-A599-35583FF76625}"/>
              </a:ext>
            </a:extLst>
          </p:cNvPr>
          <p:cNvSpPr txBox="1">
            <a:spLocks/>
          </p:cNvSpPr>
          <p:nvPr/>
        </p:nvSpPr>
        <p:spPr>
          <a:xfrm>
            <a:off x="311700" y="1507320"/>
            <a:ext cx="6941155" cy="809853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41B2C"/>
                </a:solidFill>
                <a:latin typeface="Lato" panose="020F0502020204030203" pitchFamily="34" charset="77"/>
                <a:ea typeface="Lato" panose="020F0502020204030203" pitchFamily="34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Textbook prices increased 82% between 2002 and 2012</a:t>
            </a:r>
          </a:p>
          <a:p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*Source: 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U.S. Government Accountability Office</a:t>
            </a:r>
            <a:endParaRPr lang="en-US" sz="1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87171DD-EB55-4FF2-8F56-8818E306EBB6}"/>
              </a:ext>
            </a:extLst>
          </p:cNvPr>
          <p:cNvSpPr txBox="1">
            <a:spLocks/>
          </p:cNvSpPr>
          <p:nvPr/>
        </p:nvSpPr>
        <p:spPr>
          <a:xfrm>
            <a:off x="311699" y="2469573"/>
            <a:ext cx="6941155" cy="809853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41B2C"/>
                </a:solidFill>
                <a:latin typeface="Lato" panose="020F0502020204030203" pitchFamily="34" charset="77"/>
                <a:ea typeface="Lato" panose="020F0502020204030203" pitchFamily="34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Textbook prices increased 88% between 2006 and 2016</a:t>
            </a:r>
          </a:p>
          <a:p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 Source: 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 of Labor Statistics</a:t>
            </a:r>
            <a:endParaRPr lang="en-US" sz="1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2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0719F-E224-9E42-9900-5F413125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00968"/>
            <a:ext cx="8520600" cy="5727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Affordable College Textbook Act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D695D-831B-4AC9-827F-74B881366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18" y="1040361"/>
            <a:ext cx="4201364" cy="36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0719F-E224-9E42-9900-5F413125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00968"/>
            <a:ext cx="8520600" cy="5727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Research on outcomes and assessment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BF6487-19FB-46C8-9213-C9796882BF26}"/>
              </a:ext>
            </a:extLst>
          </p:cNvPr>
          <p:cNvSpPr/>
          <p:nvPr/>
        </p:nvSpPr>
        <p:spPr>
          <a:xfrm>
            <a:off x="332508" y="1071109"/>
            <a:ext cx="7398327" cy="395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lnSpc>
                <a:spcPct val="120000"/>
              </a:lnSpc>
            </a:pPr>
            <a:r>
              <a:rPr lang="en-US" dirty="0">
                <a:latin typeface="Calibri" pitchFamily="34" charset="0"/>
              </a:rPr>
              <a:t>Fischer, L., Hilton, J., Robinson, T. &amp; Wiley, D. (2015). A multi-institutional study of the impact of </a:t>
            </a:r>
          </a:p>
          <a:p>
            <a:pPr marL="285750" lvl="2" indent="-285750">
              <a:lnSpc>
                <a:spcPct val="120000"/>
              </a:lnSpc>
            </a:pPr>
            <a:r>
              <a:rPr lang="en-US" dirty="0">
                <a:latin typeface="Calibri" pitchFamily="34" charset="0"/>
              </a:rPr>
              <a:t>open textbook adoption on the learning outcomes of post-secondary students. </a:t>
            </a:r>
            <a:r>
              <a:rPr lang="en-US" i="1" dirty="0">
                <a:latin typeface="Calibri" pitchFamily="34" charset="0"/>
              </a:rPr>
              <a:t>Journal of</a:t>
            </a:r>
          </a:p>
          <a:p>
            <a:pPr marL="285750" lvl="2" indent="-285750">
              <a:lnSpc>
                <a:spcPct val="120000"/>
              </a:lnSpc>
            </a:pPr>
            <a:r>
              <a:rPr lang="en-US" i="1" dirty="0">
                <a:latin typeface="Calibri" pitchFamily="34" charset="0"/>
              </a:rPr>
              <a:t>Computing in Higher Education</a:t>
            </a:r>
            <a:r>
              <a:rPr lang="en-US" dirty="0">
                <a:latin typeface="Calibri" pitchFamily="34" charset="0"/>
              </a:rPr>
              <a:t>. 27: 159-. doi:10.1007/s12528-015-9101-x</a:t>
            </a:r>
          </a:p>
          <a:p>
            <a:pPr marL="285750" lvl="2" indent="-285750">
              <a:lnSpc>
                <a:spcPct val="120000"/>
              </a:lnSpc>
            </a:pPr>
            <a:r>
              <a:rPr lang="en-US" i="1" dirty="0">
                <a:latin typeface="Calibri" pitchFamily="34" charset="0"/>
              </a:rPr>
              <a:t>	</a:t>
            </a:r>
          </a:p>
          <a:p>
            <a:pPr marL="285750" lvl="2" indent="-285750">
              <a:lnSpc>
                <a:spcPct val="120000"/>
              </a:lnSpc>
            </a:pPr>
            <a:r>
              <a:rPr lang="en-US" i="1" dirty="0">
                <a:latin typeface="Calibri" pitchFamily="34" charset="0"/>
              </a:rPr>
              <a:t>Studied nearly 5000 students using OER with a control group of over 11,000 students. Students</a:t>
            </a:r>
          </a:p>
          <a:p>
            <a:pPr marL="285750" lvl="2" indent="-285750">
              <a:lnSpc>
                <a:spcPct val="120000"/>
              </a:lnSpc>
            </a:pPr>
            <a:r>
              <a:rPr lang="en-US" i="1" dirty="0">
                <a:latin typeface="Calibri" pitchFamily="34" charset="0"/>
              </a:rPr>
              <a:t>using OER enrolled in a significantly higher number of credits in the following semester.  Almost no </a:t>
            </a:r>
          </a:p>
          <a:p>
            <a:pPr marL="285750" lvl="2" indent="-285750">
              <a:lnSpc>
                <a:spcPct val="120000"/>
              </a:lnSpc>
            </a:pPr>
            <a:r>
              <a:rPr lang="en-US" i="1" dirty="0">
                <a:latin typeface="Calibri" pitchFamily="34" charset="0"/>
              </a:rPr>
              <a:t>significant differences in completion rates. Course grades were mixed.</a:t>
            </a:r>
          </a:p>
          <a:p>
            <a:pPr marL="285750" lvl="2" indent="-285750">
              <a:lnSpc>
                <a:spcPct val="120000"/>
              </a:lnSpc>
            </a:pPr>
            <a:endParaRPr lang="en-US" dirty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Calibri" pitchFamily="34" charset="0"/>
              </a:rPr>
              <a:t>Wiley, D., Williams, L., </a:t>
            </a:r>
            <a:r>
              <a:rPr lang="en-US" dirty="0" err="1">
                <a:latin typeface="Calibri" pitchFamily="34" charset="0"/>
              </a:rPr>
              <a:t>DeMarte</a:t>
            </a:r>
            <a:r>
              <a:rPr lang="en-US" dirty="0">
                <a:latin typeface="Calibri" pitchFamily="34" charset="0"/>
              </a:rPr>
              <a:t>, D., &amp; Hilton, J. (2016). The Tidewater Z-Degree and the INTRO model for sustaining OER adoption. </a:t>
            </a:r>
            <a:r>
              <a:rPr lang="en-US" i="1" dirty="0">
                <a:latin typeface="Calibri" pitchFamily="34" charset="0"/>
              </a:rPr>
              <a:t>Education Policy Analysis Archives, 23</a:t>
            </a:r>
            <a:r>
              <a:rPr lang="en-US" dirty="0">
                <a:latin typeface="Calibri" pitchFamily="34" charset="0"/>
              </a:rPr>
              <a:t>(41). </a:t>
            </a:r>
          </a:p>
          <a:p>
            <a:pPr>
              <a:lnSpc>
                <a:spcPct val="120000"/>
              </a:lnSpc>
            </a:pPr>
            <a:endParaRPr lang="en-US" i="1" dirty="0">
              <a:latin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i="1" dirty="0">
                <a:latin typeface="Calibri" pitchFamily="34" charset="0"/>
              </a:rPr>
              <a:t>Studied Tidewater Community College (Virginia) Z-Degree in Fall 2013: Compared drop rates, withdrawal rates, and final grades. Course throughput rate improved with the Z degree program that uses OER in place of commercial textbooks over students in the non-Z degree classes. </a:t>
            </a:r>
          </a:p>
          <a:p>
            <a:pPr lvl="1">
              <a:lnSpc>
                <a:spcPct val="120000"/>
              </a:lnSpc>
            </a:pPr>
            <a:r>
              <a:rPr lang="en-US" i="1" dirty="0">
                <a:latin typeface="Calibri" pitchFamily="34" charset="0"/>
              </a:rPr>
              <a:t>Showed that drop rates are fewer with OER. </a:t>
            </a:r>
          </a:p>
        </p:txBody>
      </p:sp>
    </p:spTree>
    <p:extLst>
      <p:ext uri="{BB962C8B-B14F-4D97-AF65-F5344CB8AC3E}">
        <p14:creationId xmlns:p14="http://schemas.microsoft.com/office/powerpoint/2010/main" val="198608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0719F-E224-9E42-9900-5F413125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00968"/>
            <a:ext cx="8520600" cy="66929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students manage cost of textbooks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9CC884-CF0B-4E18-ADDB-16B1A9A2BF36}"/>
              </a:ext>
            </a:extLst>
          </p:cNvPr>
          <p:cNvSpPr txBox="1">
            <a:spLocks/>
          </p:cNvSpPr>
          <p:nvPr/>
        </p:nvSpPr>
        <p:spPr>
          <a:xfrm>
            <a:off x="311701" y="1080655"/>
            <a:ext cx="6243646" cy="540327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41B2C"/>
                </a:solidFill>
                <a:latin typeface="Lato" panose="020F0502020204030203" pitchFamily="34" charset="77"/>
                <a:ea typeface="Lato" panose="020F0502020204030203" pitchFamily="34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85% seek a free copy online                                           [+21%] </a:t>
            </a:r>
          </a:p>
          <a:p>
            <a:endParaRPr lang="en-US" sz="2000" b="0" dirty="0"/>
          </a:p>
          <a:p>
            <a:endParaRPr lang="en-US" sz="2000" b="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69020D-3F8F-470C-9573-AAB8904A1DC0}"/>
              </a:ext>
            </a:extLst>
          </p:cNvPr>
          <p:cNvSpPr txBox="1">
            <a:spLocks/>
          </p:cNvSpPr>
          <p:nvPr/>
        </p:nvSpPr>
        <p:spPr>
          <a:xfrm>
            <a:off x="311701" y="3609715"/>
            <a:ext cx="6243646" cy="540327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41B2C"/>
                </a:solidFill>
                <a:latin typeface="Lato" panose="020F0502020204030203" pitchFamily="34" charset="77"/>
                <a:ea typeface="Lato" panose="020F0502020204030203" pitchFamily="34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35% use older editions                                                       [-4%] </a:t>
            </a:r>
          </a:p>
          <a:p>
            <a:endParaRPr lang="en-US" sz="2000" b="0" dirty="0"/>
          </a:p>
          <a:p>
            <a:endParaRPr lang="en-US" sz="2000" b="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B6D30C9-B2AE-4A98-8DD1-356804612D15}"/>
              </a:ext>
            </a:extLst>
          </p:cNvPr>
          <p:cNvSpPr txBox="1">
            <a:spLocks/>
          </p:cNvSpPr>
          <p:nvPr/>
        </p:nvSpPr>
        <p:spPr>
          <a:xfrm>
            <a:off x="301282" y="1694122"/>
            <a:ext cx="6254065" cy="540327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41B2C"/>
                </a:solidFill>
                <a:latin typeface="Lato" panose="020F0502020204030203" pitchFamily="34" charset="77"/>
                <a:ea typeface="Lato" panose="020F0502020204030203" pitchFamily="34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52% delay purchase                                                         [+23%] </a:t>
            </a:r>
          </a:p>
          <a:p>
            <a:endParaRPr lang="en-US" sz="2000" b="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E7B31E7-85A8-4E48-8906-4C1942583C0A}"/>
              </a:ext>
            </a:extLst>
          </p:cNvPr>
          <p:cNvSpPr txBox="1">
            <a:spLocks/>
          </p:cNvSpPr>
          <p:nvPr/>
        </p:nvSpPr>
        <p:spPr>
          <a:xfrm>
            <a:off x="311700" y="4241525"/>
            <a:ext cx="6243647" cy="540327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41B2C"/>
                </a:solidFill>
                <a:latin typeface="Lato" panose="020F0502020204030203" pitchFamily="34" charset="77"/>
                <a:ea typeface="Lato" panose="020F0502020204030203" pitchFamily="34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8% choose courses based on the cost                             [-2%]</a:t>
            </a:r>
          </a:p>
          <a:p>
            <a:endParaRPr lang="en-US" sz="2000" b="0" dirty="0"/>
          </a:p>
          <a:p>
            <a:endParaRPr lang="en-US" sz="2000" b="0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023D8E1-58CC-422D-BD77-D5B556875258}"/>
              </a:ext>
            </a:extLst>
          </p:cNvPr>
          <p:cNvSpPr txBox="1">
            <a:spLocks/>
          </p:cNvSpPr>
          <p:nvPr/>
        </p:nvSpPr>
        <p:spPr>
          <a:xfrm>
            <a:off x="311700" y="2325932"/>
            <a:ext cx="6243647" cy="540327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41B2C"/>
                </a:solidFill>
                <a:latin typeface="Lato" panose="020F0502020204030203" pitchFamily="34" charset="77"/>
                <a:ea typeface="Lato" panose="020F0502020204030203" pitchFamily="34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share                                                                             [+2%] </a:t>
            </a:r>
          </a:p>
          <a:p>
            <a:endParaRPr lang="en-US" sz="2000" b="0" dirty="0"/>
          </a:p>
          <a:p>
            <a:r>
              <a:rPr lang="en-US" sz="2000" b="0" dirty="0"/>
              <a:t>     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39CFF619-67BA-45EF-8F00-63C3CC1904FA}"/>
              </a:ext>
            </a:extLst>
          </p:cNvPr>
          <p:cNvSpPr txBox="1">
            <a:spLocks/>
          </p:cNvSpPr>
          <p:nvPr/>
        </p:nvSpPr>
        <p:spPr>
          <a:xfrm>
            <a:off x="301282" y="2957742"/>
            <a:ext cx="6243647" cy="540327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41B2C"/>
                </a:solidFill>
                <a:latin typeface="Lato" panose="020F0502020204030203" pitchFamily="34" charset="77"/>
                <a:ea typeface="Lato" panose="020F0502020204030203" pitchFamily="34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39% do not purchase                                                       [+15%] </a:t>
            </a:r>
          </a:p>
          <a:p>
            <a:endParaRPr lang="en-US" sz="2000" b="0" dirty="0"/>
          </a:p>
          <a:p>
            <a:r>
              <a:rPr lang="en-US" sz="2000" b="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9872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0719F-E224-9E42-9900-5F413125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00968"/>
            <a:ext cx="8520600" cy="66929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Case study: Biology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560D5D7-3281-46ED-8799-B5F462BE2E90}"/>
              </a:ext>
            </a:extLst>
          </p:cNvPr>
          <p:cNvSpPr txBox="1">
            <a:spLocks/>
          </p:cNvSpPr>
          <p:nvPr/>
        </p:nvSpPr>
        <p:spPr>
          <a:xfrm>
            <a:off x="311699" y="1070264"/>
            <a:ext cx="6941155" cy="1350818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41B2C"/>
                </a:solidFill>
                <a:latin typeface="Lato" panose="020F0502020204030203" pitchFamily="34" charset="77"/>
                <a:ea typeface="Lato" panose="020F0502020204030203" pitchFamily="34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2018, Summer Term 1: BIOL 1111 replaces $90 textbook with $0 open textbook</a:t>
            </a:r>
          </a:p>
          <a:p>
            <a:endParaRPr lang="en-US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$2,700 savings (30 students) </a:t>
            </a:r>
          </a:p>
          <a:p>
            <a:endParaRPr lang="en-US" sz="2000" b="0" dirty="0"/>
          </a:p>
          <a:p>
            <a:endParaRPr lang="en-US" sz="2000" b="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F6A2F13-72A7-4CA1-8521-B79207375C95}"/>
              </a:ext>
            </a:extLst>
          </p:cNvPr>
          <p:cNvSpPr txBox="1">
            <a:spLocks/>
          </p:cNvSpPr>
          <p:nvPr/>
        </p:nvSpPr>
        <p:spPr>
          <a:xfrm>
            <a:off x="301281" y="2618301"/>
            <a:ext cx="6951573" cy="561318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41B2C"/>
                </a:solidFill>
                <a:latin typeface="Lato" panose="020F0502020204030203" pitchFamily="34" charset="77"/>
                <a:ea typeface="Lato" panose="020F0502020204030203" pitchFamily="34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88% said the textbook was the same or higher in quality</a:t>
            </a:r>
          </a:p>
          <a:p>
            <a:endParaRPr lang="en-US" sz="2000" b="0" dirty="0"/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2118300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TEXPO2019_2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31B2C"/>
      </a:accent1>
      <a:accent2>
        <a:srgbClr val="212121"/>
      </a:accent2>
      <a:accent3>
        <a:srgbClr val="78909C"/>
      </a:accent3>
      <a:accent4>
        <a:srgbClr val="A38049"/>
      </a:accent4>
      <a:accent5>
        <a:srgbClr val="99A3B0"/>
      </a:accent5>
      <a:accent6>
        <a:srgbClr val="385775"/>
      </a:accent6>
      <a:hlink>
        <a:srgbClr val="D31B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PO Simpson OERs" id="{9142A16A-34B0-46AA-8C71-3A602E2E297A}" vid="{2F3B9490-E60B-490C-80B8-78720E9052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F0EC075-DA96-EF48-A78F-9BA7EE6213B3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8116FBD13D140B57CDEFD59103E30" ma:contentTypeVersion="8" ma:contentTypeDescription="Create a new document." ma:contentTypeScope="" ma:versionID="03a34b89e768d31e6cef3c5b0eca31a6">
  <xsd:schema xmlns:xsd="http://www.w3.org/2001/XMLSchema" xmlns:xs="http://www.w3.org/2001/XMLSchema" xmlns:p="http://schemas.microsoft.com/office/2006/metadata/properties" xmlns:ns2="44bf81aa-a70a-48de-ac9f-765c1a9f40d4" xmlns:ns3="674bbc7c-b967-4095-b2f0-1c6ed369715f" targetNamespace="http://schemas.microsoft.com/office/2006/metadata/properties" ma:root="true" ma:fieldsID="453edc0d9fdcf48bfbcb6aeb44d1b790" ns2:_="" ns3:_="">
    <xsd:import namespace="44bf81aa-a70a-48de-ac9f-765c1a9f40d4"/>
    <xsd:import namespace="674bbc7c-b967-4095-b2f0-1c6ed3697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f81aa-a70a-48de-ac9f-765c1a9f40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bbc7c-b967-4095-b2f0-1c6ed3697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4bbc7c-b967-4095-b2f0-1c6ed369715f">
      <UserInfo>
        <DisplayName>Sudbury, Lindsey</DisplayName>
        <AccountId>14</AccountId>
        <AccountType/>
      </UserInfo>
      <UserInfo>
        <DisplayName>Trowbridge, Stephanie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3C02C18-1526-4939-AA1A-FFA35856E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f81aa-a70a-48de-ac9f-765c1a9f40d4"/>
    <ds:schemaRef ds:uri="674bbc7c-b967-4095-b2f0-1c6ed3697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565FB5-53BF-4927-BB8D-79C9C22F2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A81758-C5F4-4F9A-BC46-A16B044E81DE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674bbc7c-b967-4095-b2f0-1c6ed369715f"/>
    <ds:schemaRef ds:uri="44bf81aa-a70a-48de-ac9f-765c1a9f40d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479</Words>
  <Application>Microsoft Office PowerPoint</Application>
  <PresentationFormat>On-screen Show (16:9)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Montserrat Medium</vt:lpstr>
      <vt:lpstr>Montserrat</vt:lpstr>
      <vt:lpstr>Calibri</vt:lpstr>
      <vt:lpstr>Lato</vt:lpstr>
      <vt:lpstr>Roboto</vt:lpstr>
      <vt:lpstr>Simple Light</vt:lpstr>
      <vt:lpstr>PowerPoint Presentation</vt:lpstr>
      <vt:lpstr>Open Educational Resources (OERs)</vt:lpstr>
      <vt:lpstr>Average Estimated Full-Time Undergraduate Budgets, 2018-19  *SOURCE: College Board, Annual Survey of Colleges </vt:lpstr>
      <vt:lpstr>What the bookstores report  *Source: National Association of College Stores </vt:lpstr>
      <vt:lpstr>The textbook marketplace </vt:lpstr>
      <vt:lpstr>Affordable College Textbook Act</vt:lpstr>
      <vt:lpstr>Research on outcomes and assessment</vt:lpstr>
      <vt:lpstr>How students manage cost of textbooks</vt:lpstr>
      <vt:lpstr>Case study: Biology</vt:lpstr>
      <vt:lpstr>Case study: Biology</vt:lpstr>
      <vt:lpstr>Getting started: finding and evaluating OERs</vt:lpstr>
      <vt:lpstr>PowerPoint Presentation</vt:lpstr>
      <vt:lpstr>PowerPoint Presentation</vt:lpstr>
      <vt:lpstr>PowerPoint Presentation</vt:lpstr>
      <vt:lpstr>PowerPoint Presentation</vt:lpstr>
      <vt:lpstr>George Mason University Metafinder</vt:lpstr>
      <vt:lpstr>Affordable Course Materials guide for faculty</vt:lpstr>
      <vt:lpstr>Future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Waterbury, Clair</dc:creator>
  <cp:lastModifiedBy>Simpson, Evan</cp:lastModifiedBy>
  <cp:revision>22</cp:revision>
  <dcterms:created xsi:type="dcterms:W3CDTF">2019-03-31T23:20:12Z</dcterms:created>
  <dcterms:modified xsi:type="dcterms:W3CDTF">2019-04-08T14:16:56Z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0x010100CE78116FBD13D140B57CDEFD59103E30</vt:lpwstr>
  </property>
</Properties>
</file>