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75" r:id="rId3"/>
    <p:sldId id="264" r:id="rId4"/>
    <p:sldId id="258" r:id="rId5"/>
    <p:sldId id="276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65B"/>
    <a:srgbClr val="60C9CE"/>
    <a:srgbClr val="FFFFFF"/>
    <a:srgbClr val="CE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86728"/>
  </p:normalViewPr>
  <p:slideViewPr>
    <p:cSldViewPr snapToGrid="0" snapToObjects="1">
      <p:cViewPr>
        <p:scale>
          <a:sx n="80" d="100"/>
          <a:sy n="80" d="100"/>
        </p:scale>
        <p:origin x="504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9D70-A326-8948-A994-D322553E326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F700-41EC-1E49-AF9F-93465661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9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7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67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3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When's the last time you learned something from Social Media?</a:t>
            </a:r>
          </a:p>
          <a:p>
            <a:r>
              <a:rPr lang="en-US" smtClean="0"/>
              <a:t>https://www.polleverywhere.com/multiple_choice_polls/hBFD2cUoovuhx28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past two</a:t>
            </a:r>
            <a:r>
              <a:rPr lang="en-US" baseline="0" dirty="0" smtClean="0"/>
              <a:t> years, ATS with S.I.T.E students have been researching </a:t>
            </a:r>
            <a:r>
              <a:rPr lang="en-US" baseline="0" dirty="0" err="1" smtClean="0"/>
              <a:t>mircolearning</a:t>
            </a:r>
            <a:r>
              <a:rPr lang="en-US" baseline="0" dirty="0" smtClean="0"/>
              <a:t>. Mention publication and case study research starting this fall (planning now).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Are you using Social Media for teaching and learning? If so, please share how you are using it.</a:t>
            </a:r>
          </a:p>
          <a:p>
            <a:r>
              <a:rPr lang="en-US" smtClean="0"/>
              <a:t>https://www.polleverywhere.com/free_text_polls/8ULpftTily50AAi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past two</a:t>
            </a:r>
            <a:r>
              <a:rPr lang="en-US" baseline="0" dirty="0" smtClean="0"/>
              <a:t> years, ATS with S.I.T.E students have been researching </a:t>
            </a:r>
            <a:r>
              <a:rPr lang="en-US" baseline="0" dirty="0" err="1" smtClean="0"/>
              <a:t>mircolearning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past two</a:t>
            </a:r>
            <a:r>
              <a:rPr lang="en-US" baseline="0" dirty="0" smtClean="0"/>
              <a:t> years, ATS with S.I.T.E students have been researching </a:t>
            </a:r>
            <a:r>
              <a:rPr lang="en-US" baseline="0" dirty="0" err="1" smtClean="0"/>
              <a:t>mircolearning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F700-41EC-1E49-AF9F-9346566101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8418-E08C-6A44-9EE4-D7A0A411CD7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6F8-9A9F-4A48-96A1-4540C0B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ts@northeastern.ed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29" b="1022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2929"/>
            <a:ext cx="12192000" cy="3738282"/>
          </a:xfrm>
          <a:prstGeom prst="rect">
            <a:avLst/>
          </a:prstGeom>
          <a:solidFill>
            <a:srgbClr val="60C9CE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Futura Medium" charset="0"/>
                <a:ea typeface="Futura Medium" charset="0"/>
                <a:cs typeface="Futura Medium" charset="0"/>
              </a:rPr>
              <a:t>MIRCOLEARNING WITH SOCIAL MEDIA:</a:t>
            </a:r>
          </a:p>
          <a:p>
            <a:pPr algn="ctr"/>
            <a:r>
              <a:rPr lang="en-US" sz="4000" dirty="0" smtClean="0">
                <a:latin typeface="Futura Medium" charset="0"/>
                <a:ea typeface="Futura Medium" charset="0"/>
                <a:cs typeface="Futura Medium" charset="0"/>
              </a:rPr>
              <a:t>Learning in Burst</a:t>
            </a:r>
          </a:p>
          <a:p>
            <a:pPr algn="ctr"/>
            <a:endParaRPr lang="en-US" sz="4000" dirty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r>
              <a:rPr lang="en-US" sz="2400" dirty="0" smtClean="0">
                <a:latin typeface="Futura Medium" charset="0"/>
                <a:ea typeface="Futura Medium" charset="0"/>
                <a:cs typeface="Futura Medium" charset="0"/>
              </a:rPr>
              <a:t>Stephanie Trowbridge . Clair Waterbury . Lindsey Sudbury</a:t>
            </a:r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96835" y="5661211"/>
            <a:ext cx="3787589" cy="119678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"/>
          <a:stretch/>
        </p:blipFill>
        <p:spPr>
          <a:xfrm>
            <a:off x="2133600" y="0"/>
            <a:ext cx="100584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621087"/>
            <a:ext cx="50695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EXAMPLES:</a:t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PROFESSOR JOHN WIHBEY</a:t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2700" i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Journalism</a:t>
            </a:r>
            <a:endParaRPr lang="en-US" sz="2700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3092171"/>
            <a:ext cx="4343399" cy="353321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Students create a socia</a:t>
            </a: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l graphic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#</a:t>
            </a:r>
            <a:r>
              <a:rPr lang="en-US" dirty="0" err="1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digiNU</a:t>
            </a:r>
            <a:endParaRPr lang="en-US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Instagram – profiles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Reading snippets on twitter</a:t>
            </a:r>
            <a:endParaRPr lang="en-US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42" y="621087"/>
            <a:ext cx="7364507" cy="5044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621087"/>
            <a:ext cx="5069542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EXAMPLE:</a:t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NORTHEASTERN U.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047" y="3092171"/>
            <a:ext cx="4343399" cy="34765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500" dirty="0" err="1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SnapChat</a:t>
            </a:r>
            <a:r>
              <a:rPr lang="en-US" sz="45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takeovers</a:t>
            </a:r>
          </a:p>
          <a:p>
            <a:pPr>
              <a:lnSpc>
                <a:spcPct val="120000"/>
              </a:lnSpc>
            </a:pPr>
            <a:r>
              <a:rPr lang="en-US" sz="45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Twitter quick tips</a:t>
            </a:r>
          </a:p>
          <a:p>
            <a:pPr>
              <a:lnSpc>
                <a:spcPct val="120000"/>
              </a:lnSpc>
            </a:pPr>
            <a:r>
              <a:rPr lang="en-US" sz="45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Twitter community connections</a:t>
            </a:r>
          </a:p>
          <a:p>
            <a:pPr>
              <a:lnSpc>
                <a:spcPct val="120000"/>
              </a:lnSpc>
            </a:pPr>
            <a:r>
              <a:rPr lang="en-US" sz="45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Sharing work, news and research from Northeastern</a:t>
            </a:r>
          </a:p>
          <a:p>
            <a:endParaRPr lang="en-US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94" y="3031916"/>
            <a:ext cx="4099928" cy="4086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/>
          <a:stretch/>
        </p:blipFill>
        <p:spPr>
          <a:xfrm>
            <a:off x="8748278" y="3012193"/>
            <a:ext cx="4102985" cy="3425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883305"/>
            <a:ext cx="5069542" cy="27183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EXAMPLES:</a:t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PROFESSOR PAUL FOMBELLE</a:t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2700" i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Marketing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3092171"/>
            <a:ext cx="4343399" cy="34765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Course hashtag #</a:t>
            </a:r>
            <a:r>
              <a:rPr lang="en-US" dirty="0" err="1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funbelle</a:t>
            </a:r>
            <a:endParaRPr lang="en-US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Uses Facebook, Instagram, and Twitter</a:t>
            </a:r>
          </a:p>
          <a:p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Uses social media for </a:t>
            </a:r>
            <a:r>
              <a:rPr lang="en-US" dirty="0" err="1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microlearning</a:t>
            </a: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formally and informally</a:t>
            </a:r>
          </a:p>
          <a:p>
            <a:pPr algn="ctr"/>
            <a:endParaRPr lang="en-US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94" y="0"/>
            <a:ext cx="7364506" cy="30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621087"/>
            <a:ext cx="506954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NEXT STEPS</a:t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6" y="3092171"/>
            <a:ext cx="4343399" cy="3323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If you would like to participate in the case study or gathering data, please email </a:t>
            </a: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  <a:hlinkClick r:id="rId3"/>
              </a:rPr>
              <a:t>ats@northeastern.edu</a:t>
            </a: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or submit your name here: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https://</a:t>
            </a:r>
            <a:r>
              <a:rPr lang="en-US" dirty="0" err="1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goo.gl</a:t>
            </a:r>
            <a:r>
              <a:rPr lang="en-US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/dfr6eD</a:t>
            </a: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endParaRPr lang="en-US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25161" y="403293"/>
            <a:ext cx="2688878" cy="2688878"/>
          </a:xfrm>
          <a:prstGeom prst="ellipse">
            <a:avLst/>
          </a:prstGeom>
          <a:solidFill>
            <a:srgbClr val="EE365B"/>
          </a:solidFill>
          <a:ln>
            <a:solidFill>
              <a:srgbClr val="EE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78071" y="3350607"/>
            <a:ext cx="4666129" cy="2256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CASE STUDY AND DATA GATHERING </a:t>
            </a:r>
          </a:p>
          <a:p>
            <a:pPr algn="ctr"/>
            <a:endParaRPr lang="en-US" sz="4000" dirty="0" smtClean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  <a:p>
            <a:pPr algn="ctr"/>
            <a:r>
              <a:rPr lang="en-US" sz="40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2017-2018</a:t>
            </a:r>
            <a:endParaRPr lang="en-US" sz="4000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51" y="746847"/>
            <a:ext cx="2076005" cy="22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93" y="1"/>
            <a:ext cx="73855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621087"/>
            <a:ext cx="506954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LEARN MORE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3092171"/>
            <a:ext cx="4343399" cy="27989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Read the </a:t>
            </a:r>
            <a:r>
              <a:rPr lang="en-US" dirty="0" err="1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microlearning</a:t>
            </a: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article at: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https://</a:t>
            </a:r>
            <a:r>
              <a:rPr lang="en-US" dirty="0" err="1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goo.gl</a:t>
            </a:r>
            <a:r>
              <a:rPr lang="en-US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/8Wjk9E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29870" y="6241127"/>
            <a:ext cx="3862130" cy="61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29" b="1022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2929"/>
            <a:ext cx="12192000" cy="3738282"/>
          </a:xfrm>
          <a:prstGeom prst="rect">
            <a:avLst/>
          </a:prstGeom>
          <a:solidFill>
            <a:srgbClr val="60C9CE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Futura Medium" charset="0"/>
                <a:ea typeface="Futura Medium" charset="0"/>
                <a:cs typeface="Futura Medium" charset="0"/>
              </a:rPr>
              <a:t>THANK YOU! </a:t>
            </a:r>
          </a:p>
          <a:p>
            <a:pPr algn="ctr"/>
            <a:endParaRPr lang="en-US" sz="4000" dirty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40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96835" y="5661211"/>
            <a:ext cx="3787589" cy="119678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0" y="4729049"/>
            <a:ext cx="11974250" cy="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3140764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1229" y="206768"/>
            <a:ext cx="5069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BACKGROUND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51721" y="2115731"/>
            <a:ext cx="1888435" cy="1888435"/>
          </a:xfrm>
          <a:prstGeom prst="ellipse">
            <a:avLst/>
          </a:prstGeom>
          <a:solidFill>
            <a:srgbClr val="EE365B"/>
          </a:solidFill>
          <a:ln>
            <a:solidFill>
              <a:srgbClr val="EE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44036" y="2115731"/>
            <a:ext cx="1888435" cy="1888435"/>
          </a:xfrm>
          <a:prstGeom prst="ellipse">
            <a:avLst/>
          </a:prstGeom>
          <a:solidFill>
            <a:srgbClr val="EE365B"/>
          </a:solidFill>
          <a:ln>
            <a:solidFill>
              <a:srgbClr val="EE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336352" y="2115731"/>
            <a:ext cx="1888435" cy="1888435"/>
          </a:xfrm>
          <a:prstGeom prst="ellipse">
            <a:avLst/>
          </a:prstGeom>
          <a:solidFill>
            <a:srgbClr val="EE365B"/>
          </a:solidFill>
          <a:ln>
            <a:solidFill>
              <a:srgbClr val="EE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3326" y="4271077"/>
            <a:ext cx="3005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2014-2016</a:t>
            </a:r>
            <a:endParaRPr lang="en-US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85641" y="4271077"/>
            <a:ext cx="3005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2016-2017</a:t>
            </a:r>
            <a:endParaRPr lang="en-US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777957" y="4271077"/>
            <a:ext cx="3005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2017-2018</a:t>
            </a:r>
            <a:endParaRPr lang="en-US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25" y="2344226"/>
            <a:ext cx="1391403" cy="14314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40" y="2271915"/>
            <a:ext cx="1517825" cy="15760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06" y="2336780"/>
            <a:ext cx="1458006" cy="15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5" b="8032"/>
          <a:stretch/>
        </p:blipFill>
        <p:spPr>
          <a:xfrm>
            <a:off x="4827493" y="-1"/>
            <a:ext cx="7364507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621087"/>
            <a:ext cx="5069542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WHAT IS MICROLEARNING WITH SOCIAL MEDIA?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3092171"/>
            <a:ext cx="4343399" cy="27989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short, focused, bursts of learning that take place frequently in a digital social environment and is connected to a more expansive learning goal</a:t>
            </a:r>
            <a:endParaRPr lang="en-US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3140764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6328" y="244820"/>
            <a:ext cx="5719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BENEFITS OF MICROLEARNING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9340" r="10165" b="13879"/>
          <a:stretch/>
        </p:blipFill>
        <p:spPr>
          <a:xfrm>
            <a:off x="121024" y="3140765"/>
            <a:ext cx="12207887" cy="29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140764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1229" y="206768"/>
            <a:ext cx="5069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MICROLEARNING STEPS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8874" y="2198432"/>
            <a:ext cx="1699800" cy="1699800"/>
          </a:xfrm>
          <a:prstGeom prst="ellipse">
            <a:avLst/>
          </a:prstGeom>
          <a:solidFill>
            <a:srgbClr val="EE36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Futura Condensed ExtraBold" charset="0"/>
                <a:ea typeface="Futura Condensed ExtraBold" charset="0"/>
                <a:cs typeface="Futura Condensed ExtraBold" charset="0"/>
              </a:rPr>
              <a:t>1</a:t>
            </a:r>
            <a:endParaRPr lang="en-US" sz="8000" b="1" dirty="0"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7665" y="4292427"/>
            <a:ext cx="2597721" cy="170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What you are trying to accomplish with the activity or assignment.</a:t>
            </a:r>
            <a:endParaRPr lang="en-US" sz="2800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1903" y="4114358"/>
            <a:ext cx="2754148" cy="206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The subject of the </a:t>
            </a:r>
            <a:r>
              <a:rPr lang="en-US" sz="2800" dirty="0" err="1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microlearning</a:t>
            </a:r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 object - a very small unit, or topic.</a:t>
            </a:r>
            <a:endParaRPr lang="en-US" sz="2800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20118" y="4268158"/>
            <a:ext cx="2744529" cy="176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The platform that allows the instructor and learner to post content.</a:t>
            </a:r>
            <a:endParaRPr lang="en-US" sz="2800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193001"/>
            <a:ext cx="3721517" cy="61687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9288714" y="4029484"/>
            <a:ext cx="3082005" cy="207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 </a:t>
            </a:r>
          </a:p>
          <a:p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What the learner does with the </a:t>
            </a:r>
            <a:r>
              <a:rPr lang="en-US" sz="2800" dirty="0" err="1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microlearning</a:t>
            </a:r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 object and how that is integrated with course objective.</a:t>
            </a:r>
            <a:endParaRPr lang="en-US" sz="2800" dirty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70528" y="2198432"/>
            <a:ext cx="1699800" cy="1699800"/>
          </a:xfrm>
          <a:prstGeom prst="ellipse">
            <a:avLst/>
          </a:prstGeom>
          <a:solidFill>
            <a:srgbClr val="EE36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Futura Condensed ExtraBold" charset="0"/>
                <a:ea typeface="Futura Condensed ExtraBold" charset="0"/>
                <a:cs typeface="Futura Condensed ExtraBold" charset="0"/>
              </a:rPr>
              <a:t>2</a:t>
            </a:r>
            <a:endParaRPr lang="en-US" sz="8000" b="1" dirty="0"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32182" y="2198432"/>
            <a:ext cx="1699800" cy="1699800"/>
          </a:xfrm>
          <a:prstGeom prst="ellipse">
            <a:avLst/>
          </a:prstGeom>
          <a:solidFill>
            <a:srgbClr val="EE36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Futura Condensed ExtraBold" charset="0"/>
                <a:ea typeface="Futura Condensed ExtraBold" charset="0"/>
                <a:cs typeface="Futura Condensed ExtraBold" charset="0"/>
              </a:rPr>
              <a:t>3</a:t>
            </a:r>
            <a:endParaRPr lang="en-US" sz="8000" b="1" dirty="0"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93837" y="2198432"/>
            <a:ext cx="1699800" cy="1699800"/>
          </a:xfrm>
          <a:prstGeom prst="ellipse">
            <a:avLst/>
          </a:prstGeom>
          <a:solidFill>
            <a:srgbClr val="EE36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Futura Condensed ExtraBold" charset="0"/>
                <a:ea typeface="Futura Condensed ExtraBold" charset="0"/>
                <a:cs typeface="Futura Condensed ExtraBold" charset="0"/>
              </a:rPr>
              <a:t>4</a:t>
            </a:r>
            <a:endParaRPr lang="en-US" sz="8000" b="1" dirty="0"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1549" y="3838002"/>
            <a:ext cx="1671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INTEGRATION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6981918" y="3852748"/>
            <a:ext cx="1222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DELIVERY </a:t>
            </a:r>
            <a:endParaRPr lang="en-US" sz="2800" dirty="0" smtClean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0850" y="3838002"/>
            <a:ext cx="201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CONTENT </a:t>
            </a:r>
            <a:endParaRPr lang="en-US" sz="2800" dirty="0" smtClean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881" y="3852748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60C9CE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PURPOSE </a:t>
            </a:r>
            <a:endParaRPr lang="en-US" sz="2800" dirty="0" smtClean="0">
              <a:solidFill>
                <a:srgbClr val="60C9CE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621087"/>
            <a:ext cx="5069542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DELIVERY TOOLS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3092171"/>
            <a:ext cx="4343399" cy="27989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Delivery refers to the platforms that allow you to post content to your students and them to post created content back to you and/or the class.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46" y="0"/>
            <a:ext cx="3873647" cy="646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4827494" cy="6858000"/>
          </a:xfrm>
          <a:prstGeom prst="rect">
            <a:avLst/>
          </a:prstGeom>
          <a:solidFill>
            <a:srgbClr val="6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025" y="621087"/>
            <a:ext cx="5069542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RECOMMENDED </a:t>
            </a:r>
            <a:b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</a:br>
            <a:r>
              <a:rPr lang="en-US" dirty="0" smtClean="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PRACTICES</a:t>
            </a:r>
            <a:endParaRPr lang="en-US" dirty="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3092170"/>
            <a:ext cx="4343399" cy="327588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When thinking about using Social Media as a delivery platform for </a:t>
            </a:r>
            <a:r>
              <a:rPr lang="en-US" dirty="0" err="1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Microlearning</a:t>
            </a:r>
            <a:r>
              <a:rPr lang="en-US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we recommend considering the following elements: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70" y="6241127"/>
            <a:ext cx="3721517" cy="61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41" y="0"/>
            <a:ext cx="6716599" cy="63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359</Words>
  <Application>Microsoft Macintosh PowerPoint</Application>
  <PresentationFormat>Widescreen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Futura Condensed ExtraBold</vt:lpstr>
      <vt:lpstr>Futura Condensed Medium</vt:lpstr>
      <vt:lpstr>Futura Medium</vt:lpstr>
      <vt:lpstr>Arial</vt:lpstr>
      <vt:lpstr>Office Theme</vt:lpstr>
      <vt:lpstr>PowerPoint Presentation</vt:lpstr>
      <vt:lpstr>PowerPoint Presentation</vt:lpstr>
      <vt:lpstr>PowerPoint Presentation</vt:lpstr>
      <vt:lpstr>WHAT IS MICROLEARNING WITH SOCIAL MEDIA?</vt:lpstr>
      <vt:lpstr>PowerPoint Presentation</vt:lpstr>
      <vt:lpstr>PowerPoint Presentation</vt:lpstr>
      <vt:lpstr>PowerPoint Presentation</vt:lpstr>
      <vt:lpstr>DELIVERY TOOLS</vt:lpstr>
      <vt:lpstr>RECOMMENDED  PRACTICES</vt:lpstr>
      <vt:lpstr>EXAMPLES: PROFESSOR JOHN WIHBEY  Journalism</vt:lpstr>
      <vt:lpstr>EXAMPLE: NORTHEASTERN U.</vt:lpstr>
      <vt:lpstr>EXAMPLES: PROFESSOR PAUL FOMBELLE  Marketing  </vt:lpstr>
      <vt:lpstr>NEXT STEPS </vt:lpstr>
      <vt:lpstr>LEARN MORE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Waterbury, Clair</dc:creator>
  <cp:lastModifiedBy>Waterbury, Clair</cp:lastModifiedBy>
  <cp:revision>24</cp:revision>
  <dcterms:created xsi:type="dcterms:W3CDTF">2017-04-24T03:36:38Z</dcterms:created>
  <dcterms:modified xsi:type="dcterms:W3CDTF">2017-04-25T04:39:15Z</dcterms:modified>
</cp:coreProperties>
</file>