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&amp;ehk=pqpFYHiErIopwZZxj6iucw&amp;r=0&amp;pid=OfficeInsert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7"/>
  </p:notesMasterIdLst>
  <p:sldIdLst>
    <p:sldId id="272" r:id="rId5"/>
    <p:sldId id="276" r:id="rId6"/>
    <p:sldId id="275" r:id="rId7"/>
    <p:sldId id="270" r:id="rId8"/>
    <p:sldId id="271" r:id="rId9"/>
    <p:sldId id="274" r:id="rId10"/>
    <p:sldId id="273" r:id="rId11"/>
    <p:sldId id="285" r:id="rId12"/>
    <p:sldId id="279" r:id="rId13"/>
    <p:sldId id="280" r:id="rId14"/>
    <p:sldId id="286" r:id="rId15"/>
    <p:sldId id="278" r:id="rId16"/>
    <p:sldId id="284" r:id="rId17"/>
    <p:sldId id="287" r:id="rId18"/>
    <p:sldId id="282" r:id="rId19"/>
    <p:sldId id="283" r:id="rId20"/>
    <p:sldId id="281" r:id="rId21"/>
    <p:sldId id="288" r:id="rId22"/>
    <p:sldId id="290" r:id="rId23"/>
    <p:sldId id="291" r:id="rId24"/>
    <p:sldId id="292" r:id="rId25"/>
    <p:sldId id="28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40" userDrawn="1">
          <p15:clr>
            <a:srgbClr val="A4A3A4"/>
          </p15:clr>
        </p15:guide>
        <p15:guide id="2" pos="4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B2C"/>
    <a:srgbClr val="000000"/>
    <a:srgbClr val="595959"/>
    <a:srgbClr val="A4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624" y="52"/>
      </p:cViewPr>
      <p:guideLst>
        <p:guide orient="horz" pos="1140"/>
        <p:guide pos="4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672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 noProof="0" dirty="0"/>
              <a:t>Views</a:t>
            </a:r>
            <a:r>
              <a:rPr lang="es-PE" dirty="0"/>
              <a:t> </a:t>
            </a:r>
            <a:r>
              <a:rPr lang="en-US" noProof="0" dirty="0"/>
              <a:t>of</a:t>
            </a:r>
            <a:r>
              <a:rPr lang="es-PE" dirty="0"/>
              <a:t> Instructor </a:t>
            </a:r>
            <a:r>
              <a:rPr lang="en-US" noProof="0" dirty="0"/>
              <a:t>Perspective</a:t>
            </a:r>
            <a:r>
              <a:rPr lang="es-PE" dirty="0"/>
              <a:t> Videos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Sheet1!$A$33</c:f>
              <c:strCache>
                <c:ptCount val="1"/>
                <c:pt idx="0">
                  <c:v>Views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Sheet1!$B$32:$L$32</c:f>
              <c:strCache>
                <c:ptCount val="11"/>
                <c:pt idx="0">
                  <c:v>wk1</c:v>
                </c:pt>
                <c:pt idx="1">
                  <c:v>wk2</c:v>
                </c:pt>
                <c:pt idx="2">
                  <c:v>wk3</c:v>
                </c:pt>
                <c:pt idx="3">
                  <c:v>wk4</c:v>
                </c:pt>
                <c:pt idx="4">
                  <c:v>wk5</c:v>
                </c:pt>
                <c:pt idx="5">
                  <c:v>wk6</c:v>
                </c:pt>
                <c:pt idx="6">
                  <c:v>wk7</c:v>
                </c:pt>
                <c:pt idx="7">
                  <c:v>wk8</c:v>
                </c:pt>
                <c:pt idx="8">
                  <c:v>wk9</c:v>
                </c:pt>
                <c:pt idx="9">
                  <c:v>wk10</c:v>
                </c:pt>
                <c:pt idx="10">
                  <c:v>wk11</c:v>
                </c:pt>
              </c:strCache>
            </c:strRef>
          </c:cat>
          <c:val>
            <c:numRef>
              <c:f>Sheet1!$B$33:$L$33</c:f>
              <c:numCache>
                <c:formatCode>General</c:formatCode>
                <c:ptCount val="11"/>
                <c:pt idx="0">
                  <c:v>67</c:v>
                </c:pt>
                <c:pt idx="1">
                  <c:v>41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38</c:v>
                </c:pt>
                <c:pt idx="6">
                  <c:v>32</c:v>
                </c:pt>
                <c:pt idx="7">
                  <c:v>31</c:v>
                </c:pt>
                <c:pt idx="8">
                  <c:v>25</c:v>
                </c:pt>
                <c:pt idx="9">
                  <c:v>18</c:v>
                </c:pt>
                <c:pt idx="10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74-42E8-B2FA-A023ED1D46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6811456"/>
        <c:axId val="1046812112"/>
      </c:lineChart>
      <c:catAx>
        <c:axId val="10468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46812112"/>
        <c:crosses val="autoZero"/>
        <c:auto val="1"/>
        <c:lblAlgn val="ctr"/>
        <c:lblOffset val="100"/>
        <c:noMultiLvlLbl val="0"/>
      </c:catAx>
      <c:valAx>
        <c:axId val="1046812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68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0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Una respuesta a este desafío se llama la Analítica del Aprendizaje (</a:t>
            </a:r>
            <a:r>
              <a:rPr lang="es-PE" dirty="0" err="1"/>
              <a:t>Learning</a:t>
            </a:r>
            <a:r>
              <a:rPr lang="es-PE" dirty="0"/>
              <a:t> </a:t>
            </a:r>
            <a:r>
              <a:rPr lang="es-PE" dirty="0" err="1"/>
              <a:t>Analytics</a:t>
            </a:r>
            <a:r>
              <a:rPr lang="es-PE" dirty="0"/>
              <a:t>) en ingles.  Se define por Ferguson como….</a:t>
            </a:r>
          </a:p>
          <a:p>
            <a:endParaRPr lang="es-PE" dirty="0"/>
          </a:p>
          <a:p>
            <a:r>
              <a:rPr lang="es-PE" dirty="0" err="1"/>
              <a:t>Tambien</a:t>
            </a:r>
            <a:r>
              <a:rPr lang="es-PE" dirty="0"/>
              <a:t> me gusta esta segunda definición de Duval por el sentido de seguir los rastros de los alumnos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B209-2E9D-41C9-B9F1-90560B158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1ECA2-DFA0-DF48-9071-E41205367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596" y="46544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1;p2">
            <a:extLst>
              <a:ext uri="{FF2B5EF4-FFF2-40B4-BE49-F238E27FC236}">
                <a16:creationId xmlns:a16="http://schemas.microsoft.com/office/drawing/2014/main" id="{88010BA3-0DBE-B849-B11F-D01422E998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73278" y="744575"/>
            <a:ext cx="3459030" cy="3365512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D41B2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CFC1D340-0DE7-934B-8E2F-28D5D25BE8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8946" y="423049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27AF8D-BC48-0E41-9629-DFDF9573E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42;p6">
            <a:extLst>
              <a:ext uri="{FF2B5EF4-FFF2-40B4-BE49-F238E27FC236}">
                <a16:creationId xmlns:a16="http://schemas.microsoft.com/office/drawing/2014/main" id="{C88F2F92-6A1B-2C4F-BC3D-BEC02BF1DB58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0F0052-1266-0F47-AF69-B9A51AF51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66C3F1-3121-5C42-8839-101F7B012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76" name="Google Shape;76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rgbClr val="D41B2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73BD7B-66B0-974D-84D7-2943D5303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2" name="Google Shape;42;p6">
            <a:extLst>
              <a:ext uri="{FF2B5EF4-FFF2-40B4-BE49-F238E27FC236}">
                <a16:creationId xmlns:a16="http://schemas.microsoft.com/office/drawing/2014/main" id="{43BD1071-FDCA-6444-BC21-958E33345627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FED42E-2D8E-E34B-B927-5067E8396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3E484-9491-E94A-995B-4E35B2593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73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52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tx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45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tx1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81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tx1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79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bg2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43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bg2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02"/>
            <a:ext cx="7499837" cy="1017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0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EE4079-FF3B-5F41-BEC1-870EDA4CF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03E8C-3591-7047-981F-25948AB79C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:a16="http://schemas.microsoft.com/office/drawing/2014/main" id="{03CE8EB9-F713-0748-94ED-BF8DC57ED139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5991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5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, sub title with image">
  <p:cSld name="Half page, sub title with image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329184" y="235063"/>
            <a:ext cx="8458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  <a:defRPr sz="2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48" name="Google Shape;148;p32"/>
          <p:cNvCxnSpPr/>
          <p:nvPr/>
        </p:nvCxnSpPr>
        <p:spPr>
          <a:xfrm>
            <a:off x="429235" y="751390"/>
            <a:ext cx="991500" cy="0"/>
          </a:xfrm>
          <a:prstGeom prst="straightConnector1">
            <a:avLst/>
          </a:prstGeom>
          <a:noFill/>
          <a:ln w="28575" cap="rnd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32"/>
          <p:cNvSpPr txBox="1">
            <a:spLocks noGrp="1"/>
          </p:cNvSpPr>
          <p:nvPr>
            <p:ph type="subTitle" idx="1"/>
          </p:nvPr>
        </p:nvSpPr>
        <p:spPr>
          <a:xfrm>
            <a:off x="477000" y="791600"/>
            <a:ext cx="8310300" cy="27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2"/>
          </p:nvPr>
        </p:nvSpPr>
        <p:spPr>
          <a:xfrm>
            <a:off x="507425" y="1329475"/>
            <a:ext cx="3359400" cy="3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71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07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9FD4CDD-8708-4641-AAD9-C2BEDF8E7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68590-5768-454B-94A4-9850AC20C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:a16="http://schemas.microsoft.com/office/drawing/2014/main" id="{DE6679C2-6EF3-AA4B-8E39-8C3D2D6B9946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9680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0C8C45B-D057-6342-89CF-A9746CCD6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05049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D41B2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822E49-CA34-D54F-AE6A-87FCDA1873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0" name="Google Shape;42;p6">
            <a:extLst>
              <a:ext uri="{FF2B5EF4-FFF2-40B4-BE49-F238E27FC236}">
                <a16:creationId xmlns:a16="http://schemas.microsoft.com/office/drawing/2014/main" id="{F637B42A-14AE-4349-BE52-D91450910A45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124BAB-8160-E64C-BB3E-4CD6C513C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A8AF4-1608-9E4F-A27D-8669000AD0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:a16="http://schemas.microsoft.com/office/drawing/2014/main" id="{469E5E8E-49A8-0D42-B834-C33196638CA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89CBF7-0973-604D-A6D5-A61FFFBA0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9C233-E2E8-EF41-8281-5C0BE2156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0" name="Google Shape;42;p6">
            <a:extLst>
              <a:ext uri="{FF2B5EF4-FFF2-40B4-BE49-F238E27FC236}">
                <a16:creationId xmlns:a16="http://schemas.microsoft.com/office/drawing/2014/main" id="{265D935D-89AD-4F42-AE87-027CD3C18C7A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2D405D-43EC-0A44-AF3D-7AE89E32D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0" y="237583"/>
            <a:ext cx="5245656" cy="220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34462" y="3990648"/>
            <a:ext cx="5011194" cy="1066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68590-5768-454B-94A4-9850AC20C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:a16="http://schemas.microsoft.com/office/drawing/2014/main" id="{DE6679C2-6EF3-AA4B-8E39-8C3D2D6B9946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45;p7">
            <a:extLst>
              <a:ext uri="{FF2B5EF4-FFF2-40B4-BE49-F238E27FC236}">
                <a16:creationId xmlns:a16="http://schemas.microsoft.com/office/drawing/2014/main" id="{EF9FB03B-7366-734C-A62A-CA3BAE53FCC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34462" y="3320816"/>
            <a:ext cx="5011195" cy="643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29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4F1E86-C5F9-4D4F-9F88-CD34A7D1E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0" y="237583"/>
            <a:ext cx="4449170" cy="220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34462" y="3990648"/>
            <a:ext cx="5011194" cy="1066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45;p7">
            <a:extLst>
              <a:ext uri="{FF2B5EF4-FFF2-40B4-BE49-F238E27FC236}">
                <a16:creationId xmlns:a16="http://schemas.microsoft.com/office/drawing/2014/main" id="{EF9FB03B-7366-734C-A62A-CA3BAE53FCC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34462" y="3320816"/>
            <a:ext cx="5011195" cy="643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85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37A84E-3FD1-F345-9D17-43379B7E2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61" name="Google Shape;6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A4804A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0" y="4703625"/>
            <a:ext cx="21528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8C872-41A9-F048-8BEB-C28551C5B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1" name="Google Shape;44;p7">
            <a:extLst>
              <a:ext uri="{FF2B5EF4-FFF2-40B4-BE49-F238E27FC236}">
                <a16:creationId xmlns:a16="http://schemas.microsoft.com/office/drawing/2014/main" id="{1AB1107D-17DA-B943-AC29-A3D5AF0AE7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7583"/>
            <a:ext cx="4462818" cy="220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82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A4804A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939500" y="1650999"/>
            <a:ext cx="3837000" cy="27681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7556500" y="18584"/>
            <a:ext cx="21528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44;p7">
            <a:extLst>
              <a:ext uri="{FF2B5EF4-FFF2-40B4-BE49-F238E27FC236}">
                <a16:creationId xmlns:a16="http://schemas.microsoft.com/office/drawing/2014/main" id="{4A9CC1FA-7323-3746-BFE1-73CE9AD148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7584"/>
            <a:ext cx="7556500" cy="898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64;p10">
            <a:extLst>
              <a:ext uri="{FF2B5EF4-FFF2-40B4-BE49-F238E27FC236}">
                <a16:creationId xmlns:a16="http://schemas.microsoft.com/office/drawing/2014/main" id="{52380825-AB03-EC4A-A6BA-4E392CE04671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67500" y="1650999"/>
            <a:ext cx="3837000" cy="27681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A1F432-6C12-264A-9AAD-2673E0C4E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36469"/>
            <a:ext cx="8520600" cy="349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FBBD272-7BE3-5C41-BC97-860AED3A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4639"/>
            <a:ext cx="8520600" cy="77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48" r:id="rId3"/>
    <p:sldLayoutId id="2147483649" r:id="rId4"/>
    <p:sldLayoutId id="2147483651" r:id="rId5"/>
    <p:sldLayoutId id="2147483664" r:id="rId6"/>
    <p:sldLayoutId id="2147483671" r:id="rId7"/>
    <p:sldLayoutId id="2147483675" r:id="rId8"/>
    <p:sldLayoutId id="2147483674" r:id="rId9"/>
    <p:sldLayoutId id="2147483657" r:id="rId10"/>
    <p:sldLayoutId id="2147483658" r:id="rId11"/>
    <p:sldLayoutId id="2147483659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3" r:id="rId19"/>
    <p:sldLayoutId id="2147483661" r:id="rId20"/>
    <p:sldLayoutId id="2147483672" r:id="rId21"/>
    <p:sldLayoutId id="2147483677" r:id="rId22"/>
    <p:sldLayoutId id="2147483678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>
          <a:solidFill>
            <a:schemeClr val="accent1">
              <a:lumMod val="40000"/>
              <a:lumOff val="60000"/>
            </a:schemeClr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1pPr>
      <a:lvl2pPr marL="285750" marR="0" lvl="1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2pPr>
      <a:lvl3pPr marL="285750" marR="0" lvl="2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inganalytics.net/?p=13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pqpFYHiErIopwZZxj6iucw&amp;r=0&amp;pid=OfficeInsert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6236B-9EFA-BC42-A064-5AFB855B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213"/>
            <a:ext cx="5092906" cy="33057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DF370CA-3A70-AA4B-95F2-3E5D9AB48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Using Learning Analytics to Inform Online Course Design &amp; Delivery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F812B6-1E80-5742-9014-E830AF047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Susan Gracia, PhD</a:t>
            </a:r>
          </a:p>
          <a:p>
            <a:r>
              <a:rPr lang="en-US" dirty="0"/>
              <a:t>Graduate School of Education</a:t>
            </a:r>
          </a:p>
          <a:p>
            <a:r>
              <a:rPr lang="en-US" dirty="0"/>
              <a:t>College of Professional Studies</a:t>
            </a:r>
          </a:p>
        </p:txBody>
      </p:sp>
    </p:spTree>
    <p:extLst>
      <p:ext uri="{BB962C8B-B14F-4D97-AF65-F5344CB8AC3E}">
        <p14:creationId xmlns:p14="http://schemas.microsoft.com/office/powerpoint/2010/main" val="263813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9054B3-9DB8-4188-B610-124BC24D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09" y="577902"/>
            <a:ext cx="7804182" cy="403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D398A9-46AC-47C7-94AF-D8AA21AC8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73336"/>
            <a:ext cx="2080469" cy="3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0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AC80254-A5CE-461B-B66C-3ECEC1A86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021137"/>
              </p:ext>
            </p:extLst>
          </p:nvPr>
        </p:nvGraphicFramePr>
        <p:xfrm>
          <a:off x="502920" y="1502746"/>
          <a:ext cx="3649982" cy="284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3C5A850-2984-44FD-9872-90A0DD863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5453"/>
              </p:ext>
            </p:extLst>
          </p:nvPr>
        </p:nvGraphicFramePr>
        <p:xfrm>
          <a:off x="4991099" y="1402080"/>
          <a:ext cx="2657475" cy="278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Worksheet" r:id="rId4" imgW="1879699" imgH="1479594" progId="Excel.Sheet.12">
                  <p:embed/>
                </p:oleObj>
              </mc:Choice>
              <mc:Fallback>
                <p:oleObj name="Worksheet" r:id="rId4" imgW="1879699" imgH="1479594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3C5A850-2984-44FD-9872-90A0DD863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1099" y="1402080"/>
                        <a:ext cx="2657475" cy="2788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A4E5F74-A5C9-4DB9-8CA9-D443DC18EB99}"/>
              </a:ext>
            </a:extLst>
          </p:cNvPr>
          <p:cNvSpPr txBox="1"/>
          <p:nvPr/>
        </p:nvSpPr>
        <p:spPr>
          <a:xfrm flipH="1">
            <a:off x="640079" y="548640"/>
            <a:ext cx="7008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Student Views of Instructor Perspective Materials </a:t>
            </a:r>
            <a:endParaRPr lang="es-PE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9950A-C23B-4D9E-8B42-4CC77BEB41EA}"/>
              </a:ext>
            </a:extLst>
          </p:cNvPr>
          <p:cNvSpPr txBox="1"/>
          <p:nvPr/>
        </p:nvSpPr>
        <p:spPr>
          <a:xfrm>
            <a:off x="640079" y="4572000"/>
            <a:ext cx="1859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N=27 students</a:t>
            </a:r>
          </a:p>
          <a:p>
            <a:endParaRPr lang="es-PE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C59E7-EEC8-469A-BBE5-B3031320C293}"/>
              </a:ext>
            </a:extLst>
          </p:cNvPr>
          <p:cNvSpPr txBox="1"/>
          <p:nvPr/>
        </p:nvSpPr>
        <p:spPr>
          <a:xfrm>
            <a:off x="2986481" y="4689446"/>
            <a:ext cx="2575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EDC LA Tool </a:t>
            </a:r>
          </a:p>
          <a:p>
            <a:r>
              <a:rPr lang="en-US" dirty="0"/>
              <a:t>(Armitas, Tse &amp; Chan, 2019)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618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EC8A-8A8A-42DB-9DFD-DA7D4904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What Predicts Student Success</a:t>
            </a:r>
            <a:endParaRPr lang="es-P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9CFA-417E-403E-955A-0C7F25245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built-in prediction module makes it possible to build and test predictive models based on grades and LMS usage.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E8E25-4807-4C9B-B013-DFBCFBEDD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3" b="9651"/>
          <a:stretch/>
        </p:blipFill>
        <p:spPr>
          <a:xfrm>
            <a:off x="3346279" y="697685"/>
            <a:ext cx="5553881" cy="4041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76E01-744F-42F8-9C5B-F16BB8C06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7" y="4399724"/>
            <a:ext cx="1593908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CCE45C-1461-4B7C-B362-D099EFC85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3175"/>
              </p:ext>
            </p:extLst>
          </p:nvPr>
        </p:nvGraphicFramePr>
        <p:xfrm>
          <a:off x="906896" y="595618"/>
          <a:ext cx="7330207" cy="3766656"/>
        </p:xfrm>
        <a:graphic>
          <a:graphicData uri="http://schemas.openxmlformats.org/drawingml/2006/table">
            <a:tbl>
              <a:tblPr/>
              <a:tblGrid>
                <a:gridCol w="1130981">
                  <a:extLst>
                    <a:ext uri="{9D8B030D-6E8A-4147-A177-3AD203B41FA5}">
                      <a16:colId xmlns:a16="http://schemas.microsoft.com/office/drawing/2014/main" val="4259690807"/>
                    </a:ext>
                  </a:extLst>
                </a:gridCol>
                <a:gridCol w="1844648">
                  <a:extLst>
                    <a:ext uri="{9D8B030D-6E8A-4147-A177-3AD203B41FA5}">
                      <a16:colId xmlns:a16="http://schemas.microsoft.com/office/drawing/2014/main" val="3273807712"/>
                    </a:ext>
                  </a:extLst>
                </a:gridCol>
                <a:gridCol w="1270086">
                  <a:extLst>
                    <a:ext uri="{9D8B030D-6E8A-4147-A177-3AD203B41FA5}">
                      <a16:colId xmlns:a16="http://schemas.microsoft.com/office/drawing/2014/main" val="343751490"/>
                    </a:ext>
                  </a:extLst>
                </a:gridCol>
                <a:gridCol w="1028164">
                  <a:extLst>
                    <a:ext uri="{9D8B030D-6E8A-4147-A177-3AD203B41FA5}">
                      <a16:colId xmlns:a16="http://schemas.microsoft.com/office/drawing/2014/main" val="3128240051"/>
                    </a:ext>
                  </a:extLst>
                </a:gridCol>
                <a:gridCol w="1028164">
                  <a:extLst>
                    <a:ext uri="{9D8B030D-6E8A-4147-A177-3AD203B41FA5}">
                      <a16:colId xmlns:a16="http://schemas.microsoft.com/office/drawing/2014/main" val="4286291596"/>
                    </a:ext>
                  </a:extLst>
                </a:gridCol>
                <a:gridCol w="1028164">
                  <a:extLst>
                    <a:ext uri="{9D8B030D-6E8A-4147-A177-3AD203B41FA5}">
                      <a16:colId xmlns:a16="http://schemas.microsoft.com/office/drawing/2014/main" val="3741588314"/>
                    </a:ext>
                  </a:extLst>
                </a:gridCol>
              </a:tblGrid>
              <a:tr h="3433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3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Prediction</a:t>
                      </a:r>
                      <a:r>
                        <a:rPr lang="es-PE" sz="13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3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  <a:r>
                        <a:rPr lang="es-PE" sz="13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s-PE" sz="13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r>
                        <a:rPr lang="es-PE" sz="13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7)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266359"/>
                  </a:ext>
                </a:extLst>
              </a:tr>
              <a:tr h="154362"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359814"/>
                  </a:ext>
                </a:extLst>
              </a:tr>
              <a:tr h="4268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Dependent Variable (i.e., what you are predicting) =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 2 (Assessment Interview)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311892"/>
                  </a:ext>
                </a:extLst>
              </a:tr>
              <a:tr h="2957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in students' performance explained by these factors (R-square) =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297754"/>
                  </a:ext>
                </a:extLst>
              </a:tr>
              <a:tr h="1543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students included in the analysis =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990730"/>
                  </a:ext>
                </a:extLst>
              </a:tr>
              <a:tr h="154362"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711700"/>
                  </a:ext>
                </a:extLst>
              </a:tr>
              <a:tr h="3087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Factors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affecting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dependent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variable</a:t>
                      </a:r>
                    </a:p>
                  </a:txBody>
                  <a:tcPr marL="5028" marR="5028" marT="50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Unstandardised Beta (B)</a:t>
                      </a:r>
                    </a:p>
                  </a:txBody>
                  <a:tcPr marL="5028" marR="5028" marT="50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Standardised Beta (beta)</a:t>
                      </a:r>
                    </a:p>
                  </a:txBody>
                  <a:tcPr marL="5028" marR="5028" marT="50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 Factors</a:t>
                      </a:r>
                    </a:p>
                  </a:txBody>
                  <a:tcPr marL="5028" marR="5028" marT="50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Importance (Rank)</a:t>
                      </a:r>
                    </a:p>
                  </a:txBody>
                  <a:tcPr marL="5028" marR="5028" marT="50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81470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Clicks in Content Materials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2_16: Instructor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Perspective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1)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438271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Clicks in Content Materials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2_32: Instructor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Perspective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2)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03547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Clicks in Content Materials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2_44: Instructor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Perspective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3)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721981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Clicks in Content Materials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2_53: Instructor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Perspective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4)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091795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Clicks in Content Materials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2_63: Instructor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Perspective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5)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-0.37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-0.30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326458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Clicks in Content Materials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2_74: Instructor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Perspective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6)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057718"/>
                  </a:ext>
                </a:extLst>
              </a:tr>
              <a:tr h="154362"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8413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DC63487-D963-4468-A2F3-87D8BFF4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9724"/>
            <a:ext cx="188752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0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D8D7A-0949-45C0-A5EC-56C3A04E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71" y="751936"/>
            <a:ext cx="4639458" cy="3639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C72425-4519-4A7D-ACB4-58C4A15A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99724"/>
            <a:ext cx="2046914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6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AEA7B-89CB-441D-BDFD-F8295765D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974"/>
          <a:stretch/>
        </p:blipFill>
        <p:spPr>
          <a:xfrm>
            <a:off x="1996580" y="1132514"/>
            <a:ext cx="6686026" cy="341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1D5673-7708-4909-836D-F37D3D71FD00}"/>
              </a:ext>
            </a:extLst>
          </p:cNvPr>
          <p:cNvSpPr txBox="1"/>
          <p:nvPr/>
        </p:nvSpPr>
        <p:spPr>
          <a:xfrm>
            <a:off x="1929468" y="4835723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(http://Netlytic.org)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6CCAE4-92E1-4A26-93E7-A77BB8F195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8521700" cy="5730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Analysis of Discussion Board Data</a:t>
            </a:r>
            <a:endParaRPr lang="es-PE" dirty="0">
              <a:solidFill>
                <a:srgbClr val="C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5CD96-FA5A-4E1D-BC27-8E2C1121EAF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94282" y="1152525"/>
            <a:ext cx="1156705" cy="3416300"/>
          </a:xfrm>
        </p:spPr>
        <p:txBody>
          <a:bodyPr/>
          <a:lstStyle/>
          <a:p>
            <a:r>
              <a:rPr lang="en-US" dirty="0"/>
              <a:t>Most frequent words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428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88FE4-730B-45D0-9A3B-894C3063E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" b="6976"/>
          <a:stretch/>
        </p:blipFill>
        <p:spPr>
          <a:xfrm>
            <a:off x="2395503" y="536057"/>
            <a:ext cx="6748497" cy="4607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5646C-A326-4A20-8593-8618DA8BD68C}"/>
              </a:ext>
            </a:extLst>
          </p:cNvPr>
          <p:cNvSpPr txBox="1"/>
          <p:nvPr/>
        </p:nvSpPr>
        <p:spPr>
          <a:xfrm>
            <a:off x="167953" y="457200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/>
              <a:t>(http://Netlytic.org)</a:t>
            </a:r>
            <a:endParaRPr lang="es-P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3D07C-83AA-4A4C-A69C-795F7800140C}"/>
              </a:ext>
            </a:extLst>
          </p:cNvPr>
          <p:cNvSpPr txBox="1"/>
          <p:nvPr/>
        </p:nvSpPr>
        <p:spPr>
          <a:xfrm>
            <a:off x="318782" y="0"/>
            <a:ext cx="10534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Worlds </a:t>
            </a:r>
          </a:p>
          <a:p>
            <a:r>
              <a:rPr lang="en-US" sz="2000" dirty="0"/>
              <a:t>over </a:t>
            </a:r>
          </a:p>
          <a:p>
            <a:r>
              <a:rPr lang="en-US" sz="2000" dirty="0"/>
              <a:t>Time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27963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4BDD84-C2E3-427B-8DFE-7CE357FB8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85"/>
          <a:stretch/>
        </p:blipFill>
        <p:spPr>
          <a:xfrm>
            <a:off x="0" y="478171"/>
            <a:ext cx="9144000" cy="4304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402D5B-0F67-4290-B0CB-C175DF8F0702}"/>
              </a:ext>
            </a:extLst>
          </p:cNvPr>
          <p:cNvSpPr txBox="1"/>
          <p:nvPr/>
        </p:nvSpPr>
        <p:spPr>
          <a:xfrm>
            <a:off x="142613" y="4782773"/>
            <a:ext cx="310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/>
              <a:t>(http://Netlytic.org)</a:t>
            </a:r>
            <a:endParaRPr lang="es-P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C39F2-022E-453D-A84B-6048ED272F09}"/>
              </a:ext>
            </a:extLst>
          </p:cNvPr>
          <p:cNvSpPr txBox="1"/>
          <p:nvPr/>
        </p:nvSpPr>
        <p:spPr>
          <a:xfrm>
            <a:off x="201336" y="0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Themes/Categories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4964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537A-61A7-4681-9B94-CDDEB26D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Network Analysis (SNA) of Discussions</a:t>
            </a:r>
            <a:endParaRPr lang="es-P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69175-7063-4586-AB5A-4311E7D08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SNA explores social connections in online classes</a:t>
            </a:r>
            <a:endParaRPr lang="es-PE" dirty="0"/>
          </a:p>
          <a:p>
            <a:pPr lvl="0"/>
            <a:r>
              <a:rPr lang="en-US" dirty="0"/>
              <a:t>Makes it possible to:</a:t>
            </a:r>
          </a:p>
          <a:p>
            <a:pPr lvl="1"/>
            <a:r>
              <a:rPr lang="en-US" dirty="0"/>
              <a:t>Examine how knowledge is </a:t>
            </a:r>
            <a:r>
              <a:rPr lang="en-US"/>
              <a:t>being co-constructed</a:t>
            </a:r>
            <a:endParaRPr lang="es-PE" dirty="0"/>
          </a:p>
          <a:p>
            <a:pPr lvl="1"/>
            <a:r>
              <a:rPr lang="en-US" dirty="0"/>
              <a:t>Judge whether the communication networks formed as part of the class are effectively supporting information sharing, community building, and collaboration</a:t>
            </a:r>
            <a:endParaRPr lang="es-PE" dirty="0"/>
          </a:p>
          <a:p>
            <a:pPr lvl="0"/>
            <a:r>
              <a:rPr lang="en-US" dirty="0"/>
              <a:t>“Name networks” show connections between online participants based on direct interactions such as replies or indirect interactions such as mentions or retweets (</a:t>
            </a:r>
            <a:r>
              <a:rPr lang="en-US" dirty="0" err="1"/>
              <a:t>Gruzd</a:t>
            </a:r>
            <a:r>
              <a:rPr lang="en-US" dirty="0"/>
              <a:t>, Paulin, &amp; </a:t>
            </a:r>
            <a:r>
              <a:rPr lang="en-US" dirty="0" err="1"/>
              <a:t>Haythornwaite</a:t>
            </a:r>
            <a:r>
              <a:rPr lang="en-US" dirty="0"/>
              <a:t>, 2016)</a:t>
            </a:r>
          </a:p>
          <a:p>
            <a:pPr lvl="1"/>
            <a:r>
              <a:rPr lang="en-US" dirty="0"/>
              <a:t>A useful diagnostic tool for educators to evaluate and improve teaching methods (</a:t>
            </a:r>
            <a:r>
              <a:rPr lang="en-US" dirty="0" err="1"/>
              <a:t>Gruzd</a:t>
            </a:r>
            <a:r>
              <a:rPr lang="en-US" dirty="0"/>
              <a:t>, 2009)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131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CDA50-19A7-4AEF-808C-55413C57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1" y="283535"/>
            <a:ext cx="4786681" cy="3459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3B24DB-30EA-4A6B-AB73-91D651C99EFD}"/>
              </a:ext>
            </a:extLst>
          </p:cNvPr>
          <p:cNvSpPr/>
          <p:nvPr/>
        </p:nvSpPr>
        <p:spPr>
          <a:xfrm>
            <a:off x="4933506" y="-1"/>
            <a:ext cx="4127463" cy="488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Diameter: 5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Longest distance between 2 participants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far info has to travel between 2 furthest members of a network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Want this to be low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Density: 0.55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close participants are in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Range: 0 (almost no one connected to others) to 1 (participants talk to many others; tight knit community)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Reciprocity: 0.84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of ties that show two-way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Range: 0 (one-sided conversations) to 1 (everyone responds to everyone)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Centralization: 0.27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Range: 0 (information flows freely among members) to 1 (a few central members dominate flow of info in network)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Modularity: 0.06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 of fragmentation of discussions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Range:  0 (one coherent group engaged in same conversation and paying attention to each other) to 1 (clear divisions/weak overlap between communities) ; Values &lt; .05 desirable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(http://Netlytic.org)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54160-2DB0-446C-A237-E602C6E22D34}"/>
              </a:ext>
            </a:extLst>
          </p:cNvPr>
          <p:cNvSpPr txBox="1"/>
          <p:nvPr/>
        </p:nvSpPr>
        <p:spPr>
          <a:xfrm>
            <a:off x="83031" y="4033284"/>
            <a:ext cx="46307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SNA of 12 weeks of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“clusters” or networks</a:t>
            </a:r>
          </a:p>
          <a:p>
            <a:endParaRPr lang="en-US" dirty="0"/>
          </a:p>
          <a:p>
            <a:r>
              <a:rPr lang="en-US" sz="1000" dirty="0"/>
              <a:t>(Pseudonyms are used)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401568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CD171-692A-4176-B14A-82777CC0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63" y="987551"/>
            <a:ext cx="7091769" cy="3397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57978-5B2A-4910-BAF8-5268C70FE0D3}"/>
              </a:ext>
            </a:extLst>
          </p:cNvPr>
          <p:cNvSpPr txBox="1"/>
          <p:nvPr/>
        </p:nvSpPr>
        <p:spPr>
          <a:xfrm>
            <a:off x="335280" y="0"/>
            <a:ext cx="8115300" cy="784830"/>
          </a:xfrm>
          <a:prstGeom prst="rect">
            <a:avLst/>
          </a:prstGeom>
          <a:noFill/>
        </p:spPr>
        <p:txBody>
          <a:bodyPr wrap="square" tIns="365760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Online Educators:  Swimming in a Sea of Data</a:t>
            </a:r>
            <a:endParaRPr lang="es-P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8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EAFF-84A4-41A2-B321-3369C890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Uses of SNA</a:t>
            </a:r>
            <a:endParaRPr lang="es-P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047ED-AE2B-4DA1-BD9A-8EA36F377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Examine change in information flow, cohesiveness, collaboration over time</a:t>
            </a:r>
          </a:p>
          <a:p>
            <a:r>
              <a:rPr lang="en-US" dirty="0"/>
              <a:t>See who works well with whom</a:t>
            </a:r>
          </a:p>
          <a:p>
            <a:r>
              <a:rPr lang="en-US" dirty="0"/>
              <a:t>Identify “isolated” students and intervene/check in</a:t>
            </a:r>
          </a:p>
          <a:p>
            <a:endParaRPr lang="en-US" dirty="0"/>
          </a:p>
          <a:p>
            <a:pPr marL="114300" indent="0">
              <a:buNone/>
            </a:pPr>
            <a:endParaRPr lang="es-P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398C5-42FF-4A60-AD9A-CF3A1FD8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0" t="8068" r="25434" b="10454"/>
          <a:stretch/>
        </p:blipFill>
        <p:spPr>
          <a:xfrm>
            <a:off x="467833" y="2622698"/>
            <a:ext cx="2686493" cy="243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57C9A-0132-4DC4-AE1A-B65E5323C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18" t="7844" r="34855" b="10005"/>
          <a:stretch/>
        </p:blipFill>
        <p:spPr>
          <a:xfrm>
            <a:off x="3749749" y="2480930"/>
            <a:ext cx="1446028" cy="259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B30F62-723B-467E-A4F2-7A7B558CA9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23" t="8967" r="34498" b="20554"/>
          <a:stretch/>
        </p:blipFill>
        <p:spPr>
          <a:xfrm>
            <a:off x="6088912" y="2571750"/>
            <a:ext cx="2091070" cy="222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4D1DE7-0DA3-4C87-82B0-E5811A4084E6}"/>
              </a:ext>
            </a:extLst>
          </p:cNvPr>
          <p:cNvSpPr txBox="1"/>
          <p:nvPr/>
        </p:nvSpPr>
        <p:spPr>
          <a:xfrm>
            <a:off x="6088912" y="4797499"/>
            <a:ext cx="2459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Pseudonyms are used</a:t>
            </a: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(http://Netlytic.org)</a:t>
            </a:r>
          </a:p>
          <a:p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268169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FFBE-6477-47F0-8892-4170AC5F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  <a:endParaRPr lang="es-P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6E408-A13B-413E-A008-30146BB03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Online courses generate a rich amount and variety of data that can be used to test and revise/improve our learning design and course delivery.</a:t>
            </a:r>
          </a:p>
          <a:p>
            <a:r>
              <a:rPr lang="en-US" dirty="0"/>
              <a:t>There are some free tools that facilitate this, yielding very interesting and valuable data that allow us to examine and improve our learning designs.</a:t>
            </a:r>
          </a:p>
          <a:p>
            <a:pPr lvl="1"/>
            <a:r>
              <a:rPr lang="en-US" dirty="0"/>
              <a:t>Enables faculty and course designers to contribute to and augment existing good practices by improving them with insights and technical affordances.</a:t>
            </a:r>
          </a:p>
          <a:p>
            <a:pPr lvl="1"/>
            <a:r>
              <a:rPr lang="en-US" dirty="0"/>
              <a:t>Avoids the oversimplification of learning enhancement to a data-driven, algorithmic process</a:t>
            </a:r>
          </a:p>
        </p:txBody>
      </p:sp>
    </p:spTree>
    <p:extLst>
      <p:ext uri="{BB962C8B-B14F-4D97-AF65-F5344CB8AC3E}">
        <p14:creationId xmlns:p14="http://schemas.microsoft.com/office/powerpoint/2010/main" val="251491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A632-731E-4404-935C-53568038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  <a:endParaRPr lang="es-P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9EF1D-BA0D-4CAC-A99A-A24336B0A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600" dirty="0"/>
              <a:t>Armitas, C., Tse, A. &amp; Chan, C.S. (2019). </a:t>
            </a:r>
            <a:r>
              <a:rPr lang="en-US" sz="2600" i="1" dirty="0"/>
              <a:t>Analyzing learners’ online behavior for student success and course enhancement:  Case-studies from Blackboard</a:t>
            </a:r>
            <a:r>
              <a:rPr lang="en-US" sz="2600" dirty="0"/>
              <a:t>.  Workshop at the 9th International Learning Analytics and Knowledge (LAK) Conference, Tempe, AZ.</a:t>
            </a:r>
          </a:p>
          <a:p>
            <a:r>
              <a:rPr lang="en-US" sz="2600" dirty="0"/>
              <a:t>Duval, E. (30 January 2012). Learning Analytics and Educational Data Mining, </a:t>
            </a:r>
            <a:r>
              <a:rPr lang="en-US" sz="2600" i="1" dirty="0"/>
              <a:t>Erik Duval’s Weblog</a:t>
            </a:r>
            <a:r>
              <a:rPr lang="en-US" sz="2600" dirty="0"/>
              <a:t>.  https://erikduval.wordpress.com/2012/01/30/learning-analytics-and-educational-data-mining/</a:t>
            </a:r>
          </a:p>
          <a:p>
            <a:r>
              <a:rPr lang="en-US" sz="2600" dirty="0" err="1"/>
              <a:t>Gruzd</a:t>
            </a:r>
            <a:r>
              <a:rPr lang="en-US" sz="2600" dirty="0"/>
              <a:t>, A. (2016). </a:t>
            </a:r>
            <a:r>
              <a:rPr lang="en-US" sz="2600" i="1" dirty="0"/>
              <a:t>Netlytic: Software for Automated Text and Social Network Analysis</a:t>
            </a:r>
            <a:r>
              <a:rPr lang="en-US" sz="2600" dirty="0"/>
              <a:t>. Available at http://Netlytic.org.</a:t>
            </a:r>
          </a:p>
          <a:p>
            <a:r>
              <a:rPr lang="en-US" sz="2600" dirty="0" err="1"/>
              <a:t>Gruzd</a:t>
            </a:r>
            <a:r>
              <a:rPr lang="en-US" sz="2600" dirty="0"/>
              <a:t>, A. (2009).  Studying collaborative learning using name networks.  </a:t>
            </a:r>
            <a:r>
              <a:rPr lang="en-US" sz="2600" i="1" dirty="0"/>
              <a:t>Journal of Education for Library &amp; Information Science, 50</a:t>
            </a:r>
            <a:r>
              <a:rPr lang="en-US" sz="2600" dirty="0"/>
              <a:t>(4), 237-247.</a:t>
            </a:r>
          </a:p>
          <a:p>
            <a:r>
              <a:rPr lang="en-US" sz="2600" dirty="0" err="1"/>
              <a:t>Gruzd</a:t>
            </a:r>
            <a:r>
              <a:rPr lang="en-US" sz="2600" dirty="0"/>
              <a:t>, A., Paulin, D., &amp; </a:t>
            </a:r>
            <a:r>
              <a:rPr lang="en-US" sz="2600" dirty="0" err="1"/>
              <a:t>Haythornwaite</a:t>
            </a:r>
            <a:r>
              <a:rPr lang="en-US" sz="2600" dirty="0"/>
              <a:t>, C. (2016).  Analyzing social media and learning through content and social network analysis:  A Faceted methodological approach.  </a:t>
            </a:r>
            <a:r>
              <a:rPr lang="en-US" sz="2600" i="1" dirty="0"/>
              <a:t>Journal of Learning Analytics, 3</a:t>
            </a:r>
            <a:r>
              <a:rPr lang="en-US" sz="2600" dirty="0"/>
              <a:t>(3), 46-71.</a:t>
            </a:r>
          </a:p>
          <a:p>
            <a:r>
              <a:rPr lang="en-US" sz="2600" dirty="0" err="1"/>
              <a:t>Shibani</a:t>
            </a:r>
            <a:r>
              <a:rPr lang="en-US" sz="2600" dirty="0"/>
              <a:t>, A., Knight, S., Buckingham Shum, S. (2019).  </a:t>
            </a:r>
            <a:r>
              <a:rPr lang="en-US" sz="2600" i="1" dirty="0"/>
              <a:t>Contextualizable learning analytics design:  A generic model and writing analytics evaluations</a:t>
            </a:r>
            <a:r>
              <a:rPr lang="en-US" sz="2600" dirty="0"/>
              <a:t>.  Paper presented at the 9th International Learning Analytics and Knowledge (LAK) Conference, Tempe, AZ.</a:t>
            </a:r>
          </a:p>
          <a:p>
            <a:r>
              <a:rPr lang="en-US" sz="2600" dirty="0"/>
              <a:t>Siemens, G. (2011). </a:t>
            </a:r>
            <a:r>
              <a:rPr lang="en-US" sz="2600" i="1" dirty="0"/>
              <a:t>Learning and Academic Analytics</a:t>
            </a:r>
            <a:r>
              <a:rPr lang="en-US" sz="2600" dirty="0"/>
              <a:t>. </a:t>
            </a:r>
            <a:r>
              <a:rPr lang="en-US" sz="2600" u="sng" dirty="0">
                <a:hlinkClick r:id="rId2"/>
              </a:rPr>
              <a:t>http://www.learninganalytics.net/?p=131</a:t>
            </a:r>
            <a:endParaRPr lang="en-US" sz="2600" dirty="0"/>
          </a:p>
          <a:p>
            <a:endParaRPr lang="es-PE" dirty="0"/>
          </a:p>
          <a:p>
            <a:pPr marL="11430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009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B2A3-7538-41F7-8E85-0371403B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8544-D93F-466D-8E70-35B7130435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anlysis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daa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learners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contexts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purposeof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optimizing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occurs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” (Siemens, 2011)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EDC70-1F00-4360-9198-5E8D8D7F5E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/>
              <a:t>Consists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collecting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traces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leave</a:t>
            </a:r>
            <a:r>
              <a:rPr lang="es-ES" dirty="0"/>
              <a:t> </a:t>
            </a:r>
            <a:r>
              <a:rPr lang="es-ES" dirty="0" err="1"/>
              <a:t>behind</a:t>
            </a:r>
            <a:r>
              <a:rPr lang="es-ES" dirty="0"/>
              <a:t> and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traces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improve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 (Duval, 2012)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029F2-B31D-42D2-A3D7-67143379A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r="16614"/>
          <a:stretch/>
        </p:blipFill>
        <p:spPr>
          <a:xfrm>
            <a:off x="4707082" y="2933395"/>
            <a:ext cx="3957171" cy="17300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4117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719F-E224-9E42-9900-5F413125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Analytics (LA) &amp; Learning Design (LD)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B82D9-38C0-0F43-AA20-2D80BFBB4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Learning Design (LD) describes an educational process and involves the design of units of learning, learning activities or learning environment which are pedagogically informed. </a:t>
            </a:r>
          </a:p>
          <a:p>
            <a:r>
              <a:rPr lang="en-US" dirty="0"/>
              <a:t>LA can provide the necessary data, methodologies and tools to test the assumptions of the learning design and how learning design choices influence learning and performance over time</a:t>
            </a:r>
          </a:p>
          <a:p>
            <a:r>
              <a:rPr lang="en-US" dirty="0"/>
              <a:t>Applying LA to LD can:</a:t>
            </a:r>
          </a:p>
          <a:p>
            <a:pPr lvl="1"/>
            <a:r>
              <a:rPr lang="en-US" dirty="0"/>
              <a:t>Contribute to and augment existing good practices by improving them with insights and technical affordances</a:t>
            </a:r>
          </a:p>
          <a:p>
            <a:pPr lvl="1"/>
            <a:r>
              <a:rPr lang="en-US" dirty="0"/>
              <a:t>Avoiding the oversimplification of learning enhancement to a data-driven, algorithmic process (</a:t>
            </a:r>
            <a:r>
              <a:rPr lang="en-US" dirty="0" err="1"/>
              <a:t>Shibani</a:t>
            </a:r>
            <a:r>
              <a:rPr lang="en-US" dirty="0"/>
              <a:t>, Knight, &amp; Shum, 2019)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9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C205-0469-4738-9F4C-5BC5FA26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LD Questions Addressed by LA</a:t>
            </a:r>
            <a:endParaRPr lang="es-P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C31B9-2708-4519-9891-25936C072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How do we know that our learning design is effective?</a:t>
            </a:r>
          </a:p>
          <a:p>
            <a:r>
              <a:rPr lang="en-US" dirty="0"/>
              <a:t>Are students using/accessing resources as we had planned/expected? Which ones do they use most?  Which do they not use? </a:t>
            </a:r>
          </a:p>
          <a:p>
            <a:r>
              <a:rPr lang="en-US" dirty="0"/>
              <a:t>Is greater use of resources associated with increased student learning or success? </a:t>
            </a:r>
          </a:p>
          <a:p>
            <a:r>
              <a:rPr lang="en-US" dirty="0"/>
              <a:t>Which students need further support and attention from instructors?</a:t>
            </a:r>
          </a:p>
          <a:p>
            <a:r>
              <a:rPr lang="en-US" dirty="0"/>
              <a:t>What online learning activity patterns predict student success on assignments and/or in the course?</a:t>
            </a:r>
          </a:p>
          <a:p>
            <a:r>
              <a:rPr lang="en-US" dirty="0"/>
              <a:t>How is knowledge is being co-constructed among learners?</a:t>
            </a:r>
          </a:p>
          <a:p>
            <a:r>
              <a:rPr lang="en-US" dirty="0"/>
              <a:t>Are the communication networks formed as part of the class effectively supporting processes known to contribute to successful learning, such as information sharing, community building, and collaboration?</a:t>
            </a:r>
          </a:p>
          <a:p>
            <a:r>
              <a:rPr lang="en-US" dirty="0"/>
              <a:t>Which students are likely to be good candidates for peer support learner leaders? Which students are more likely to be successful in working together on projects?</a:t>
            </a:r>
          </a:p>
          <a:p>
            <a:endParaRPr lang="en-US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2821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4298-88FD-4136-AFB3-3C1A99D1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LA on Blackboard Course Data</a:t>
            </a:r>
            <a:endParaRPr lang="es-P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7B763-94B1-4741-B5BA-65B0FFCDE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EDC Learning Analytics Tool (Armitas, Tse &amp; Chan, 2019, Educational Development Centre, The Hong Kong Polytechnic University)</a:t>
            </a:r>
          </a:p>
          <a:p>
            <a:pPr lvl="1"/>
            <a:r>
              <a:rPr lang="en-US" dirty="0"/>
              <a:t>custom-designed tool to analyze Bb usage logs</a:t>
            </a:r>
          </a:p>
          <a:p>
            <a:pPr lvl="1"/>
            <a:r>
              <a:rPr lang="en-US" dirty="0"/>
              <a:t>Excel tool supported by VBA code and Excel add-ins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Netlytic (netlytic.org)</a:t>
            </a:r>
          </a:p>
          <a:p>
            <a:pPr lvl="1"/>
            <a:r>
              <a:rPr lang="en-US" dirty="0"/>
              <a:t>a cloud-based text and social networks analyzer that can automatically summarize and discover communication networks from publicly available social media posts or your own data</a:t>
            </a:r>
          </a:p>
          <a:p>
            <a:pPr lvl="1"/>
            <a:endParaRPr lang="en-US" dirty="0"/>
          </a:p>
          <a:p>
            <a:pPr marL="11430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6612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632821-B6EF-470F-8F0B-3AEA5957B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0" t="15948" r="25520"/>
          <a:stretch/>
        </p:blipFill>
        <p:spPr>
          <a:xfrm>
            <a:off x="0" y="73153"/>
            <a:ext cx="9048901" cy="4447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25B68D-29CA-4A07-887F-0BFD8CFC690D}"/>
              </a:ext>
            </a:extLst>
          </p:cNvPr>
          <p:cNvSpPr txBox="1"/>
          <p:nvPr/>
        </p:nvSpPr>
        <p:spPr>
          <a:xfrm flipH="1">
            <a:off x="689457" y="4440326"/>
            <a:ext cx="638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(Armitas, Tse &amp; Chan, 2019)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708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1C2109-4E0D-4994-840F-DE8AB54D5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496" y="118349"/>
            <a:ext cx="4073007" cy="4906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D51446-A1B1-4D82-9FEA-6174C43196FD}"/>
              </a:ext>
            </a:extLst>
          </p:cNvPr>
          <p:cNvSpPr txBox="1"/>
          <p:nvPr/>
        </p:nvSpPr>
        <p:spPr>
          <a:xfrm>
            <a:off x="125835" y="4689446"/>
            <a:ext cx="24529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EDC LA Tool </a:t>
            </a:r>
          </a:p>
          <a:p>
            <a:r>
              <a:rPr lang="en-US" dirty="0"/>
              <a:t>(Armitas, Tse &amp; Chan, 2019)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3133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CFE24C-845B-4D2B-B92A-1B50503A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1" y="118349"/>
            <a:ext cx="9032457" cy="4621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B736BA-6ED7-4705-8B48-D8DFA908F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39780"/>
            <a:ext cx="2046914" cy="4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18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TEXPO2019_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31B2C"/>
      </a:accent1>
      <a:accent2>
        <a:srgbClr val="212121"/>
      </a:accent2>
      <a:accent3>
        <a:srgbClr val="78909C"/>
      </a:accent3>
      <a:accent4>
        <a:srgbClr val="A38049"/>
      </a:accent4>
      <a:accent5>
        <a:srgbClr val="99A3B0"/>
      </a:accent5>
      <a:accent6>
        <a:srgbClr val="385775"/>
      </a:accent6>
      <a:hlink>
        <a:srgbClr val="D31B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PO_Template_presentation" id="{DF3B2393-FC6F-704F-B050-BF421487482B}" vid="{F861EAED-8B96-284E-9B48-013CA48000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0EC075-DA96-EF48-A78F-9BA7EE6213B3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4bbc7c-b967-4095-b2f0-1c6ed369715f">
      <UserInfo>
        <DisplayName>Sudbury, Lindsey</DisplayName>
        <AccountId>14</AccountId>
        <AccountType/>
      </UserInfo>
      <UserInfo>
        <DisplayName>Trowbridge, Stephanie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8116FBD13D140B57CDEFD59103E30" ma:contentTypeVersion="8" ma:contentTypeDescription="Create a new document." ma:contentTypeScope="" ma:versionID="03a34b89e768d31e6cef3c5b0eca31a6">
  <xsd:schema xmlns:xsd="http://www.w3.org/2001/XMLSchema" xmlns:xs="http://www.w3.org/2001/XMLSchema" xmlns:p="http://schemas.microsoft.com/office/2006/metadata/properties" xmlns:ns2="44bf81aa-a70a-48de-ac9f-765c1a9f40d4" xmlns:ns3="674bbc7c-b967-4095-b2f0-1c6ed369715f" targetNamespace="http://schemas.microsoft.com/office/2006/metadata/properties" ma:root="true" ma:fieldsID="453edc0d9fdcf48bfbcb6aeb44d1b790" ns2:_="" ns3:_="">
    <xsd:import namespace="44bf81aa-a70a-48de-ac9f-765c1a9f40d4"/>
    <xsd:import namespace="674bbc7c-b967-4095-b2f0-1c6ed3697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81aa-a70a-48de-ac9f-765c1a9f4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bbc7c-b967-4095-b2f0-1c6ed3697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A81758-C5F4-4F9A-BC46-A16B044E81D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674bbc7c-b967-4095-b2f0-1c6ed369715f"/>
    <ds:schemaRef ds:uri="44bf81aa-a70a-48de-ac9f-765c1a9f40d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C02C18-1526-4939-AA1A-FFA35856E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81aa-a70a-48de-ac9f-765c1a9f40d4"/>
    <ds:schemaRef ds:uri="674bbc7c-b967-4095-b2f0-1c6ed3697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565FB5-53BF-4927-BB8D-79C9C22F20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TEXPO_Template_presentation_v2</Template>
  <TotalTime>543</TotalTime>
  <Words>1392</Words>
  <Application>Microsoft Office PowerPoint</Application>
  <PresentationFormat>On-screen Show (16:9)</PresentationFormat>
  <Paragraphs>139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Lato</vt:lpstr>
      <vt:lpstr>Times New Roman</vt:lpstr>
      <vt:lpstr>Roboto</vt:lpstr>
      <vt:lpstr>Calibri</vt:lpstr>
      <vt:lpstr>Montserrat Medium</vt:lpstr>
      <vt:lpstr>Montserrat</vt:lpstr>
      <vt:lpstr>Simple Light</vt:lpstr>
      <vt:lpstr>Worksheet</vt:lpstr>
      <vt:lpstr>Using Learning Analytics to Inform Online Course Design &amp; Delivery </vt:lpstr>
      <vt:lpstr>PowerPoint Presentation</vt:lpstr>
      <vt:lpstr>Learning Analytics</vt:lpstr>
      <vt:lpstr>Learning Analytics (LA) &amp; Learning Design (LD)</vt:lpstr>
      <vt:lpstr>LD Questions Addressed by LA</vt:lpstr>
      <vt:lpstr>Using LA on Blackboard Course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What Predicts Student Success</vt:lpstr>
      <vt:lpstr>PowerPoint Presentation</vt:lpstr>
      <vt:lpstr>PowerPoint Presentation</vt:lpstr>
      <vt:lpstr>Analysis of Discussion Board Data</vt:lpstr>
      <vt:lpstr>PowerPoint Presentation</vt:lpstr>
      <vt:lpstr>PowerPoint Presentation</vt:lpstr>
      <vt:lpstr>Social Network Analysis (SNA) of Discussions</vt:lpstr>
      <vt:lpstr>PowerPoint Presentation</vt:lpstr>
      <vt:lpstr>Uses of SNA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Learning Analytics to Inform Online Course Design &amp; Delivery</dc:title>
  <dc:creator>SUSAN GRACIA</dc:creator>
  <cp:lastModifiedBy>SUSAN GRACIA</cp:lastModifiedBy>
  <cp:revision>56</cp:revision>
  <dcterms:created xsi:type="dcterms:W3CDTF">2019-04-03T18:01:47Z</dcterms:created>
  <dcterms:modified xsi:type="dcterms:W3CDTF">2019-04-09T14:59:05Z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0x010100CE78116FBD13D140B57CDEFD59103E30</vt:lpwstr>
  </property>
</Properties>
</file>